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4" r:id="rId3"/>
    <p:sldId id="267" r:id="rId4"/>
    <p:sldId id="261" r:id="rId5"/>
    <p:sldId id="268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63" r:id="rId14"/>
    <p:sldId id="274" r:id="rId15"/>
    <p:sldId id="260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" userDrawn="1">
          <p15:clr>
            <a:srgbClr val="A4A3A4"/>
          </p15:clr>
        </p15:guide>
        <p15:guide id="2" pos="230" userDrawn="1">
          <p15:clr>
            <a:srgbClr val="A4A3A4"/>
          </p15:clr>
        </p15:guide>
        <p15:guide id="3" pos="5530" userDrawn="1">
          <p15:clr>
            <a:srgbClr val="A4A3A4"/>
          </p15:clr>
        </p15:guide>
        <p15:guide id="4" orient="horz" pos="518" userDrawn="1">
          <p15:clr>
            <a:srgbClr val="A4A3A4"/>
          </p15:clr>
        </p15:guide>
        <p15:guide id="5" orient="horz" pos="116" userDrawn="1">
          <p15:clr>
            <a:srgbClr val="A4A3A4"/>
          </p15:clr>
        </p15:guide>
        <p15:guide id="6" orient="horz" pos="2938" userDrawn="1">
          <p15:clr>
            <a:srgbClr val="A4A3A4"/>
          </p15:clr>
        </p15:guide>
        <p15:guide id="7" pos="1901" userDrawn="1">
          <p15:clr>
            <a:srgbClr val="A4A3A4"/>
          </p15:clr>
        </p15:guide>
        <p15:guide id="8" pos="2045" userDrawn="1">
          <p15:clr>
            <a:srgbClr val="A4A3A4"/>
          </p15:clr>
        </p15:guide>
        <p15:guide id="9" pos="2765" userDrawn="1">
          <p15:clr>
            <a:srgbClr val="A4A3A4"/>
          </p15:clr>
        </p15:guide>
        <p15:guide id="10" pos="2995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2" pos="3715" userDrawn="1">
          <p15:clr>
            <a:srgbClr val="A4A3A4"/>
          </p15:clr>
        </p15:guide>
        <p15:guide id="13" pos="3859" userDrawn="1">
          <p15:clr>
            <a:srgbClr val="A4A3A4"/>
          </p15:clr>
        </p15:guide>
        <p15:guide id="14" pos="46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7B5E3-C84D-437C-8577-B3E8D5512DED}">
  <a:tblStyle styleId="{7207B5E3-C84D-437C-8577-B3E8D5512DED}" styleName="Pega Table">
    <a:wholeTbl>
      <a:tcTxStyle>
        <a:fontRef idx="minor"/>
        <a:srgbClr val="1F255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1F2555"/>
              </a:solidFill>
            </a:ln>
          </a:top>
          <a:bottom>
            <a:ln w="6350">
              <a:solidFill>
                <a:srgbClr val="1F2555"/>
              </a:solidFill>
            </a:ln>
          </a:bottom>
          <a:insideH>
            <a:ln w="6350">
              <a:solidFill>
                <a:srgbClr val="1F2555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rgbClr val="F4F3F3"/>
          </a:solidFill>
        </a:fill>
      </a:tcStyle>
    </a:band2H>
    <a:lastCol>
      <a:tcTxStyle b="on">
        <a:fontRef idx="major"/>
        <a:srgbClr val="1F2555"/>
      </a:tcTxStyle>
      <a:tcStyle>
        <a:tcBdr/>
      </a:tcStyle>
    </a:lastCol>
    <a:firstCol>
      <a:tcTxStyle b="on">
        <a:fontRef idx="major"/>
        <a:srgbClr val="1F2555"/>
      </a:tcTxStyle>
      <a:tcStyle>
        <a:tcBdr/>
      </a:tcStyle>
    </a:firstCol>
    <a:lastRow>
      <a:tcTxStyle b="on">
        <a:fontRef idx="major"/>
        <a:srgbClr val="1F2555"/>
      </a:tcTxStyle>
      <a:tcStyle>
        <a:tcBdr>
          <a:top>
            <a:ln w="19050">
              <a:solidFill>
                <a:srgbClr val="1F2555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1F2555"/>
      </a:tcTxStyle>
      <a:tcStyle>
        <a:tcBdr>
          <a:top>
            <a:ln>
              <a:noFill/>
            </a:ln>
          </a:top>
          <a:bottom>
            <a:ln w="19050">
              <a:solidFill>
                <a:srgbClr val="1F255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4701"/>
  </p:normalViewPr>
  <p:slideViewPr>
    <p:cSldViewPr snapToObjects="1" showGuides="1">
      <p:cViewPr>
        <p:scale>
          <a:sx n="143" d="100"/>
          <a:sy n="143" d="100"/>
        </p:scale>
        <p:origin x="1020" y="120"/>
      </p:cViewPr>
      <p:guideLst>
        <p:guide orient="horz" pos="691"/>
        <p:guide pos="230"/>
        <p:guide pos="5530"/>
        <p:guide orient="horz" pos="518"/>
        <p:guide orient="horz" pos="116"/>
        <p:guide orient="horz" pos="2938"/>
        <p:guide pos="1901"/>
        <p:guide pos="2045"/>
        <p:guide pos="2765"/>
        <p:guide pos="2995"/>
        <p:guide pos="2880"/>
        <p:guide pos="3715"/>
        <p:guide pos="3859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70" d="100"/>
          <a:sy n="170" d="100"/>
        </p:scale>
        <p:origin x="6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9B710-7F01-EB43-9BF8-28DEC423E8B1}" type="datetimeFigureOut">
              <a:rPr lang="en-US" smtClean="0">
                <a:latin typeface="Calibri" charset="0"/>
                <a:ea typeface="Calibri" charset="0"/>
                <a:cs typeface="Calibri" charset="0"/>
              </a:rPr>
              <a:t>9/28/2018</a:t>
            </a:fld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3E720-6155-8246-876A-0957C4ECF6FF}" type="slidenum">
              <a:rPr lang="en-US" smtClean="0">
                <a:latin typeface="Calibri" charset="0"/>
                <a:ea typeface="Calibri" charset="0"/>
                <a:cs typeface="Calibri" charset="0"/>
              </a:rPr>
              <a:t>‹#›</a:t>
            </a:fld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4B98D73F-55EB-4C56-BE5C-F8B23998FF48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23E5092-789D-46B2-ACFC-5823A47F3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5pPr>
    <a:lvl6pPr marL="22860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6pPr>
    <a:lvl7pPr marL="27432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7pPr>
    <a:lvl8pPr marL="32004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8pPr>
    <a:lvl9pPr marL="36576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E5092-789D-46B2-ACFC-5823A47F3CD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4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E5092-789D-46B2-ACFC-5823A47F3CD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09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E5092-789D-46B2-ACFC-5823A47F3CD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143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3E5092-789D-46B2-ACFC-5823A47F3CD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33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3E5092-789D-46B2-ACFC-5823A47F3C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78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3E5092-789D-46B2-ACFC-5823A47F3C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9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3E5092-789D-46B2-ACFC-5823A47F3CD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cs typeface="Calibri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31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9144000" cy="345186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Rectangle 3"/>
          <p:cNvSpPr>
            <a:spLocks noChangeAspect="1"/>
          </p:cNvSpPr>
          <p:nvPr userDrawn="1"/>
        </p:nvSpPr>
        <p:spPr bwMode="hidden">
          <a:xfrm>
            <a:off x="7423150" y="3422650"/>
            <a:ext cx="1720850" cy="1720850"/>
          </a:xfrm>
          <a:prstGeom prst="rect">
            <a:avLst/>
          </a:prstGeom>
          <a:solidFill>
            <a:srgbClr val="1F25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 userDrawn="1"/>
        </p:nvSpPr>
        <p:spPr bwMode="hidden">
          <a:xfrm>
            <a:off x="0" y="3422650"/>
            <a:ext cx="7423150" cy="172085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125" y="3566160"/>
            <a:ext cx="6766560" cy="59436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5" y="4206240"/>
            <a:ext cx="6766560" cy="27369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Optional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7596108" y="3659140"/>
            <a:ext cx="1374934" cy="123358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125" y="4544166"/>
            <a:ext cx="6766560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00 Month 0000  | 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Grey">
    <p:bg>
      <p:bgPr>
        <a:solidFill>
          <a:srgbClr val="A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1F25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F9CB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2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ABA9AB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4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246438" y="1215216"/>
            <a:ext cx="2651124" cy="27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098550"/>
            <a:ext cx="70580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098550"/>
            <a:ext cx="4024314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098550"/>
            <a:ext cx="4024311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098550"/>
            <a:ext cx="2651760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5803" y="1098550"/>
            <a:ext cx="2651760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126480" y="1098550"/>
            <a:ext cx="2651760" cy="3563937"/>
          </a:xfrm>
        </p:spPr>
        <p:txBody>
          <a:bodyPr/>
          <a:lstStyle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5126" y="822325"/>
            <a:ext cx="5532438" cy="2057400"/>
          </a:xfrm>
        </p:spPr>
        <p:txBody>
          <a:bodyPr>
            <a:noAutofit/>
          </a:bodyPr>
          <a:lstStyle>
            <a:lvl1pPr>
              <a:defRPr sz="4400" b="0" spc="-100" baseline="0"/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6" y="3017520"/>
            <a:ext cx="5532438" cy="16449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Optional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14300" y="4884196"/>
            <a:ext cx="685800" cy="198568"/>
          </a:xfrm>
          <a:prstGeom prst="rect">
            <a:avLst/>
          </a:prstGeom>
        </p:spPr>
      </p:pic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7424928" y="0"/>
            <a:ext cx="1719072" cy="1719072"/>
          </a:xfrm>
          <a:noFill/>
        </p:spPr>
        <p:txBody>
          <a:bodyPr lIns="182880" tIns="182880" rIns="182880" bIns="182880" anchor="ctr" anchorCtr="0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7424928" y="1719072"/>
            <a:ext cx="1719072" cy="1705356"/>
          </a:xfrm>
          <a:noFill/>
        </p:spPr>
        <p:txBody>
          <a:bodyPr lIns="182880" tIns="182880" rIns="182880" bIns="182880" anchor="ctr" anchorCtr="0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/>
          </p:nvPr>
        </p:nvSpPr>
        <p:spPr bwMode="gray">
          <a:xfrm>
            <a:off x="7424928" y="3424428"/>
            <a:ext cx="1719072" cy="1719072"/>
          </a:xfrm>
          <a:noFill/>
        </p:spPr>
        <p:txBody>
          <a:bodyPr lIns="182880" tIns="182880" rIns="182880" bIns="182880" anchor="ctr" anchorCtr="0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772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Blue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14300" y="4884196"/>
            <a:ext cx="685800" cy="198568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Teal">
    <p:bg>
      <p:bgPr>
        <a:solidFill>
          <a:srgbClr val="00A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17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Orange">
    <p:bg>
      <p:bgPr>
        <a:solidFill>
          <a:srgbClr val="EC5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Yellow">
    <p:bg>
      <p:bgPr>
        <a:solidFill>
          <a:srgbClr val="F9C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hidden">
          <a:xfrm>
            <a:off x="914400" y="4823460"/>
            <a:ext cx="8229600" cy="32004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823460"/>
            <a:ext cx="914400" cy="320040"/>
            <a:chOff x="0" y="4823460"/>
            <a:chExt cx="914400" cy="320040"/>
          </a:xfrm>
        </p:grpSpPr>
        <p:sp>
          <p:nvSpPr>
            <p:cNvPr id="10" name="Rectangle 9"/>
            <p:cNvSpPr/>
            <p:nvPr userDrawn="1"/>
          </p:nvSpPr>
          <p:spPr bwMode="hidden">
            <a:xfrm>
              <a:off x="0" y="4823460"/>
              <a:ext cx="914400" cy="320040"/>
            </a:xfrm>
            <a:prstGeom prst="rect">
              <a:avLst/>
            </a:prstGeom>
            <a:solidFill>
              <a:srgbClr val="1F2555"/>
            </a:solidFill>
            <a:ln>
              <a:noFill/>
            </a:ln>
          </p:spPr>
          <p:style>
            <a:lnRef idx="0">
              <a:schemeClr val="dk1"/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 bwMode="invGray">
            <a:xfrm>
              <a:off x="114300" y="4884196"/>
              <a:ext cx="685800" cy="198568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182880"/>
            <a:ext cx="8413750" cy="64008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97280"/>
            <a:ext cx="8413749" cy="35661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563" y="4853288"/>
            <a:ext cx="3703636" cy="1825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853288"/>
            <a:ext cx="320040" cy="1825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 b="1">
                <a:solidFill>
                  <a:schemeClr val="bg1"/>
                </a:solidFill>
              </a:defRPr>
            </a:lvl1pPr>
          </a:lstStyle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4853288"/>
            <a:ext cx="1920558" cy="1825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6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1" r:id="rId5"/>
    <p:sldLayoutId id="2147483658" r:id="rId6"/>
    <p:sldLayoutId id="2147483659" r:id="rId7"/>
    <p:sldLayoutId id="2147483660" r:id="rId8"/>
    <p:sldLayoutId id="2147483661" r:id="rId9"/>
    <p:sldLayoutId id="2147483667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54" r:id="rId16"/>
    <p:sldLayoutId id="2147483655" r:id="rId17"/>
    <p:sldLayoutId id="214748365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900"/>
        </a:spcBef>
        <a:buClr>
          <a:schemeClr val="tx2"/>
        </a:buClr>
        <a:buFont typeface="Calibri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6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orient="horz" pos="518" userDrawn="1">
          <p15:clr>
            <a:srgbClr val="F26B43"/>
          </p15:clr>
        </p15:guide>
        <p15:guide id="4" orient="horz" pos="692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orient="horz" pos="2937" userDrawn="1">
          <p15:clr>
            <a:srgbClr val="F26B43"/>
          </p15:clr>
        </p15:guide>
        <p15:guide id="7" pos="2765" userDrawn="1">
          <p15:clr>
            <a:srgbClr val="F26B43"/>
          </p15:clr>
        </p15:guide>
        <p15:guide id="8" pos="2995" userDrawn="1">
          <p15:clr>
            <a:srgbClr val="F26B43"/>
          </p15:clr>
        </p15:guide>
        <p15:guide id="9" pos="1901" userDrawn="1">
          <p15:clr>
            <a:srgbClr val="F26B43"/>
          </p15:clr>
        </p15:guide>
        <p15:guide id="10" pos="2045" userDrawn="1">
          <p15:clr>
            <a:srgbClr val="F26B43"/>
          </p15:clr>
        </p15:guide>
        <p15:guide id="11" pos="3715" userDrawn="1">
          <p15:clr>
            <a:srgbClr val="F26B43"/>
          </p15:clr>
        </p15:guide>
        <p15:guide id="12" pos="3859" userDrawn="1">
          <p15:clr>
            <a:srgbClr val="F26B43"/>
          </p15:clr>
        </p15:guide>
        <p15:guide id="13" pos="2880" userDrawn="1">
          <p15:clr>
            <a:srgbClr val="F26B43"/>
          </p15:clr>
        </p15:guide>
        <p15:guide id="14" pos="46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imcorbette.com/pega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Design Exercise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Senior UI Solutions Developer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65125" y="4636441"/>
            <a:ext cx="6766560" cy="274320"/>
          </a:xfrm>
        </p:spPr>
        <p:txBody>
          <a:bodyPr/>
          <a:lstStyle/>
          <a:p>
            <a:r>
              <a:rPr lang="en-US" dirty="0"/>
              <a:t>28 September 2018 | Timothy Corbette</a:t>
            </a:r>
          </a:p>
        </p:txBody>
      </p:sp>
    </p:spTree>
    <p:extLst>
      <p:ext uri="{BB962C8B-B14F-4D97-AF65-F5344CB8AC3E}">
        <p14:creationId xmlns:p14="http://schemas.microsoft.com/office/powerpoint/2010/main" val="38660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2A4E-5A08-4681-BAE0-933DE3F4A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Stack: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CE2B6-5F96-40D6-8C85-977408E43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Scalable code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158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5935D5-2C4A-405D-83AE-7DA62C358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123950"/>
            <a:ext cx="7058025" cy="3563938"/>
          </a:xfrm>
        </p:spPr>
        <p:txBody>
          <a:bodyPr/>
          <a:lstStyle/>
          <a:p>
            <a:r>
              <a:rPr lang="en-US" dirty="0"/>
              <a:t>Utilize open-source libraries and frameworks  </a:t>
            </a:r>
          </a:p>
          <a:p>
            <a:r>
              <a:rPr lang="en-US" dirty="0"/>
              <a:t>Scalable architecture (prototyping to feature perfect)</a:t>
            </a:r>
          </a:p>
          <a:p>
            <a:r>
              <a:rPr lang="en-US" dirty="0"/>
              <a:t>Responsive grid and customizable framework</a:t>
            </a:r>
          </a:p>
          <a:p>
            <a:r>
              <a:rPr lang="en-US" dirty="0"/>
              <a:t>Out-of-the-box accessibility components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3E59C18-ECC3-44D8-AD3A-8581CD75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approach </a:t>
            </a:r>
          </a:p>
        </p:txBody>
      </p:sp>
    </p:spTree>
    <p:extLst>
      <p:ext uri="{BB962C8B-B14F-4D97-AF65-F5344CB8AC3E}">
        <p14:creationId xmlns:p14="http://schemas.microsoft.com/office/powerpoint/2010/main" val="416887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2A4E-5A08-4681-BAE0-933DE3F4A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Opportunities: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CE2B6-5F96-40D6-8C85-977408E43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Beyond the restraints</a:t>
            </a:r>
          </a:p>
        </p:txBody>
      </p:sp>
    </p:spTree>
    <p:extLst>
      <p:ext uri="{BB962C8B-B14F-4D97-AF65-F5344CB8AC3E}">
        <p14:creationId xmlns:p14="http://schemas.microsoft.com/office/powerpoint/2010/main" val="1495922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and iCalendar integration</a:t>
            </a:r>
          </a:p>
          <a:p>
            <a:r>
              <a:rPr lang="en-US" dirty="0"/>
              <a:t>Google maps integration</a:t>
            </a:r>
          </a:p>
          <a:p>
            <a:r>
              <a:rPr lang="en-US" dirty="0"/>
              <a:t>More detailed content for each event revealed on hover/click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 Opportunities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00 Month 0000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0F53-183E-4557-A6E8-CA9E13306A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 with 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F4AF42-564E-4EC9-8E4A-18353AE43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http://www.timcorbette.com/pega</a:t>
            </a:r>
            <a:endParaRPr lang="en-US" dirty="0"/>
          </a:p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E7B6B36-1CFF-48D6-AFC5-EA5E03E666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847DEBA-B791-4D38-BDED-E04F3535B4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2BD4B62-67E3-4E98-A904-20F2DA32577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22528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93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AA7C2D-6F6E-4535-9215-8CD96D29C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Challenge </a:t>
            </a:r>
          </a:p>
          <a:p>
            <a:r>
              <a:rPr lang="en-US" dirty="0"/>
              <a:t>Design Solution </a:t>
            </a:r>
          </a:p>
          <a:p>
            <a:r>
              <a:rPr lang="en-US" dirty="0"/>
              <a:t>The Technology Stack </a:t>
            </a:r>
          </a:p>
          <a:p>
            <a:r>
              <a:rPr lang="en-US" dirty="0"/>
              <a:t>Improvement Opportunities</a:t>
            </a:r>
          </a:p>
          <a:p>
            <a:r>
              <a:rPr lang="en-US" dirty="0"/>
              <a:t>Demo with Q&amp;A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880960-4451-4D89-A658-3D1F091F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3F5E0-4557-488E-9DB8-B1AAD4BA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 September 2018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8A6D-ECF5-425A-9755-26BA1B1EC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UI Design Exercise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98BE1-BEB2-4706-B053-F287D4A5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1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2A4E-5A08-4681-BAE0-933DE3F4A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Challenge: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CE2B6-5F96-40D6-8C85-977408E43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Conference attendees need a way to easily navigate their daily agenda </a:t>
            </a:r>
          </a:p>
        </p:txBody>
      </p:sp>
    </p:spTree>
    <p:extLst>
      <p:ext uri="{BB962C8B-B14F-4D97-AF65-F5344CB8AC3E}">
        <p14:creationId xmlns:p14="http://schemas.microsoft.com/office/powerpoint/2010/main" val="3039480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en-US" dirty="0"/>
              <a:t>Limited display options 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Not easily updated 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Not customized to the user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Functionality is not extendable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/>
              <a:t>28 September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3B53E6-8055-4296-B4B8-669512342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875" y="1081725"/>
            <a:ext cx="2869012" cy="32889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4F20F-873B-4424-AF90-AB8F9E1FE6E4}"/>
              </a:ext>
            </a:extLst>
          </p:cNvPr>
          <p:cNvSpPr/>
          <p:nvPr/>
        </p:nvSpPr>
        <p:spPr>
          <a:xfrm>
            <a:off x="5105400" y="502920"/>
            <a:ext cx="201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Current Solution:</a:t>
            </a:r>
          </a:p>
        </p:txBody>
      </p:sp>
    </p:spTree>
    <p:extLst>
      <p:ext uri="{BB962C8B-B14F-4D97-AF65-F5344CB8AC3E}">
        <p14:creationId xmlns:p14="http://schemas.microsoft.com/office/powerpoint/2010/main" val="20381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2A4E-5A08-4681-BAE0-933DE3F4A5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Design Solution: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CE2B6-5F96-40D6-8C85-977408E43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Responds to the users’ needs </a:t>
            </a:r>
          </a:p>
        </p:txBody>
      </p:sp>
    </p:spTree>
    <p:extLst>
      <p:ext uri="{BB962C8B-B14F-4D97-AF65-F5344CB8AC3E}">
        <p14:creationId xmlns:p14="http://schemas.microsoft.com/office/powerpoint/2010/main" val="382724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807320-F6DC-4EB3-8CD3-E110F4E98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everything with one finger </a:t>
            </a:r>
          </a:p>
          <a:p>
            <a:r>
              <a:rPr lang="en-US" dirty="0"/>
              <a:t>No information loss or obscured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2B1DA1-62F8-4455-A3E4-16557064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“At a glance” view on their smart phones during the conference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E3225-9E3F-40E4-915E-FCDF8DFA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022E-3DC4-4601-8F71-71E46CD3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CAC-7C02-4F0F-8BCD-6DFC0DBD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8FF78-E890-4825-B484-6B8046FA4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52" y="940098"/>
            <a:ext cx="1863304" cy="372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21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0C84E1-E990-4934-B74E-0B7DA7FF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6" y="1098550"/>
            <a:ext cx="1852462" cy="3563938"/>
          </a:xfrm>
        </p:spPr>
        <p:txBody>
          <a:bodyPr/>
          <a:lstStyle/>
          <a:p>
            <a:r>
              <a:rPr lang="en-US" dirty="0"/>
              <a:t>Control users’ access </a:t>
            </a:r>
          </a:p>
          <a:p>
            <a:r>
              <a:rPr lang="en-US" dirty="0"/>
              <a:t>Different views for projector and computers </a:t>
            </a:r>
          </a:p>
          <a:p>
            <a:r>
              <a:rPr lang="en-US" dirty="0"/>
              <a:t>Easy daily comparisons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01F58-7711-4359-AF08-7C71EFA9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 the entire week’s agenda via laptop &amp; projector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00052-72D4-49AB-997E-3D14440C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04858-9B3A-48C6-AC7A-C28F148A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3EADD-A6C7-48C3-86C1-A43C4DA90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2821A3-B7FA-4D2A-87E3-C0A9C5CAA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587" y="1056155"/>
            <a:ext cx="6560653" cy="3563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3018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00845C-F264-4A67-99B1-3E78227E5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Consistency across views (no re-learning) </a:t>
            </a:r>
          </a:p>
          <a:p>
            <a:r>
              <a:rPr lang="en-US" dirty="0"/>
              <a:t>Scroll menu for dates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AE70A9-A6D3-4F41-ADBC-E5326945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a single days’ events (“day in view”)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6536F-ADF5-49AF-ACE7-9310C395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72A4A-7EF8-4FF4-B0E5-254AC87B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FDFE2-2500-4ED5-BF28-D9B30F57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30F59C-4327-4275-9902-351689C2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581150"/>
            <a:ext cx="1692351" cy="3182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757232-F4D0-4630-AC2F-CCA262439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00022"/>
            <a:ext cx="5273977" cy="28624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9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DF16B0-7B98-4E50-813B-83996FF8C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098550"/>
            <a:ext cx="3292475" cy="3563938"/>
          </a:xfrm>
        </p:spPr>
        <p:txBody>
          <a:bodyPr/>
          <a:lstStyle/>
          <a:p>
            <a:r>
              <a:rPr lang="en-US" dirty="0"/>
              <a:t>Easily distinguishable</a:t>
            </a:r>
          </a:p>
          <a:p>
            <a:r>
              <a:rPr lang="en-US" dirty="0"/>
              <a:t>Color-coded tracks  </a:t>
            </a:r>
          </a:p>
          <a:p>
            <a:r>
              <a:rPr lang="en-US" dirty="0"/>
              <a:t>Colorblindness: color and symbols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D55F62-FFCE-42F1-B15F-808AD1C1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distinguish the different categories of events on the</a:t>
            </a:r>
            <a:br>
              <a:rPr lang="en-US" dirty="0"/>
            </a:br>
            <a:r>
              <a:rPr lang="en-US" dirty="0"/>
              <a:t>design track 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45AF0-0479-4370-AE2A-A1CD65C0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A05E9-D72C-481E-972B-690CF0380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C0648-D767-4439-B21E-CA4105A4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5BB3AD-CC0D-452F-B13D-5B80574D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2" y="742950"/>
            <a:ext cx="2285998" cy="399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ga">
  <a:themeElements>
    <a:clrScheme name="Pega">
      <a:dk1>
        <a:srgbClr val="1F2555"/>
      </a:dk1>
      <a:lt1>
        <a:srgbClr val="FFFFFF"/>
      </a:lt1>
      <a:dk2>
        <a:srgbClr val="00A6A7"/>
      </a:dk2>
      <a:lt2>
        <a:srgbClr val="F4F3F3"/>
      </a:lt2>
      <a:accent1>
        <a:srgbClr val="1F2555"/>
      </a:accent1>
      <a:accent2>
        <a:srgbClr val="00A6A7"/>
      </a:accent2>
      <a:accent3>
        <a:srgbClr val="EC5A28"/>
      </a:accent3>
      <a:accent4>
        <a:srgbClr val="F9CB55"/>
      </a:accent4>
      <a:accent5>
        <a:srgbClr val="D2D0CE"/>
      </a:accent5>
      <a:accent6>
        <a:srgbClr val="ABA9AB"/>
      </a:accent6>
      <a:hlink>
        <a:srgbClr val="1F2555"/>
      </a:hlink>
      <a:folHlink>
        <a:srgbClr val="1F2555"/>
      </a:folHlink>
    </a:clrScheme>
    <a:fontScheme name="Pega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eg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defRPr sz="1200"/>
        </a:defPPr>
      </a:lstStyle>
      <a:style>
        <a:lnRef idx="0">
          <a:schemeClr val="dk1"/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900"/>
          </a:spcBef>
          <a:buClr>
            <a:srgbClr val="00A6A7"/>
          </a:buClr>
          <a:buFont typeface="Calibri" pitchFamily="34" charset="0"/>
          <a:buChar char="•"/>
          <a:defRPr sz="1200"/>
        </a:defPPr>
      </a:lstStyle>
    </a:txDef>
  </a:objectDefaults>
  <a:extraClrSchemeLst/>
  <a:custClrLst>
    <a:custClr name="Dark Blue 75%">
      <a:srgbClr val="575C80"/>
    </a:custClr>
    <a:custClr name="Dark Blue 50%">
      <a:srgbClr val="8F92AA"/>
    </a:custClr>
    <a:custClr name="Dark Blue 25%">
      <a:srgbClr val="C7C8D4"/>
    </a:custClr>
    <a:custClr name="Teal 75%">
      <a:srgbClr val="40BCBD"/>
    </a:custClr>
    <a:custClr name="Teal 50%">
      <a:srgbClr val="7FD2D3"/>
    </a:custClr>
    <a:custClr name="Teal 25%">
      <a:srgbClr val="BFE9E9"/>
    </a:custClr>
    <a:custClr name="Orange 75%">
      <a:srgbClr val="F1835E"/>
    </a:custClr>
    <a:custClr name="Orange 50%">
      <a:srgbClr val="F5AC93"/>
    </a:custClr>
    <a:custClr name="Orange 25%">
      <a:srgbClr val="FAD6C9"/>
    </a:custClr>
    <a:custClr name="Yellow 75%">
      <a:srgbClr val="FBD880"/>
    </a:custClr>
    <a:custClr name="Yellow 50%">
      <a:srgbClr val="FCE5AA"/>
    </a:custClr>
    <a:custClr name="Yellow 25%">
      <a:srgbClr val="FDF2D4"/>
    </a:custClr>
    <a:custClr name="Light Grey 75%">
      <a:srgbClr val="DDDCDA"/>
    </a:custClr>
    <a:custClr name="Light Grey 50%">
      <a:srgbClr val="E8E7E6"/>
    </a:custClr>
    <a:custClr name="Light Grey 25%">
      <a:srgbClr val="F4F3F3"/>
    </a:custClr>
    <a:custClr name="Dark Grey 75%">
      <a:srgbClr val="C0BFC0"/>
    </a:custClr>
    <a:custClr name="Dark Grey 50%">
      <a:srgbClr val="D5D4D5"/>
    </a:custClr>
    <a:custClr name="Dark Grey 25%">
      <a:srgbClr val="EAE9EA"/>
    </a:custClr>
  </a:custClrLst>
  <a:extLst>
    <a:ext uri="{05A4C25C-085E-4340-85A3-A5531E510DB2}">
      <thm15:themeFamily xmlns:thm15="http://schemas.microsoft.com/office/thememl/2012/main" name="Presentation2" id="{4283A8B7-07ED-724A-8638-0B2E308BD24D}" vid="{01CB4ADD-577C-5C41-B135-1945E62115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Pega 2017</Template>
  <TotalTime>883</TotalTime>
  <Words>346</Words>
  <Application>Microsoft Office PowerPoint</Application>
  <PresentationFormat>On-screen Show (16:9)</PresentationFormat>
  <Paragraphs>77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Open Sans</vt:lpstr>
      <vt:lpstr>Pega</vt:lpstr>
      <vt:lpstr>UI Design Exercise</vt:lpstr>
      <vt:lpstr>Agenda </vt:lpstr>
      <vt:lpstr>The Challenge:</vt:lpstr>
      <vt:lpstr>Limitations</vt:lpstr>
      <vt:lpstr>The Design Solution:</vt:lpstr>
      <vt:lpstr>“At a glance” view on their smart phones during the conference</vt:lpstr>
      <vt:lpstr>View the entire week’s agenda via laptop &amp; projector </vt:lpstr>
      <vt:lpstr>View a single days’ events (“day in view”) </vt:lpstr>
      <vt:lpstr>Visually distinguish the different categories of events on the design track schedule</vt:lpstr>
      <vt:lpstr>Technology Stack:</vt:lpstr>
      <vt:lpstr>Code approach </vt:lpstr>
      <vt:lpstr>Opportunities:</vt:lpstr>
      <vt:lpstr>Improvement Opportunities</vt:lpstr>
      <vt:lpstr>Demo with Q&amp;A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Exercise</dc:title>
  <dc:subject/>
  <dc:creator>Hurd, Mark</dc:creator>
  <cp:keywords/>
  <dc:description/>
  <cp:lastModifiedBy>Brown Tiger</cp:lastModifiedBy>
  <cp:revision>29</cp:revision>
  <dcterms:created xsi:type="dcterms:W3CDTF">2017-12-29T19:34:38Z</dcterms:created>
  <dcterms:modified xsi:type="dcterms:W3CDTF">2018-09-28T13:04:41Z</dcterms:modified>
  <cp:category/>
</cp:coreProperties>
</file>