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 userDrawn="1">
          <p15:clr>
            <a:srgbClr val="A4A3A4"/>
          </p15:clr>
        </p15:guide>
        <p15:guide id="2" pos="230" userDrawn="1">
          <p15:clr>
            <a:srgbClr val="A4A3A4"/>
          </p15:clr>
        </p15:guide>
        <p15:guide id="3" pos="5530" userDrawn="1">
          <p15:clr>
            <a:srgbClr val="A4A3A4"/>
          </p15:clr>
        </p15:guide>
        <p15:guide id="4" orient="horz" pos="518" userDrawn="1">
          <p15:clr>
            <a:srgbClr val="A4A3A4"/>
          </p15:clr>
        </p15:guide>
        <p15:guide id="5" orient="horz" pos="116" userDrawn="1">
          <p15:clr>
            <a:srgbClr val="A4A3A4"/>
          </p15:clr>
        </p15:guide>
        <p15:guide id="6" orient="horz" pos="2938" userDrawn="1">
          <p15:clr>
            <a:srgbClr val="A4A3A4"/>
          </p15:clr>
        </p15:guide>
        <p15:guide id="7" pos="1901" userDrawn="1">
          <p15:clr>
            <a:srgbClr val="A4A3A4"/>
          </p15:clr>
        </p15:guide>
        <p15:guide id="8" pos="2045" userDrawn="1">
          <p15:clr>
            <a:srgbClr val="A4A3A4"/>
          </p15:clr>
        </p15:guide>
        <p15:guide id="9" pos="2765" userDrawn="1">
          <p15:clr>
            <a:srgbClr val="A4A3A4"/>
          </p15:clr>
        </p15:guide>
        <p15:guide id="10" pos="2995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pos="3715" userDrawn="1">
          <p15:clr>
            <a:srgbClr val="A4A3A4"/>
          </p15:clr>
        </p15:guide>
        <p15:guide id="13" pos="3859" userDrawn="1">
          <p15:clr>
            <a:srgbClr val="A4A3A4"/>
          </p15:clr>
        </p15:guide>
        <p15:guide id="14" pos="4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7B5E3-C84D-437C-8577-B3E8D5512DED}">
  <a:tblStyle styleId="{7207B5E3-C84D-437C-8577-B3E8D5512DED}" styleName="Pega Table">
    <a:wholeTbl>
      <a:tcTxStyle>
        <a:fontRef idx="minor"/>
        <a:srgbClr val="1F255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1F2555"/>
              </a:solidFill>
            </a:ln>
          </a:top>
          <a:bottom>
            <a:ln w="6350">
              <a:solidFill>
                <a:srgbClr val="1F2555"/>
              </a:solidFill>
            </a:ln>
          </a:bottom>
          <a:insideH>
            <a:ln w="6350">
              <a:solidFill>
                <a:srgbClr val="1F255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rgbClr val="F4F3F3"/>
          </a:solidFill>
        </a:fill>
      </a:tcStyle>
    </a:band2H>
    <a:lastCol>
      <a:tcTxStyle b="on">
        <a:fontRef idx="major"/>
        <a:srgbClr val="1F2555"/>
      </a:tcTxStyle>
      <a:tcStyle>
        <a:tcBdr/>
      </a:tcStyle>
    </a:lastCol>
    <a:firstCol>
      <a:tcTxStyle b="on">
        <a:fontRef idx="major"/>
        <a:srgbClr val="1F2555"/>
      </a:tcTxStyle>
      <a:tcStyle>
        <a:tcBdr/>
      </a:tcStyle>
    </a:firstCol>
    <a:lastRow>
      <a:tcTxStyle b="on">
        <a:fontRef idx="major"/>
        <a:srgbClr val="1F2555"/>
      </a:tcTxStyle>
      <a:tcStyle>
        <a:tcBdr>
          <a:top>
            <a:ln w="19050">
              <a:solidFill>
                <a:srgbClr val="1F2555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1F2555"/>
      </a:tcTxStyle>
      <a:tcStyle>
        <a:tcBdr>
          <a:top>
            <a:ln>
              <a:noFill/>
            </a:ln>
          </a:top>
          <a:bottom>
            <a:ln w="19050">
              <a:solidFill>
                <a:srgbClr val="1F255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701"/>
  </p:normalViewPr>
  <p:slideViewPr>
    <p:cSldViewPr snapToObjects="1" showGuides="1">
      <p:cViewPr varScale="1">
        <p:scale>
          <a:sx n="112" d="100"/>
          <a:sy n="112" d="100"/>
        </p:scale>
        <p:origin x="878" y="72"/>
      </p:cViewPr>
      <p:guideLst>
        <p:guide orient="horz" pos="691"/>
        <p:guide pos="230"/>
        <p:guide pos="5530"/>
        <p:guide orient="horz" pos="518"/>
        <p:guide orient="horz" pos="116"/>
        <p:guide orient="horz" pos="2938"/>
        <p:guide pos="1901"/>
        <p:guide pos="2045"/>
        <p:guide pos="2765"/>
        <p:guide pos="2995"/>
        <p:guide pos="2880"/>
        <p:guide pos="3715"/>
        <p:guide pos="3859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B710-7F01-EB43-9BF8-28DEC423E8B1}" type="datetimeFigureOut">
              <a:rPr lang="en-US" smtClean="0">
                <a:latin typeface="Calibri" charset="0"/>
                <a:ea typeface="Calibri" charset="0"/>
                <a:cs typeface="Calibri" charset="0"/>
              </a:rPr>
              <a:t>7/3/2018</a:t>
            </a:fld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E720-6155-8246-876A-0957C4ECF6FF}" type="slidenum">
              <a:rPr lang="en-US" smtClean="0"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4B98D73F-55EB-4C56-BE5C-F8B23998FF48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23E5092-789D-46B2-ACFC-5823A47F3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5pPr>
    <a:lvl6pPr marL="22860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6pPr>
    <a:lvl7pPr marL="27432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7pPr>
    <a:lvl8pPr marL="32004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8pPr>
    <a:lvl9pPr marL="36576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4000" cy="345186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hidden">
          <a:xfrm>
            <a:off x="7423150" y="3422650"/>
            <a:ext cx="1720850" cy="172085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 userDrawn="1"/>
        </p:nvSpPr>
        <p:spPr bwMode="hidden">
          <a:xfrm>
            <a:off x="0" y="3422650"/>
            <a:ext cx="7423150" cy="172085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5" y="3566160"/>
            <a:ext cx="6766560" cy="59436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5" y="4206240"/>
            <a:ext cx="6766560" cy="27369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Optional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7596108" y="3659140"/>
            <a:ext cx="1374934" cy="123358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5" y="4544166"/>
            <a:ext cx="6766560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00 Month 0000  | 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9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Grey">
    <p:bg>
      <p:bgPr>
        <a:solidFill>
          <a:srgbClr val="A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F9CB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2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ABA9AB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246438" y="1215216"/>
            <a:ext cx="2651124" cy="27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98550"/>
            <a:ext cx="70580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98550"/>
            <a:ext cx="4024314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098550"/>
            <a:ext cx="4024311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98550"/>
            <a:ext cx="2651760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5803" y="1098550"/>
            <a:ext cx="2651760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26480" y="1098550"/>
            <a:ext cx="2651760" cy="3563937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822325"/>
            <a:ext cx="5532438" cy="2057400"/>
          </a:xfrm>
        </p:spPr>
        <p:txBody>
          <a:bodyPr>
            <a:noAutofit/>
          </a:bodyPr>
          <a:lstStyle>
            <a:lvl1pPr>
              <a:defRPr sz="4400" b="0" spc="-100" baseline="0"/>
            </a:lvl1pPr>
          </a:lstStyle>
          <a:p>
            <a:r>
              <a:rPr lang="en-US" dirty="0" smtClean="0"/>
              <a:t>Section header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6" y="3017520"/>
            <a:ext cx="5532438" cy="16449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Optional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14300" y="4884196"/>
            <a:ext cx="685800" cy="198568"/>
          </a:xfrm>
          <a:prstGeom prst="rect">
            <a:avLst/>
          </a:prstGeom>
        </p:spPr>
      </p:pic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7424928" y="0"/>
            <a:ext cx="1719072" cy="1719072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7424928" y="1719072"/>
            <a:ext cx="1719072" cy="1705356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7424928" y="3424428"/>
            <a:ext cx="1719072" cy="1719072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Blu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14300" y="4884196"/>
            <a:ext cx="685800" cy="198568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Teal">
    <p:bg>
      <p:bgPr>
        <a:solidFill>
          <a:srgbClr val="00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17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Orange">
    <p:bg>
      <p:bgPr>
        <a:solidFill>
          <a:srgbClr val="EC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Yellow">
    <p:bg>
      <p:bgPr>
        <a:solidFill>
          <a:srgbClr val="F9C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hidden">
          <a:xfrm>
            <a:off x="914400" y="4823460"/>
            <a:ext cx="8229600" cy="32004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823460"/>
            <a:ext cx="914400" cy="320040"/>
            <a:chOff x="0" y="4823460"/>
            <a:chExt cx="914400" cy="320040"/>
          </a:xfrm>
        </p:grpSpPr>
        <p:sp>
          <p:nvSpPr>
            <p:cNvPr id="10" name="Rectangle 9"/>
            <p:cNvSpPr/>
            <p:nvPr userDrawn="1"/>
          </p:nvSpPr>
          <p:spPr bwMode="hidden">
            <a:xfrm>
              <a:off x="0" y="4823460"/>
              <a:ext cx="914400" cy="32004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 bwMode="invGray">
            <a:xfrm>
              <a:off x="114300" y="4884196"/>
              <a:ext cx="685800" cy="198568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182880"/>
            <a:ext cx="8413750" cy="64008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97280"/>
            <a:ext cx="8413749" cy="3566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563" y="4853288"/>
            <a:ext cx="3703636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53288"/>
            <a:ext cx="320040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b="1">
                <a:solidFill>
                  <a:schemeClr val="bg1"/>
                </a:solidFill>
              </a:defRPr>
            </a:lvl1pPr>
          </a:lstStyle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4853288"/>
            <a:ext cx="1920558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60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00 Month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1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54" r:id="rId16"/>
    <p:sldLayoutId id="2147483655" r:id="rId17"/>
    <p:sldLayoutId id="214748365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900"/>
        </a:spcBef>
        <a:buClr>
          <a:schemeClr val="tx2"/>
        </a:buClr>
        <a:buFont typeface="Calibri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orient="horz" pos="518" userDrawn="1">
          <p15:clr>
            <a:srgbClr val="F26B43"/>
          </p15:clr>
        </p15:guide>
        <p15:guide id="4" orient="horz" pos="692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orient="horz" pos="2937" userDrawn="1">
          <p15:clr>
            <a:srgbClr val="F26B43"/>
          </p15:clr>
        </p15:guide>
        <p15:guide id="7" pos="2765" userDrawn="1">
          <p15:clr>
            <a:srgbClr val="F26B43"/>
          </p15:clr>
        </p15:guide>
        <p15:guide id="8" pos="2995" userDrawn="1">
          <p15:clr>
            <a:srgbClr val="F26B43"/>
          </p15:clr>
        </p15:guide>
        <p15:guide id="9" pos="1901" userDrawn="1">
          <p15:clr>
            <a:srgbClr val="F26B43"/>
          </p15:clr>
        </p15:guide>
        <p15:guide id="10" pos="2045" userDrawn="1">
          <p15:clr>
            <a:srgbClr val="F26B43"/>
          </p15:clr>
        </p15:guide>
        <p15:guide id="11" pos="3715" userDrawn="1">
          <p15:clr>
            <a:srgbClr val="F26B43"/>
          </p15:clr>
        </p15:guide>
        <p15:guide id="12" pos="3859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pos="46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peg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Design Exercise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UI Solutions Developer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65125" y="4636441"/>
            <a:ext cx="6766560" cy="27432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0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Organizers for PegaWORLD want to create an agenda for the Design Track at the conference. They created a PDF from a Visio file but feedback from attendees &amp; presenters have highlighted some gaps. It’s been decided to create a web-based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Your </a:t>
            </a:r>
            <a:r>
              <a:rPr lang="en-US" dirty="0"/>
              <a:t>task is to create a functioning HTML-based design (raw HTML file with content provided). Read the requirements and constraints on the next slides and design a solution showcasing your UI skills and knowledge. You may use whatever front-end technologies you deem appropriate for your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will be expected to send a copy of your design and to present it – defending your design, justifying your code approach, and highlighting how it could be improved (if constraints were removed for example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</a:t>
            </a:r>
            <a:r>
              <a:rPr lang="en-US" dirty="0"/>
              <a:t>can use a PowerPoint or Keynote to aid your presentation.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</a:t>
            </a:r>
            <a:r>
              <a:rPr lang="en-US" dirty="0"/>
              <a:t>needs have been </a:t>
            </a:r>
            <a:r>
              <a:rPr lang="en-US" dirty="0" smtClean="0"/>
              <a:t>identified:</a:t>
            </a:r>
          </a:p>
          <a:p>
            <a:pPr lvl="1"/>
            <a:r>
              <a:rPr lang="en-US" dirty="0" smtClean="0"/>
              <a:t>Attendees </a:t>
            </a:r>
            <a:r>
              <a:rPr lang="en-US" dirty="0"/>
              <a:t>need to view the agenda </a:t>
            </a:r>
            <a:r>
              <a:rPr lang="en-US" dirty="0" smtClean="0"/>
              <a:t>“at </a:t>
            </a:r>
            <a:r>
              <a:rPr lang="en-US" dirty="0"/>
              <a:t>a </a:t>
            </a:r>
            <a:r>
              <a:rPr lang="en-US" dirty="0" smtClean="0"/>
              <a:t>glance” </a:t>
            </a:r>
            <a:r>
              <a:rPr lang="en-US" dirty="0"/>
              <a:t>on their smart phones during the </a:t>
            </a:r>
            <a:r>
              <a:rPr lang="en-US" dirty="0" smtClean="0"/>
              <a:t>conference</a:t>
            </a:r>
          </a:p>
          <a:p>
            <a:pPr lvl="1"/>
            <a:r>
              <a:rPr lang="en-US" dirty="0" smtClean="0"/>
              <a:t>Presenters </a:t>
            </a:r>
            <a:r>
              <a:rPr lang="en-US" dirty="0"/>
              <a:t>want to display the entire weeks agenda via laptop &amp; </a:t>
            </a:r>
            <a:r>
              <a:rPr lang="en-US" dirty="0" smtClean="0"/>
              <a:t>projector</a:t>
            </a:r>
          </a:p>
          <a:p>
            <a:pPr lvl="1"/>
            <a:r>
              <a:rPr lang="en-US" dirty="0" smtClean="0"/>
              <a:t>Attendees </a:t>
            </a:r>
            <a:r>
              <a:rPr lang="en-US" dirty="0"/>
              <a:t>and presenters want the ability view a single days’ events </a:t>
            </a:r>
            <a:r>
              <a:rPr lang="en-US" dirty="0" smtClean="0"/>
              <a:t>(“day </a:t>
            </a:r>
            <a:r>
              <a:rPr lang="en-US" dirty="0"/>
              <a:t>in </a:t>
            </a:r>
            <a:r>
              <a:rPr lang="en-US" dirty="0" smtClean="0"/>
              <a:t>view”)</a:t>
            </a:r>
          </a:p>
          <a:p>
            <a:r>
              <a:rPr lang="en-US" dirty="0"/>
              <a:t>The design needs to visually distinguish the different categories of events on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design </a:t>
            </a:r>
            <a:r>
              <a:rPr lang="en-US" dirty="0"/>
              <a:t>track </a:t>
            </a:r>
            <a:r>
              <a:rPr lang="en-US" dirty="0" smtClean="0"/>
              <a:t>schedule:</a:t>
            </a:r>
          </a:p>
          <a:p>
            <a:pPr lvl="1"/>
            <a:r>
              <a:rPr lang="en-US" dirty="0" smtClean="0"/>
              <a:t>Travel </a:t>
            </a:r>
            <a:r>
              <a:rPr lang="en-US" dirty="0"/>
              <a:t>&amp;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Breaks </a:t>
            </a:r>
            <a:r>
              <a:rPr lang="en-US" dirty="0"/>
              <a:t>&amp; </a:t>
            </a:r>
            <a:r>
              <a:rPr lang="en-US" dirty="0" smtClean="0"/>
              <a:t>Meals</a:t>
            </a:r>
          </a:p>
          <a:p>
            <a:pPr lvl="1"/>
            <a:r>
              <a:rPr lang="en-US" dirty="0" smtClean="0"/>
              <a:t>PegaWORLD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c</a:t>
            </a:r>
            <a:r>
              <a:rPr lang="en-US" dirty="0" smtClean="0"/>
              <a:t>onference events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Centered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Customer Centricity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All </a:t>
            </a:r>
            <a:r>
              <a:rPr lang="en-US" dirty="0"/>
              <a:t>others grouped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Visual design should follow principles and patterns from </a:t>
            </a:r>
            <a:r>
              <a:rPr lang="en-US" dirty="0" err="1" smtClean="0">
                <a:hlinkClick r:id="rId2"/>
              </a:rPr>
              <a:t>design.pega.com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Wednesday attendees will be split into 2 parallel tracks – the agenda needs to show the split tracks where </a:t>
            </a:r>
            <a:r>
              <a:rPr lang="en-US" dirty="0" smtClean="0"/>
              <a:t>appropriate.</a:t>
            </a:r>
          </a:p>
          <a:p>
            <a:r>
              <a:rPr lang="en-US" dirty="0" smtClean="0"/>
              <a:t>Users must be able to navigate forward and backwards between each “day in view”</a:t>
            </a:r>
          </a:p>
          <a:p>
            <a:pPr lvl="1"/>
            <a:r>
              <a:rPr lang="en-US" dirty="0" smtClean="0"/>
              <a:t>You may utilize JavaScript or an existing library</a:t>
            </a:r>
          </a:p>
          <a:p>
            <a:r>
              <a:rPr lang="en-US" dirty="0" smtClean="0"/>
              <a:t>Must support:</a:t>
            </a:r>
          </a:p>
          <a:p>
            <a:pPr lvl="1"/>
            <a:r>
              <a:rPr lang="en-US" dirty="0" smtClean="0"/>
              <a:t>iPhone 8 </a:t>
            </a:r>
            <a:r>
              <a:rPr lang="en-US" dirty="0"/>
              <a:t>&amp; </a:t>
            </a:r>
            <a:r>
              <a:rPr lang="en-US" dirty="0" smtClean="0"/>
              <a:t>X </a:t>
            </a:r>
            <a:r>
              <a:rPr lang="en-US" dirty="0"/>
              <a:t>(iOS 10 &amp; 11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Samsung Galaxy </a:t>
            </a:r>
            <a:r>
              <a:rPr lang="en-US" dirty="0"/>
              <a:t>(</a:t>
            </a:r>
            <a:r>
              <a:rPr lang="en-US" dirty="0" smtClean="0"/>
              <a:t>Android 7 Nougat &amp; 8 Oreo)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browsers: IE11; Google Chrome;  Safari; </a:t>
            </a:r>
            <a:r>
              <a:rPr lang="en-US" dirty="0" smtClean="0"/>
              <a:t>Firefox</a:t>
            </a:r>
          </a:p>
          <a:p>
            <a:r>
              <a:rPr lang="en-US" dirty="0" smtClean="0"/>
              <a:t>Comply </a:t>
            </a:r>
            <a:r>
              <a:rPr lang="en-US" dirty="0"/>
              <a:t>with minimum WCAG </a:t>
            </a:r>
            <a:r>
              <a:rPr lang="en-US" dirty="0" smtClean="0"/>
              <a:t>2.0 Level A accessibility requirements.</a:t>
            </a:r>
          </a:p>
          <a:p>
            <a:r>
              <a:rPr lang="en-US" dirty="0" smtClean="0"/>
              <a:t>The </a:t>
            </a:r>
            <a:r>
              <a:rPr lang="en-US" dirty="0"/>
              <a:t>HTML file provided is only intended as a </a:t>
            </a:r>
            <a:r>
              <a:rPr lang="en-US" dirty="0" smtClean="0"/>
              <a:t>“skeleton” to </a:t>
            </a:r>
            <a:r>
              <a:rPr lang="en-US" dirty="0"/>
              <a:t>provide you with the data content – you are expected to alter and add code as necessary.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00 Month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9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ga">
  <a:themeElements>
    <a:clrScheme name="Pega">
      <a:dk1>
        <a:srgbClr val="1F2555"/>
      </a:dk1>
      <a:lt1>
        <a:srgbClr val="FFFFFF"/>
      </a:lt1>
      <a:dk2>
        <a:srgbClr val="00A6A7"/>
      </a:dk2>
      <a:lt2>
        <a:srgbClr val="F4F3F3"/>
      </a:lt2>
      <a:accent1>
        <a:srgbClr val="1F2555"/>
      </a:accent1>
      <a:accent2>
        <a:srgbClr val="00A6A7"/>
      </a:accent2>
      <a:accent3>
        <a:srgbClr val="EC5A28"/>
      </a:accent3>
      <a:accent4>
        <a:srgbClr val="F9CB55"/>
      </a:accent4>
      <a:accent5>
        <a:srgbClr val="D2D0CE"/>
      </a:accent5>
      <a:accent6>
        <a:srgbClr val="ABA9AB"/>
      </a:accent6>
      <a:hlink>
        <a:srgbClr val="1F2555"/>
      </a:hlink>
      <a:folHlink>
        <a:srgbClr val="1F2555"/>
      </a:folHlink>
    </a:clrScheme>
    <a:fontScheme name="Peg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eg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defRPr sz="1200"/>
        </a:defPPr>
      </a:lstStyle>
      <a:style>
        <a:lnRef idx="0">
          <a:schemeClr val="dk1"/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900"/>
          </a:spcBef>
          <a:buClr>
            <a:srgbClr val="00A6A7"/>
          </a:buClr>
          <a:buFont typeface="Calibri" pitchFamily="34" charset="0"/>
          <a:buChar char="•"/>
          <a:defRPr sz="1200"/>
        </a:defPPr>
      </a:lstStyle>
    </a:txDef>
  </a:objectDefaults>
  <a:extraClrSchemeLst/>
  <a:custClrLst>
    <a:custClr name="Dark Blue 75%">
      <a:srgbClr val="575C80"/>
    </a:custClr>
    <a:custClr name="Dark Blue 50%">
      <a:srgbClr val="8F92AA"/>
    </a:custClr>
    <a:custClr name="Dark Blue 25%">
      <a:srgbClr val="C7C8D4"/>
    </a:custClr>
    <a:custClr name="Teal 75%">
      <a:srgbClr val="40BCBD"/>
    </a:custClr>
    <a:custClr name="Teal 50%">
      <a:srgbClr val="7FD2D3"/>
    </a:custClr>
    <a:custClr name="Teal 25%">
      <a:srgbClr val="BFE9E9"/>
    </a:custClr>
    <a:custClr name="Orange 75%">
      <a:srgbClr val="F1835E"/>
    </a:custClr>
    <a:custClr name="Orange 50%">
      <a:srgbClr val="F5AC93"/>
    </a:custClr>
    <a:custClr name="Orange 25%">
      <a:srgbClr val="FAD6C9"/>
    </a:custClr>
    <a:custClr name="Yellow 75%">
      <a:srgbClr val="FBD880"/>
    </a:custClr>
    <a:custClr name="Yellow 50%">
      <a:srgbClr val="FCE5AA"/>
    </a:custClr>
    <a:custClr name="Yellow 25%">
      <a:srgbClr val="FDF2D4"/>
    </a:custClr>
    <a:custClr name="Light Grey 75%">
      <a:srgbClr val="DDDCDA"/>
    </a:custClr>
    <a:custClr name="Light Grey 50%">
      <a:srgbClr val="E8E7E6"/>
    </a:custClr>
    <a:custClr name="Light Grey 25%">
      <a:srgbClr val="F4F3F3"/>
    </a:custClr>
    <a:custClr name="Dark Grey 75%">
      <a:srgbClr val="C0BFC0"/>
    </a:custClr>
    <a:custClr name="Dark Grey 50%">
      <a:srgbClr val="D5D4D5"/>
    </a:custClr>
    <a:custClr name="Dark Grey 25%">
      <a:srgbClr val="EAE9EA"/>
    </a:custClr>
  </a:custClrLst>
  <a:extLst>
    <a:ext uri="{05A4C25C-085E-4340-85A3-A5531E510DB2}">
      <thm15:themeFamily xmlns:thm15="http://schemas.microsoft.com/office/thememl/2012/main" name="Presentation2" id="{4283A8B7-07ED-724A-8638-0B2E308BD24D}" vid="{01CB4ADD-577C-5C41-B135-1945E62115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 2017</Template>
  <TotalTime>251</TotalTime>
  <Words>399</Words>
  <Application>Microsoft Office PowerPoint</Application>
  <PresentationFormat>On-screen Show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Open Sans</vt:lpstr>
      <vt:lpstr>Pega</vt:lpstr>
      <vt:lpstr>UI Design Exercise</vt:lpstr>
      <vt:lpstr>The Challenge</vt:lpstr>
      <vt:lpstr>Requirements</vt:lpstr>
      <vt:lpstr>Requirements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Exercise</dc:title>
  <dc:subject/>
  <dc:creator>Hurd, Mark</dc:creator>
  <cp:keywords/>
  <dc:description/>
  <cp:lastModifiedBy>Comeau, Jacob</cp:lastModifiedBy>
  <cp:revision>6</cp:revision>
  <dcterms:created xsi:type="dcterms:W3CDTF">2017-12-29T19:34:38Z</dcterms:created>
  <dcterms:modified xsi:type="dcterms:W3CDTF">2018-07-03T19:17:01Z</dcterms:modified>
  <cp:category/>
</cp:coreProperties>
</file>