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9" r:id="rId12"/>
    <p:sldId id="266" r:id="rId13"/>
    <p:sldId id="268" r:id="rId14"/>
    <p:sldId id="267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0066"/>
    <a:srgbClr val="14008E"/>
    <a:srgbClr val="660066"/>
    <a:srgbClr val="1E00D2"/>
    <a:srgbClr val="FFFF00"/>
    <a:srgbClr val="272822"/>
    <a:srgbClr val="00CC00"/>
    <a:srgbClr val="561F6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125" d="100"/>
          <a:sy n="125" d="100"/>
        </p:scale>
        <p:origin x="30" y="-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55E901-5E26-446C-8C20-ED2157EE4429}" type="datetimeFigureOut">
              <a:rPr lang="fr-FR" smtClean="0"/>
              <a:t>25/04/2017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28AE9-AA64-4FE8-9588-5BB6F17E97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0537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" y="-2"/>
            <a:ext cx="12188825" cy="6856214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4/25/2017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5346357" y="3126146"/>
            <a:ext cx="554029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800" dirty="0">
                <a:latin typeface="+mj-lt"/>
              </a:rPr>
              <a:t>TREX BRAIN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5389767" y="4349558"/>
            <a:ext cx="5496889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300" dirty="0">
                <a:latin typeface="+mj-lt"/>
              </a:rPr>
              <a:t>Algorithme Génétique &amp; Réseaux Neuronaux</a:t>
            </a:r>
          </a:p>
        </p:txBody>
      </p:sp>
      <p:sp>
        <p:nvSpPr>
          <p:cNvPr id="6" name="Rectangle 5"/>
          <p:cNvSpPr/>
          <p:nvPr/>
        </p:nvSpPr>
        <p:spPr>
          <a:xfrm>
            <a:off x="12192000" y="0"/>
            <a:ext cx="205946" cy="6858000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-1206804" y="1443544"/>
            <a:ext cx="1062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+mj-lt"/>
              </a:rPr>
              <a:t>CONTEXTE</a:t>
            </a:r>
            <a:endParaRPr lang="fr-FR" sz="4000" dirty="0">
              <a:latin typeface="+mj-lt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-1689404" y="1804406"/>
            <a:ext cx="16173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+mj-lt"/>
              </a:rPr>
              <a:t>PROBLÉMATIQUE</a:t>
            </a:r>
            <a:endParaRPr lang="fr-FR" sz="2400" dirty="0">
              <a:latin typeface="+mj-lt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-1384604" y="2166589"/>
            <a:ext cx="1226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+mj-lt"/>
              </a:rPr>
              <a:t>PERCEPTION</a:t>
            </a:r>
            <a:endParaRPr lang="fr-FR" sz="3300" dirty="0">
              <a:latin typeface="+mj-lt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-1964991" y="2528772"/>
            <a:ext cx="1818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+mj-lt"/>
              </a:rPr>
              <a:t>RÉSEAU NEURONAL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-2384091" y="2889634"/>
            <a:ext cx="2327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+mj-lt"/>
              </a:rPr>
              <a:t>ALGORITHME GÉNÉTIQUE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-763065" y="1083907"/>
            <a:ext cx="622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+mj-lt"/>
              </a:rPr>
              <a:t>PLAN</a:t>
            </a:r>
            <a:endParaRPr lang="fr-FR" sz="4000" dirty="0">
              <a:latin typeface="+mj-lt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-1648890" y="3250496"/>
            <a:ext cx="1664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+mj-lt"/>
              </a:rPr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4228067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6001" y="0"/>
            <a:ext cx="9705999" cy="6871065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01296" y="1443544"/>
            <a:ext cx="10627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CONTEXTE</a:t>
            </a:r>
            <a:endParaRPr lang="fr-FR" sz="4000" dirty="0">
              <a:latin typeface="+mj-lt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01296" y="1804406"/>
            <a:ext cx="16173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PROBLÉMATIQUE</a:t>
            </a:r>
            <a:endParaRPr lang="fr-FR" sz="2400" dirty="0">
              <a:latin typeface="+mj-lt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01296" y="2166589"/>
            <a:ext cx="1226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PERCEPTION</a:t>
            </a:r>
            <a:endParaRPr lang="fr-FR" sz="3300" dirty="0">
              <a:latin typeface="+mj-lt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2409" y="2528772"/>
            <a:ext cx="2393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+mj-lt"/>
              </a:rPr>
              <a:t>RÉSEAU NEURONAL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92409" y="2889634"/>
            <a:ext cx="23276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ALGORITHME GÉNÉTIQUE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91010" y="3250496"/>
            <a:ext cx="1664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DÉMONSTRATION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113235" y="1083907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PLAN</a:t>
            </a:r>
            <a:endParaRPr lang="fr-FR" sz="4000" dirty="0">
              <a:latin typeface="+mj-lt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82772" y="167301"/>
            <a:ext cx="2372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latin typeface="+mj-lt"/>
              </a:rPr>
              <a:t>TREX BRAIN</a:t>
            </a:r>
            <a:endParaRPr lang="fr-FR" sz="7200" dirty="0">
              <a:latin typeface="+mj-lt"/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888" y="5949302"/>
            <a:ext cx="1085076" cy="764251"/>
          </a:xfrm>
          <a:prstGeom prst="rect">
            <a:avLst/>
          </a:prstGeom>
        </p:spPr>
      </p:pic>
      <p:sp>
        <p:nvSpPr>
          <p:cNvPr id="63" name="Rectangle : coins arrondis 62"/>
          <p:cNvSpPr/>
          <p:nvPr/>
        </p:nvSpPr>
        <p:spPr>
          <a:xfrm>
            <a:off x="5010137" y="194825"/>
            <a:ext cx="4476575" cy="6463061"/>
          </a:xfrm>
          <a:prstGeom prst="roundRect">
            <a:avLst/>
          </a:prstGeom>
          <a:noFill/>
          <a:ln>
            <a:solidFill>
              <a:schemeClr val="tx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0" name="Connecteur droit 109"/>
          <p:cNvCxnSpPr>
            <a:cxnSpLocks/>
            <a:stCxn id="37" idx="6"/>
            <a:endCxn id="44" idx="2"/>
          </p:cNvCxnSpPr>
          <p:nvPr/>
        </p:nvCxnSpPr>
        <p:spPr>
          <a:xfrm flipV="1">
            <a:off x="4307471" y="784835"/>
            <a:ext cx="1476174" cy="1053235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/>
          <p:cNvCxnSpPr>
            <a:cxnSpLocks/>
            <a:stCxn id="37" idx="6"/>
            <a:endCxn id="52" idx="2"/>
          </p:cNvCxnSpPr>
          <p:nvPr/>
        </p:nvCxnSpPr>
        <p:spPr>
          <a:xfrm>
            <a:off x="4307471" y="1838070"/>
            <a:ext cx="1476174" cy="0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/>
          <p:cNvCxnSpPr>
            <a:cxnSpLocks/>
            <a:stCxn id="37" idx="6"/>
            <a:endCxn id="53" idx="2"/>
          </p:cNvCxnSpPr>
          <p:nvPr/>
        </p:nvCxnSpPr>
        <p:spPr>
          <a:xfrm>
            <a:off x="4307471" y="1838070"/>
            <a:ext cx="1507387" cy="1052426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>
            <a:cxnSpLocks/>
            <a:stCxn id="37" idx="6"/>
            <a:endCxn id="51" idx="2"/>
          </p:cNvCxnSpPr>
          <p:nvPr/>
        </p:nvCxnSpPr>
        <p:spPr>
          <a:xfrm>
            <a:off x="4307471" y="1838070"/>
            <a:ext cx="1507387" cy="2102934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/>
          <p:cNvCxnSpPr>
            <a:cxnSpLocks/>
            <a:stCxn id="37" idx="6"/>
            <a:endCxn id="54" idx="2"/>
          </p:cNvCxnSpPr>
          <p:nvPr/>
        </p:nvCxnSpPr>
        <p:spPr>
          <a:xfrm>
            <a:off x="4307471" y="1838070"/>
            <a:ext cx="1507387" cy="3153442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>
            <a:cxnSpLocks/>
            <a:stCxn id="37" idx="6"/>
            <a:endCxn id="55" idx="2"/>
          </p:cNvCxnSpPr>
          <p:nvPr/>
        </p:nvCxnSpPr>
        <p:spPr>
          <a:xfrm>
            <a:off x="4307471" y="1838070"/>
            <a:ext cx="1507387" cy="4203950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/>
          <p:cNvCxnSpPr>
            <a:cxnSpLocks/>
            <a:stCxn id="41" idx="6"/>
            <a:endCxn id="44" idx="2"/>
          </p:cNvCxnSpPr>
          <p:nvPr/>
        </p:nvCxnSpPr>
        <p:spPr>
          <a:xfrm flipV="1">
            <a:off x="4314707" y="784835"/>
            <a:ext cx="1468938" cy="2105661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>
            <a:cxnSpLocks/>
            <a:stCxn id="41" idx="6"/>
            <a:endCxn id="52" idx="2"/>
          </p:cNvCxnSpPr>
          <p:nvPr/>
        </p:nvCxnSpPr>
        <p:spPr>
          <a:xfrm flipV="1">
            <a:off x="4314707" y="1838070"/>
            <a:ext cx="1468938" cy="1052426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/>
          <p:cNvCxnSpPr>
            <a:cxnSpLocks/>
            <a:stCxn id="41" idx="6"/>
            <a:endCxn id="53" idx="2"/>
          </p:cNvCxnSpPr>
          <p:nvPr/>
        </p:nvCxnSpPr>
        <p:spPr>
          <a:xfrm>
            <a:off x="4314707" y="2890496"/>
            <a:ext cx="1500151" cy="0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/>
          <p:cNvCxnSpPr>
            <a:cxnSpLocks/>
            <a:stCxn id="41" idx="6"/>
            <a:endCxn id="51" idx="2"/>
          </p:cNvCxnSpPr>
          <p:nvPr/>
        </p:nvCxnSpPr>
        <p:spPr>
          <a:xfrm>
            <a:off x="4314707" y="2890496"/>
            <a:ext cx="1500151" cy="1050508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/>
          <p:cNvCxnSpPr>
            <a:cxnSpLocks/>
            <a:stCxn id="41" idx="6"/>
            <a:endCxn id="54" idx="2"/>
          </p:cNvCxnSpPr>
          <p:nvPr/>
        </p:nvCxnSpPr>
        <p:spPr>
          <a:xfrm>
            <a:off x="4314707" y="2890496"/>
            <a:ext cx="1500151" cy="2101016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145"/>
          <p:cNvCxnSpPr>
            <a:cxnSpLocks/>
            <a:stCxn id="41" idx="6"/>
            <a:endCxn id="55" idx="2"/>
          </p:cNvCxnSpPr>
          <p:nvPr/>
        </p:nvCxnSpPr>
        <p:spPr>
          <a:xfrm>
            <a:off x="4314707" y="2890496"/>
            <a:ext cx="1500151" cy="3151524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148"/>
          <p:cNvCxnSpPr>
            <a:cxnSpLocks/>
            <a:stCxn id="22" idx="6"/>
            <a:endCxn id="44" idx="2"/>
          </p:cNvCxnSpPr>
          <p:nvPr/>
        </p:nvCxnSpPr>
        <p:spPr>
          <a:xfrm flipV="1">
            <a:off x="4335820" y="784835"/>
            <a:ext cx="1447825" cy="3156169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eur droit 151"/>
          <p:cNvCxnSpPr>
            <a:cxnSpLocks/>
            <a:stCxn id="22" idx="6"/>
            <a:endCxn id="52" idx="2"/>
          </p:cNvCxnSpPr>
          <p:nvPr/>
        </p:nvCxnSpPr>
        <p:spPr>
          <a:xfrm flipV="1">
            <a:off x="4335820" y="1838070"/>
            <a:ext cx="1447825" cy="2102934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154"/>
          <p:cNvCxnSpPr>
            <a:cxnSpLocks/>
            <a:stCxn id="22" idx="6"/>
            <a:endCxn id="53" idx="2"/>
          </p:cNvCxnSpPr>
          <p:nvPr/>
        </p:nvCxnSpPr>
        <p:spPr>
          <a:xfrm flipV="1">
            <a:off x="4335820" y="2890496"/>
            <a:ext cx="1479038" cy="1050508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/>
          <p:cNvCxnSpPr>
            <a:cxnSpLocks/>
            <a:stCxn id="22" idx="6"/>
            <a:endCxn id="51" idx="2"/>
          </p:cNvCxnSpPr>
          <p:nvPr/>
        </p:nvCxnSpPr>
        <p:spPr>
          <a:xfrm>
            <a:off x="4335820" y="3941004"/>
            <a:ext cx="1479038" cy="0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/>
          <p:cNvCxnSpPr>
            <a:cxnSpLocks/>
            <a:stCxn id="22" idx="6"/>
            <a:endCxn id="54" idx="2"/>
          </p:cNvCxnSpPr>
          <p:nvPr/>
        </p:nvCxnSpPr>
        <p:spPr>
          <a:xfrm>
            <a:off x="4335820" y="3941004"/>
            <a:ext cx="1479038" cy="1050508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eur droit 163"/>
          <p:cNvCxnSpPr>
            <a:cxnSpLocks/>
            <a:stCxn id="22" idx="6"/>
            <a:endCxn id="55" idx="2"/>
          </p:cNvCxnSpPr>
          <p:nvPr/>
        </p:nvCxnSpPr>
        <p:spPr>
          <a:xfrm>
            <a:off x="4335820" y="3941004"/>
            <a:ext cx="1479038" cy="2101016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/>
          <p:cNvCxnSpPr>
            <a:cxnSpLocks/>
            <a:stCxn id="24" idx="6"/>
            <a:endCxn id="44" idx="2"/>
          </p:cNvCxnSpPr>
          <p:nvPr/>
        </p:nvCxnSpPr>
        <p:spPr>
          <a:xfrm flipV="1">
            <a:off x="4335820" y="784835"/>
            <a:ext cx="1447825" cy="4206677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eur droit 170"/>
          <p:cNvCxnSpPr>
            <a:cxnSpLocks/>
            <a:stCxn id="24" idx="6"/>
            <a:endCxn id="52" idx="2"/>
          </p:cNvCxnSpPr>
          <p:nvPr/>
        </p:nvCxnSpPr>
        <p:spPr>
          <a:xfrm flipV="1">
            <a:off x="4335820" y="1838070"/>
            <a:ext cx="1447825" cy="3153442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eur droit 173"/>
          <p:cNvCxnSpPr>
            <a:cxnSpLocks/>
            <a:stCxn id="24" idx="6"/>
            <a:endCxn id="53" idx="2"/>
          </p:cNvCxnSpPr>
          <p:nvPr/>
        </p:nvCxnSpPr>
        <p:spPr>
          <a:xfrm flipV="1">
            <a:off x="4335820" y="2890496"/>
            <a:ext cx="1479038" cy="2101016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eur droit 176"/>
          <p:cNvCxnSpPr>
            <a:cxnSpLocks/>
            <a:stCxn id="24" idx="6"/>
            <a:endCxn id="51" idx="2"/>
          </p:cNvCxnSpPr>
          <p:nvPr/>
        </p:nvCxnSpPr>
        <p:spPr>
          <a:xfrm flipV="1">
            <a:off x="4335820" y="3941004"/>
            <a:ext cx="1479038" cy="1050508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eur droit 181"/>
          <p:cNvCxnSpPr>
            <a:cxnSpLocks/>
            <a:stCxn id="24" idx="6"/>
            <a:endCxn id="54" idx="2"/>
          </p:cNvCxnSpPr>
          <p:nvPr/>
        </p:nvCxnSpPr>
        <p:spPr>
          <a:xfrm>
            <a:off x="4335820" y="4991512"/>
            <a:ext cx="1479038" cy="0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eur droit 184"/>
          <p:cNvCxnSpPr>
            <a:cxnSpLocks/>
            <a:stCxn id="24" idx="6"/>
            <a:endCxn id="55" idx="2"/>
          </p:cNvCxnSpPr>
          <p:nvPr/>
        </p:nvCxnSpPr>
        <p:spPr>
          <a:xfrm>
            <a:off x="4335820" y="4991512"/>
            <a:ext cx="1479038" cy="1050508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189"/>
          <p:cNvCxnSpPr>
            <a:cxnSpLocks/>
            <a:stCxn id="44" idx="6"/>
            <a:endCxn id="56" idx="2"/>
          </p:cNvCxnSpPr>
          <p:nvPr/>
        </p:nvCxnSpPr>
        <p:spPr>
          <a:xfrm>
            <a:off x="6503645" y="784835"/>
            <a:ext cx="1474937" cy="0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eur droit 192"/>
          <p:cNvCxnSpPr>
            <a:cxnSpLocks/>
            <a:stCxn id="52" idx="6"/>
            <a:endCxn id="59" idx="2"/>
          </p:cNvCxnSpPr>
          <p:nvPr/>
        </p:nvCxnSpPr>
        <p:spPr>
          <a:xfrm>
            <a:off x="6503645" y="1838070"/>
            <a:ext cx="1474937" cy="0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necteur droit 195"/>
          <p:cNvCxnSpPr>
            <a:cxnSpLocks/>
            <a:stCxn id="53" idx="6"/>
            <a:endCxn id="60" idx="2"/>
          </p:cNvCxnSpPr>
          <p:nvPr/>
        </p:nvCxnSpPr>
        <p:spPr>
          <a:xfrm>
            <a:off x="6534858" y="2890496"/>
            <a:ext cx="1474937" cy="0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eur droit 198"/>
          <p:cNvCxnSpPr>
            <a:cxnSpLocks/>
            <a:stCxn id="51" idx="6"/>
            <a:endCxn id="58" idx="2"/>
          </p:cNvCxnSpPr>
          <p:nvPr/>
        </p:nvCxnSpPr>
        <p:spPr>
          <a:xfrm>
            <a:off x="6534858" y="3941004"/>
            <a:ext cx="1474937" cy="0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eur droit 201"/>
          <p:cNvCxnSpPr>
            <a:cxnSpLocks/>
            <a:stCxn id="54" idx="6"/>
            <a:endCxn id="61" idx="2"/>
          </p:cNvCxnSpPr>
          <p:nvPr/>
        </p:nvCxnSpPr>
        <p:spPr>
          <a:xfrm>
            <a:off x="6534858" y="4991512"/>
            <a:ext cx="1474937" cy="0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cteur droit 204"/>
          <p:cNvCxnSpPr>
            <a:cxnSpLocks/>
            <a:stCxn id="55" idx="6"/>
            <a:endCxn id="62" idx="2"/>
          </p:cNvCxnSpPr>
          <p:nvPr/>
        </p:nvCxnSpPr>
        <p:spPr>
          <a:xfrm>
            <a:off x="6534858" y="6042020"/>
            <a:ext cx="1474937" cy="0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eur droit 208"/>
          <p:cNvCxnSpPr>
            <a:cxnSpLocks/>
            <a:stCxn id="44" idx="6"/>
            <a:endCxn id="59" idx="2"/>
          </p:cNvCxnSpPr>
          <p:nvPr/>
        </p:nvCxnSpPr>
        <p:spPr>
          <a:xfrm>
            <a:off x="6503645" y="784835"/>
            <a:ext cx="1474937" cy="1053235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necteur droit 211"/>
          <p:cNvCxnSpPr>
            <a:cxnSpLocks/>
            <a:stCxn id="44" idx="6"/>
            <a:endCxn id="60" idx="2"/>
          </p:cNvCxnSpPr>
          <p:nvPr/>
        </p:nvCxnSpPr>
        <p:spPr>
          <a:xfrm>
            <a:off x="6503645" y="784835"/>
            <a:ext cx="1506150" cy="2105661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onnecteur droit 215"/>
          <p:cNvCxnSpPr>
            <a:cxnSpLocks/>
            <a:stCxn id="44" idx="6"/>
            <a:endCxn id="58" idx="2"/>
          </p:cNvCxnSpPr>
          <p:nvPr/>
        </p:nvCxnSpPr>
        <p:spPr>
          <a:xfrm>
            <a:off x="6503645" y="784835"/>
            <a:ext cx="1506150" cy="3156169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necteur droit 218"/>
          <p:cNvCxnSpPr>
            <a:cxnSpLocks/>
            <a:stCxn id="44" idx="6"/>
            <a:endCxn id="61" idx="2"/>
          </p:cNvCxnSpPr>
          <p:nvPr/>
        </p:nvCxnSpPr>
        <p:spPr>
          <a:xfrm>
            <a:off x="6503645" y="784835"/>
            <a:ext cx="1506150" cy="4206677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eur droit 221"/>
          <p:cNvCxnSpPr>
            <a:cxnSpLocks/>
            <a:stCxn id="44" idx="6"/>
            <a:endCxn id="62" idx="2"/>
          </p:cNvCxnSpPr>
          <p:nvPr/>
        </p:nvCxnSpPr>
        <p:spPr>
          <a:xfrm>
            <a:off x="6503645" y="784835"/>
            <a:ext cx="1506150" cy="5257185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Connecteur droit 224"/>
          <p:cNvCxnSpPr>
            <a:cxnSpLocks/>
            <a:stCxn id="52" idx="6"/>
            <a:endCxn id="56" idx="2"/>
          </p:cNvCxnSpPr>
          <p:nvPr/>
        </p:nvCxnSpPr>
        <p:spPr>
          <a:xfrm flipV="1">
            <a:off x="6503645" y="784835"/>
            <a:ext cx="1474937" cy="1053235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onnecteur droit 227"/>
          <p:cNvCxnSpPr>
            <a:cxnSpLocks/>
            <a:stCxn id="52" idx="6"/>
            <a:endCxn id="60" idx="2"/>
          </p:cNvCxnSpPr>
          <p:nvPr/>
        </p:nvCxnSpPr>
        <p:spPr>
          <a:xfrm>
            <a:off x="6503645" y="1838070"/>
            <a:ext cx="1506150" cy="1052426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onnecteur droit 230"/>
          <p:cNvCxnSpPr>
            <a:cxnSpLocks/>
            <a:stCxn id="52" idx="6"/>
            <a:endCxn id="58" idx="2"/>
          </p:cNvCxnSpPr>
          <p:nvPr/>
        </p:nvCxnSpPr>
        <p:spPr>
          <a:xfrm>
            <a:off x="6503645" y="1838070"/>
            <a:ext cx="1506150" cy="2102934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necteur droit 233"/>
          <p:cNvCxnSpPr>
            <a:cxnSpLocks/>
            <a:stCxn id="52" idx="6"/>
            <a:endCxn id="61" idx="2"/>
          </p:cNvCxnSpPr>
          <p:nvPr/>
        </p:nvCxnSpPr>
        <p:spPr>
          <a:xfrm>
            <a:off x="6503645" y="1838070"/>
            <a:ext cx="1506150" cy="3153442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Connecteur droit 236"/>
          <p:cNvCxnSpPr>
            <a:cxnSpLocks/>
            <a:stCxn id="52" idx="6"/>
            <a:endCxn id="61" idx="2"/>
          </p:cNvCxnSpPr>
          <p:nvPr/>
        </p:nvCxnSpPr>
        <p:spPr>
          <a:xfrm>
            <a:off x="6503645" y="1838070"/>
            <a:ext cx="1506150" cy="3153442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Connecteur droit 239"/>
          <p:cNvCxnSpPr>
            <a:cxnSpLocks/>
            <a:stCxn id="52" idx="6"/>
            <a:endCxn id="62" idx="2"/>
          </p:cNvCxnSpPr>
          <p:nvPr/>
        </p:nvCxnSpPr>
        <p:spPr>
          <a:xfrm>
            <a:off x="6503645" y="1838070"/>
            <a:ext cx="1506150" cy="4203950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Connecteur droit 242"/>
          <p:cNvCxnSpPr>
            <a:cxnSpLocks/>
            <a:stCxn id="53" idx="6"/>
            <a:endCxn id="56" idx="2"/>
          </p:cNvCxnSpPr>
          <p:nvPr/>
        </p:nvCxnSpPr>
        <p:spPr>
          <a:xfrm flipV="1">
            <a:off x="6534858" y="784835"/>
            <a:ext cx="1443724" cy="2105661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necteur droit 245"/>
          <p:cNvCxnSpPr>
            <a:cxnSpLocks/>
            <a:stCxn id="53" idx="6"/>
            <a:endCxn id="59" idx="2"/>
          </p:cNvCxnSpPr>
          <p:nvPr/>
        </p:nvCxnSpPr>
        <p:spPr>
          <a:xfrm flipV="1">
            <a:off x="6534858" y="1838070"/>
            <a:ext cx="1443724" cy="1052426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Connecteur droit 248"/>
          <p:cNvCxnSpPr>
            <a:cxnSpLocks/>
            <a:stCxn id="53" idx="6"/>
            <a:endCxn id="58" idx="2"/>
          </p:cNvCxnSpPr>
          <p:nvPr/>
        </p:nvCxnSpPr>
        <p:spPr>
          <a:xfrm>
            <a:off x="6534858" y="2890496"/>
            <a:ext cx="1474937" cy="1050508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onnecteur droit 252"/>
          <p:cNvCxnSpPr>
            <a:cxnSpLocks/>
            <a:stCxn id="53" idx="6"/>
            <a:endCxn id="61" idx="2"/>
          </p:cNvCxnSpPr>
          <p:nvPr/>
        </p:nvCxnSpPr>
        <p:spPr>
          <a:xfrm>
            <a:off x="6534858" y="2890496"/>
            <a:ext cx="1474937" cy="2101016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Connecteur droit 255"/>
          <p:cNvCxnSpPr>
            <a:cxnSpLocks/>
            <a:stCxn id="53" idx="6"/>
          </p:cNvCxnSpPr>
          <p:nvPr/>
        </p:nvCxnSpPr>
        <p:spPr>
          <a:xfrm>
            <a:off x="6534858" y="2890496"/>
            <a:ext cx="1540841" cy="3262654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Connecteur droit 258"/>
          <p:cNvCxnSpPr>
            <a:cxnSpLocks/>
            <a:stCxn id="51" idx="6"/>
            <a:endCxn id="56" idx="2"/>
          </p:cNvCxnSpPr>
          <p:nvPr/>
        </p:nvCxnSpPr>
        <p:spPr>
          <a:xfrm flipV="1">
            <a:off x="6534858" y="784835"/>
            <a:ext cx="1443724" cy="3156169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necteur droit 261"/>
          <p:cNvCxnSpPr>
            <a:cxnSpLocks/>
            <a:stCxn id="51" idx="6"/>
            <a:endCxn id="59" idx="2"/>
          </p:cNvCxnSpPr>
          <p:nvPr/>
        </p:nvCxnSpPr>
        <p:spPr>
          <a:xfrm flipV="1">
            <a:off x="6534858" y="1838070"/>
            <a:ext cx="1443724" cy="2102934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onnecteur droit 264"/>
          <p:cNvCxnSpPr>
            <a:cxnSpLocks/>
            <a:stCxn id="51" idx="6"/>
            <a:endCxn id="60" idx="2"/>
          </p:cNvCxnSpPr>
          <p:nvPr/>
        </p:nvCxnSpPr>
        <p:spPr>
          <a:xfrm flipV="1">
            <a:off x="6534858" y="2890496"/>
            <a:ext cx="1474937" cy="1050508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Connecteur droit 267"/>
          <p:cNvCxnSpPr>
            <a:cxnSpLocks/>
            <a:stCxn id="51" idx="6"/>
            <a:endCxn id="61" idx="2"/>
          </p:cNvCxnSpPr>
          <p:nvPr/>
        </p:nvCxnSpPr>
        <p:spPr>
          <a:xfrm>
            <a:off x="6534858" y="3941004"/>
            <a:ext cx="1474937" cy="1050508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onnecteur droit 270"/>
          <p:cNvCxnSpPr>
            <a:cxnSpLocks/>
            <a:stCxn id="51" idx="6"/>
            <a:endCxn id="62" idx="2"/>
          </p:cNvCxnSpPr>
          <p:nvPr/>
        </p:nvCxnSpPr>
        <p:spPr>
          <a:xfrm>
            <a:off x="6534858" y="3941004"/>
            <a:ext cx="1474937" cy="2101016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Connecteur droit 273"/>
          <p:cNvCxnSpPr>
            <a:cxnSpLocks/>
            <a:stCxn id="54" idx="6"/>
            <a:endCxn id="56" idx="2"/>
          </p:cNvCxnSpPr>
          <p:nvPr/>
        </p:nvCxnSpPr>
        <p:spPr>
          <a:xfrm flipV="1">
            <a:off x="6534858" y="784835"/>
            <a:ext cx="1443724" cy="4206677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Connecteur droit 276"/>
          <p:cNvCxnSpPr>
            <a:cxnSpLocks/>
            <a:stCxn id="54" idx="6"/>
            <a:endCxn id="59" idx="2"/>
          </p:cNvCxnSpPr>
          <p:nvPr/>
        </p:nvCxnSpPr>
        <p:spPr>
          <a:xfrm flipV="1">
            <a:off x="6534858" y="1838070"/>
            <a:ext cx="1443724" cy="3153442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Connecteur droit 279"/>
          <p:cNvCxnSpPr>
            <a:cxnSpLocks/>
            <a:stCxn id="54" idx="6"/>
            <a:endCxn id="60" idx="2"/>
          </p:cNvCxnSpPr>
          <p:nvPr/>
        </p:nvCxnSpPr>
        <p:spPr>
          <a:xfrm flipV="1">
            <a:off x="6534858" y="2890496"/>
            <a:ext cx="1474937" cy="2101016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onnecteur droit 282"/>
          <p:cNvCxnSpPr>
            <a:cxnSpLocks/>
            <a:stCxn id="54" idx="6"/>
            <a:endCxn id="58" idx="2"/>
          </p:cNvCxnSpPr>
          <p:nvPr/>
        </p:nvCxnSpPr>
        <p:spPr>
          <a:xfrm flipV="1">
            <a:off x="6534858" y="3941004"/>
            <a:ext cx="1474937" cy="1050508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Connecteur droit 285"/>
          <p:cNvCxnSpPr>
            <a:cxnSpLocks/>
            <a:stCxn id="54" idx="6"/>
            <a:endCxn id="62" idx="2"/>
          </p:cNvCxnSpPr>
          <p:nvPr/>
        </p:nvCxnSpPr>
        <p:spPr>
          <a:xfrm>
            <a:off x="6534858" y="4991512"/>
            <a:ext cx="1474937" cy="1050508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Connecteur droit 289"/>
          <p:cNvCxnSpPr>
            <a:cxnSpLocks/>
            <a:stCxn id="55" idx="6"/>
            <a:endCxn id="61" idx="2"/>
          </p:cNvCxnSpPr>
          <p:nvPr/>
        </p:nvCxnSpPr>
        <p:spPr>
          <a:xfrm flipV="1">
            <a:off x="6534858" y="4991512"/>
            <a:ext cx="1474937" cy="1050508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Connecteur droit 292"/>
          <p:cNvCxnSpPr>
            <a:cxnSpLocks/>
            <a:stCxn id="55" idx="6"/>
          </p:cNvCxnSpPr>
          <p:nvPr/>
        </p:nvCxnSpPr>
        <p:spPr>
          <a:xfrm flipV="1">
            <a:off x="6534858" y="3829875"/>
            <a:ext cx="1571305" cy="2212145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Connecteur droit 295"/>
          <p:cNvCxnSpPr>
            <a:cxnSpLocks/>
            <a:stCxn id="55" idx="6"/>
            <a:endCxn id="60" idx="2"/>
          </p:cNvCxnSpPr>
          <p:nvPr/>
        </p:nvCxnSpPr>
        <p:spPr>
          <a:xfrm flipV="1">
            <a:off x="6534858" y="2890496"/>
            <a:ext cx="1474937" cy="3151524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Connecteur droit 298"/>
          <p:cNvCxnSpPr>
            <a:cxnSpLocks/>
            <a:stCxn id="55" idx="6"/>
            <a:endCxn id="59" idx="2"/>
          </p:cNvCxnSpPr>
          <p:nvPr/>
        </p:nvCxnSpPr>
        <p:spPr>
          <a:xfrm flipV="1">
            <a:off x="6534858" y="1838070"/>
            <a:ext cx="1443724" cy="4203950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Connecteur droit 301"/>
          <p:cNvCxnSpPr>
            <a:cxnSpLocks/>
            <a:stCxn id="55" idx="6"/>
            <a:endCxn id="56" idx="2"/>
          </p:cNvCxnSpPr>
          <p:nvPr/>
        </p:nvCxnSpPr>
        <p:spPr>
          <a:xfrm flipV="1">
            <a:off x="6534858" y="784835"/>
            <a:ext cx="1443724" cy="5257185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Connecteur droit 305"/>
          <p:cNvCxnSpPr>
            <a:cxnSpLocks/>
            <a:stCxn id="56" idx="6"/>
            <a:endCxn id="2" idx="2"/>
          </p:cNvCxnSpPr>
          <p:nvPr/>
        </p:nvCxnSpPr>
        <p:spPr>
          <a:xfrm>
            <a:off x="8698582" y="784835"/>
            <a:ext cx="1518306" cy="2101880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Connecteur droit 308"/>
          <p:cNvCxnSpPr>
            <a:cxnSpLocks/>
            <a:stCxn id="59" idx="6"/>
            <a:endCxn id="2" idx="2"/>
          </p:cNvCxnSpPr>
          <p:nvPr/>
        </p:nvCxnSpPr>
        <p:spPr>
          <a:xfrm>
            <a:off x="8698582" y="1838070"/>
            <a:ext cx="1518306" cy="1048645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Connecteur droit 311"/>
          <p:cNvCxnSpPr>
            <a:cxnSpLocks/>
            <a:stCxn id="60" idx="6"/>
            <a:endCxn id="2" idx="2"/>
          </p:cNvCxnSpPr>
          <p:nvPr/>
        </p:nvCxnSpPr>
        <p:spPr>
          <a:xfrm flipV="1">
            <a:off x="8729795" y="2886715"/>
            <a:ext cx="1487093" cy="3781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Connecteur droit 314"/>
          <p:cNvCxnSpPr>
            <a:cxnSpLocks/>
            <a:stCxn id="58" idx="6"/>
            <a:endCxn id="2" idx="2"/>
          </p:cNvCxnSpPr>
          <p:nvPr/>
        </p:nvCxnSpPr>
        <p:spPr>
          <a:xfrm flipV="1">
            <a:off x="8729795" y="2886715"/>
            <a:ext cx="1487093" cy="1054289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Connecteur droit 319"/>
          <p:cNvCxnSpPr>
            <a:cxnSpLocks/>
            <a:stCxn id="61" idx="6"/>
          </p:cNvCxnSpPr>
          <p:nvPr/>
        </p:nvCxnSpPr>
        <p:spPr>
          <a:xfrm flipV="1">
            <a:off x="8729795" y="2886716"/>
            <a:ext cx="1487094" cy="2104796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Connecteur droit 322"/>
          <p:cNvCxnSpPr>
            <a:cxnSpLocks/>
            <a:stCxn id="62" idx="6"/>
            <a:endCxn id="2" idx="2"/>
          </p:cNvCxnSpPr>
          <p:nvPr/>
        </p:nvCxnSpPr>
        <p:spPr>
          <a:xfrm flipV="1">
            <a:off x="8729795" y="2886715"/>
            <a:ext cx="1487093" cy="3155305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Connecteur droit 326"/>
          <p:cNvCxnSpPr>
            <a:cxnSpLocks/>
            <a:stCxn id="56" idx="6"/>
            <a:endCxn id="64" idx="2"/>
          </p:cNvCxnSpPr>
          <p:nvPr/>
        </p:nvCxnSpPr>
        <p:spPr>
          <a:xfrm>
            <a:off x="8698582" y="784835"/>
            <a:ext cx="1518306" cy="3156169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Connecteur droit 331"/>
          <p:cNvCxnSpPr>
            <a:cxnSpLocks/>
            <a:stCxn id="59" idx="6"/>
            <a:endCxn id="64" idx="2"/>
          </p:cNvCxnSpPr>
          <p:nvPr/>
        </p:nvCxnSpPr>
        <p:spPr>
          <a:xfrm>
            <a:off x="8698582" y="1838070"/>
            <a:ext cx="1518306" cy="2102934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Connecteur droit 334"/>
          <p:cNvCxnSpPr>
            <a:cxnSpLocks/>
            <a:stCxn id="60" idx="6"/>
            <a:endCxn id="64" idx="2"/>
          </p:cNvCxnSpPr>
          <p:nvPr/>
        </p:nvCxnSpPr>
        <p:spPr>
          <a:xfrm>
            <a:off x="8729795" y="2890496"/>
            <a:ext cx="1487093" cy="1050508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Connecteur droit 337"/>
          <p:cNvCxnSpPr>
            <a:cxnSpLocks/>
            <a:stCxn id="58" idx="6"/>
            <a:endCxn id="64" idx="2"/>
          </p:cNvCxnSpPr>
          <p:nvPr/>
        </p:nvCxnSpPr>
        <p:spPr>
          <a:xfrm>
            <a:off x="8729795" y="3941004"/>
            <a:ext cx="1487093" cy="0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Connecteur droit 341"/>
          <p:cNvCxnSpPr>
            <a:cxnSpLocks/>
            <a:stCxn id="61" idx="6"/>
            <a:endCxn id="64" idx="2"/>
          </p:cNvCxnSpPr>
          <p:nvPr/>
        </p:nvCxnSpPr>
        <p:spPr>
          <a:xfrm flipV="1">
            <a:off x="8729795" y="3941004"/>
            <a:ext cx="1487093" cy="1050508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Connecteur droit 344"/>
          <p:cNvCxnSpPr>
            <a:cxnSpLocks/>
            <a:stCxn id="62" idx="6"/>
            <a:endCxn id="64" idx="2"/>
          </p:cNvCxnSpPr>
          <p:nvPr/>
        </p:nvCxnSpPr>
        <p:spPr>
          <a:xfrm flipV="1">
            <a:off x="8729795" y="3941004"/>
            <a:ext cx="1487093" cy="2101016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llipse 36"/>
          <p:cNvSpPr/>
          <p:nvPr/>
        </p:nvSpPr>
        <p:spPr>
          <a:xfrm>
            <a:off x="3587471" y="1478070"/>
            <a:ext cx="720000" cy="720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/>
          <p:cNvSpPr/>
          <p:nvPr/>
        </p:nvSpPr>
        <p:spPr>
          <a:xfrm>
            <a:off x="3594707" y="2530496"/>
            <a:ext cx="720000" cy="720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3615820" y="3581004"/>
            <a:ext cx="720000" cy="720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/>
          <p:cNvSpPr/>
          <p:nvPr/>
        </p:nvSpPr>
        <p:spPr>
          <a:xfrm>
            <a:off x="3615820" y="4631512"/>
            <a:ext cx="720000" cy="72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 : coins arrondis 26"/>
          <p:cNvSpPr/>
          <p:nvPr/>
        </p:nvSpPr>
        <p:spPr>
          <a:xfrm>
            <a:off x="10216888" y="2511438"/>
            <a:ext cx="720000" cy="720499"/>
          </a:xfrm>
          <a:prstGeom prst="roundRect">
            <a:avLst/>
          </a:prstGeom>
          <a:noFill/>
          <a:ln w="381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 : coins arrondis 33"/>
          <p:cNvSpPr/>
          <p:nvPr/>
        </p:nvSpPr>
        <p:spPr>
          <a:xfrm>
            <a:off x="10216888" y="3354729"/>
            <a:ext cx="720000" cy="720499"/>
          </a:xfrm>
          <a:prstGeom prst="roundRect">
            <a:avLst/>
          </a:prstGeom>
          <a:noFill/>
          <a:ln w="381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Ellipse 43"/>
          <p:cNvSpPr/>
          <p:nvPr/>
        </p:nvSpPr>
        <p:spPr>
          <a:xfrm>
            <a:off x="5783645" y="424835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Ellipse 50"/>
          <p:cNvSpPr/>
          <p:nvPr/>
        </p:nvSpPr>
        <p:spPr>
          <a:xfrm>
            <a:off x="5814858" y="3581004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Ellipse 51"/>
          <p:cNvSpPr/>
          <p:nvPr/>
        </p:nvSpPr>
        <p:spPr>
          <a:xfrm>
            <a:off x="5783645" y="1478070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Ellipse 52"/>
          <p:cNvSpPr/>
          <p:nvPr/>
        </p:nvSpPr>
        <p:spPr>
          <a:xfrm>
            <a:off x="5814858" y="2530496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Ellipse 53"/>
          <p:cNvSpPr/>
          <p:nvPr/>
        </p:nvSpPr>
        <p:spPr>
          <a:xfrm>
            <a:off x="5814858" y="4631512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Ellipse 54"/>
          <p:cNvSpPr/>
          <p:nvPr/>
        </p:nvSpPr>
        <p:spPr>
          <a:xfrm>
            <a:off x="5814858" y="5682020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Ellipse 55"/>
          <p:cNvSpPr/>
          <p:nvPr/>
        </p:nvSpPr>
        <p:spPr>
          <a:xfrm>
            <a:off x="7978582" y="424835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Ellipse 57"/>
          <p:cNvSpPr/>
          <p:nvPr/>
        </p:nvSpPr>
        <p:spPr>
          <a:xfrm>
            <a:off x="8009795" y="3581004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/>
          <p:cNvSpPr/>
          <p:nvPr/>
        </p:nvSpPr>
        <p:spPr>
          <a:xfrm>
            <a:off x="7978582" y="1478070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Ellipse 59"/>
          <p:cNvSpPr/>
          <p:nvPr/>
        </p:nvSpPr>
        <p:spPr>
          <a:xfrm>
            <a:off x="8009795" y="2530496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llipse 1"/>
          <p:cNvSpPr/>
          <p:nvPr/>
        </p:nvSpPr>
        <p:spPr>
          <a:xfrm>
            <a:off x="10216888" y="2526715"/>
            <a:ext cx="720000" cy="720000"/>
          </a:xfrm>
          <a:prstGeom prst="ellipse">
            <a:avLst/>
          </a:prstGeom>
          <a:solidFill>
            <a:srgbClr val="2728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Ellipse 60"/>
          <p:cNvSpPr/>
          <p:nvPr/>
        </p:nvSpPr>
        <p:spPr>
          <a:xfrm>
            <a:off x="8009795" y="4631512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Ellipse 61"/>
          <p:cNvSpPr/>
          <p:nvPr/>
        </p:nvSpPr>
        <p:spPr>
          <a:xfrm>
            <a:off x="8009795" y="5682020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Ellipse 63"/>
          <p:cNvSpPr/>
          <p:nvPr/>
        </p:nvSpPr>
        <p:spPr>
          <a:xfrm>
            <a:off x="10216888" y="3581004"/>
            <a:ext cx="720000" cy="720000"/>
          </a:xfrm>
          <a:prstGeom prst="ellipse">
            <a:avLst/>
          </a:prstGeom>
          <a:solidFill>
            <a:srgbClr val="2728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avec flèche 19"/>
          <p:cNvCxnSpPr>
            <a:cxnSpLocks/>
          </p:cNvCxnSpPr>
          <p:nvPr/>
        </p:nvCxnSpPr>
        <p:spPr>
          <a:xfrm flipV="1">
            <a:off x="10576888" y="2650907"/>
            <a:ext cx="0" cy="42707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cxnSpLocks/>
          </p:cNvCxnSpPr>
          <p:nvPr/>
        </p:nvCxnSpPr>
        <p:spPr>
          <a:xfrm>
            <a:off x="10576888" y="3744986"/>
            <a:ext cx="0" cy="42707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0432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000"/>
                            </p:stCondLst>
                            <p:childTnLst>
                              <p:par>
                                <p:cTn id="1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6001" y="0"/>
            <a:ext cx="9705999" cy="6871065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01296" y="1443544"/>
            <a:ext cx="10627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CONTEXTE</a:t>
            </a:r>
            <a:endParaRPr lang="fr-FR" sz="4000" dirty="0">
              <a:latin typeface="+mj-lt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01296" y="1804406"/>
            <a:ext cx="16173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PROBLÉMATIQUE</a:t>
            </a:r>
            <a:endParaRPr lang="fr-FR" sz="2400" dirty="0">
              <a:latin typeface="+mj-lt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01296" y="2166589"/>
            <a:ext cx="1226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PERCEPTION</a:t>
            </a:r>
            <a:endParaRPr lang="fr-FR" sz="3300" dirty="0">
              <a:latin typeface="+mj-lt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2409" y="2528772"/>
            <a:ext cx="2393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+mj-lt"/>
              </a:rPr>
              <a:t>RÉSEAU NEURONAL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92409" y="2889634"/>
            <a:ext cx="23276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ALGORITHME GÉNÉTIQUE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91010" y="3250496"/>
            <a:ext cx="1664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DÉMONSTRATION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113235" y="1083907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PLAN</a:t>
            </a:r>
            <a:endParaRPr lang="fr-FR" sz="4000" dirty="0">
              <a:latin typeface="+mj-lt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82772" y="167301"/>
            <a:ext cx="2372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latin typeface="+mj-lt"/>
              </a:rPr>
              <a:t>TREX BRAIN</a:t>
            </a:r>
            <a:endParaRPr lang="fr-FR" sz="7200" dirty="0">
              <a:latin typeface="+mj-lt"/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888" y="5949302"/>
            <a:ext cx="1085076" cy="764251"/>
          </a:xfrm>
          <a:prstGeom prst="rect">
            <a:avLst/>
          </a:prstGeom>
        </p:spPr>
      </p:pic>
      <p:sp>
        <p:nvSpPr>
          <p:cNvPr id="63" name="Rectangle : coins arrondis 62"/>
          <p:cNvSpPr/>
          <p:nvPr/>
        </p:nvSpPr>
        <p:spPr>
          <a:xfrm>
            <a:off x="5010137" y="194825"/>
            <a:ext cx="4476575" cy="6463061"/>
          </a:xfrm>
          <a:prstGeom prst="roundRect">
            <a:avLst/>
          </a:prstGeom>
          <a:noFill/>
          <a:ln>
            <a:solidFill>
              <a:schemeClr val="tx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0" name="Connecteur droit 109"/>
          <p:cNvCxnSpPr>
            <a:cxnSpLocks/>
            <a:stCxn id="37" idx="6"/>
            <a:endCxn id="44" idx="2"/>
          </p:cNvCxnSpPr>
          <p:nvPr/>
        </p:nvCxnSpPr>
        <p:spPr>
          <a:xfrm flipV="1">
            <a:off x="4307471" y="784835"/>
            <a:ext cx="1476174" cy="1053235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/>
          <p:cNvCxnSpPr>
            <a:cxnSpLocks/>
            <a:stCxn id="37" idx="6"/>
            <a:endCxn id="52" idx="2"/>
          </p:cNvCxnSpPr>
          <p:nvPr/>
        </p:nvCxnSpPr>
        <p:spPr>
          <a:xfrm>
            <a:off x="4307471" y="1838070"/>
            <a:ext cx="1476174" cy="0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/>
          <p:cNvCxnSpPr>
            <a:cxnSpLocks/>
            <a:stCxn id="37" idx="6"/>
            <a:endCxn id="53" idx="2"/>
          </p:cNvCxnSpPr>
          <p:nvPr/>
        </p:nvCxnSpPr>
        <p:spPr>
          <a:xfrm>
            <a:off x="4307471" y="1838070"/>
            <a:ext cx="1507387" cy="1052426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>
            <a:cxnSpLocks/>
            <a:stCxn id="37" idx="6"/>
            <a:endCxn id="51" idx="2"/>
          </p:cNvCxnSpPr>
          <p:nvPr/>
        </p:nvCxnSpPr>
        <p:spPr>
          <a:xfrm>
            <a:off x="4307471" y="1838070"/>
            <a:ext cx="1507387" cy="2102934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/>
          <p:cNvCxnSpPr>
            <a:cxnSpLocks/>
            <a:stCxn id="37" idx="6"/>
            <a:endCxn id="54" idx="2"/>
          </p:cNvCxnSpPr>
          <p:nvPr/>
        </p:nvCxnSpPr>
        <p:spPr>
          <a:xfrm>
            <a:off x="4307471" y="1838070"/>
            <a:ext cx="1507387" cy="3153442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>
            <a:cxnSpLocks/>
            <a:stCxn id="37" idx="6"/>
            <a:endCxn id="55" idx="2"/>
          </p:cNvCxnSpPr>
          <p:nvPr/>
        </p:nvCxnSpPr>
        <p:spPr>
          <a:xfrm>
            <a:off x="4307471" y="1838070"/>
            <a:ext cx="1507387" cy="4203950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/>
          <p:cNvCxnSpPr>
            <a:cxnSpLocks/>
            <a:stCxn id="41" idx="6"/>
            <a:endCxn id="44" idx="2"/>
          </p:cNvCxnSpPr>
          <p:nvPr/>
        </p:nvCxnSpPr>
        <p:spPr>
          <a:xfrm flipV="1">
            <a:off x="4314707" y="784835"/>
            <a:ext cx="1468938" cy="2105661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>
            <a:cxnSpLocks/>
            <a:stCxn id="41" idx="6"/>
            <a:endCxn id="52" idx="2"/>
          </p:cNvCxnSpPr>
          <p:nvPr/>
        </p:nvCxnSpPr>
        <p:spPr>
          <a:xfrm flipV="1">
            <a:off x="4314707" y="1838070"/>
            <a:ext cx="1468938" cy="1052426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/>
          <p:cNvCxnSpPr>
            <a:cxnSpLocks/>
            <a:stCxn id="41" idx="6"/>
            <a:endCxn id="53" idx="2"/>
          </p:cNvCxnSpPr>
          <p:nvPr/>
        </p:nvCxnSpPr>
        <p:spPr>
          <a:xfrm>
            <a:off x="4314707" y="2890496"/>
            <a:ext cx="1500151" cy="0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/>
          <p:cNvCxnSpPr>
            <a:cxnSpLocks/>
            <a:stCxn id="41" idx="6"/>
            <a:endCxn id="51" idx="2"/>
          </p:cNvCxnSpPr>
          <p:nvPr/>
        </p:nvCxnSpPr>
        <p:spPr>
          <a:xfrm>
            <a:off x="4314707" y="2890496"/>
            <a:ext cx="1500151" cy="1050508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/>
          <p:cNvCxnSpPr>
            <a:cxnSpLocks/>
            <a:stCxn id="41" idx="6"/>
            <a:endCxn id="54" idx="2"/>
          </p:cNvCxnSpPr>
          <p:nvPr/>
        </p:nvCxnSpPr>
        <p:spPr>
          <a:xfrm>
            <a:off x="4314707" y="2890496"/>
            <a:ext cx="1500151" cy="2101016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145"/>
          <p:cNvCxnSpPr>
            <a:cxnSpLocks/>
            <a:stCxn id="41" idx="6"/>
            <a:endCxn id="55" idx="2"/>
          </p:cNvCxnSpPr>
          <p:nvPr/>
        </p:nvCxnSpPr>
        <p:spPr>
          <a:xfrm>
            <a:off x="4314707" y="2890496"/>
            <a:ext cx="1500151" cy="3151524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148"/>
          <p:cNvCxnSpPr>
            <a:cxnSpLocks/>
            <a:stCxn id="22" idx="6"/>
            <a:endCxn id="44" idx="2"/>
          </p:cNvCxnSpPr>
          <p:nvPr/>
        </p:nvCxnSpPr>
        <p:spPr>
          <a:xfrm flipV="1">
            <a:off x="4335820" y="784835"/>
            <a:ext cx="1447825" cy="3156169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eur droit 151"/>
          <p:cNvCxnSpPr>
            <a:cxnSpLocks/>
            <a:stCxn id="22" idx="6"/>
            <a:endCxn id="52" idx="2"/>
          </p:cNvCxnSpPr>
          <p:nvPr/>
        </p:nvCxnSpPr>
        <p:spPr>
          <a:xfrm flipV="1">
            <a:off x="4335820" y="1838070"/>
            <a:ext cx="1447825" cy="2102934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154"/>
          <p:cNvCxnSpPr>
            <a:cxnSpLocks/>
            <a:stCxn id="22" idx="6"/>
            <a:endCxn id="53" idx="2"/>
          </p:cNvCxnSpPr>
          <p:nvPr/>
        </p:nvCxnSpPr>
        <p:spPr>
          <a:xfrm flipV="1">
            <a:off x="4335820" y="2890496"/>
            <a:ext cx="1479038" cy="1050508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/>
          <p:cNvCxnSpPr>
            <a:cxnSpLocks/>
            <a:stCxn id="22" idx="6"/>
            <a:endCxn id="51" idx="2"/>
          </p:cNvCxnSpPr>
          <p:nvPr/>
        </p:nvCxnSpPr>
        <p:spPr>
          <a:xfrm>
            <a:off x="4335820" y="3941004"/>
            <a:ext cx="1479038" cy="0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/>
          <p:cNvCxnSpPr>
            <a:cxnSpLocks/>
            <a:stCxn id="22" idx="6"/>
            <a:endCxn id="54" idx="2"/>
          </p:cNvCxnSpPr>
          <p:nvPr/>
        </p:nvCxnSpPr>
        <p:spPr>
          <a:xfrm>
            <a:off x="4335820" y="3941004"/>
            <a:ext cx="1479038" cy="1050508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eur droit 163"/>
          <p:cNvCxnSpPr>
            <a:cxnSpLocks/>
            <a:stCxn id="22" idx="6"/>
            <a:endCxn id="55" idx="2"/>
          </p:cNvCxnSpPr>
          <p:nvPr/>
        </p:nvCxnSpPr>
        <p:spPr>
          <a:xfrm>
            <a:off x="4335820" y="3941004"/>
            <a:ext cx="1479038" cy="2101016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/>
          <p:cNvCxnSpPr>
            <a:cxnSpLocks/>
            <a:stCxn id="24" idx="6"/>
            <a:endCxn id="44" idx="2"/>
          </p:cNvCxnSpPr>
          <p:nvPr/>
        </p:nvCxnSpPr>
        <p:spPr>
          <a:xfrm flipV="1">
            <a:off x="4335820" y="784835"/>
            <a:ext cx="1447825" cy="4206677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eur droit 170"/>
          <p:cNvCxnSpPr>
            <a:cxnSpLocks/>
            <a:stCxn id="24" idx="6"/>
            <a:endCxn id="52" idx="2"/>
          </p:cNvCxnSpPr>
          <p:nvPr/>
        </p:nvCxnSpPr>
        <p:spPr>
          <a:xfrm flipV="1">
            <a:off x="4335820" y="1838070"/>
            <a:ext cx="1447825" cy="3153442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eur droit 173"/>
          <p:cNvCxnSpPr>
            <a:cxnSpLocks/>
            <a:stCxn id="24" idx="6"/>
            <a:endCxn id="53" idx="2"/>
          </p:cNvCxnSpPr>
          <p:nvPr/>
        </p:nvCxnSpPr>
        <p:spPr>
          <a:xfrm flipV="1">
            <a:off x="4335820" y="2890496"/>
            <a:ext cx="1479038" cy="2101016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eur droit 176"/>
          <p:cNvCxnSpPr>
            <a:cxnSpLocks/>
            <a:stCxn id="24" idx="6"/>
            <a:endCxn id="51" idx="2"/>
          </p:cNvCxnSpPr>
          <p:nvPr/>
        </p:nvCxnSpPr>
        <p:spPr>
          <a:xfrm flipV="1">
            <a:off x="4335820" y="3941004"/>
            <a:ext cx="1479038" cy="1050508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eur droit 181"/>
          <p:cNvCxnSpPr>
            <a:cxnSpLocks/>
            <a:stCxn id="24" idx="6"/>
            <a:endCxn id="54" idx="2"/>
          </p:cNvCxnSpPr>
          <p:nvPr/>
        </p:nvCxnSpPr>
        <p:spPr>
          <a:xfrm>
            <a:off x="4335820" y="4991512"/>
            <a:ext cx="1479038" cy="0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eur droit 184"/>
          <p:cNvCxnSpPr>
            <a:cxnSpLocks/>
            <a:stCxn id="24" idx="6"/>
            <a:endCxn id="55" idx="2"/>
          </p:cNvCxnSpPr>
          <p:nvPr/>
        </p:nvCxnSpPr>
        <p:spPr>
          <a:xfrm>
            <a:off x="4335820" y="4991512"/>
            <a:ext cx="1479038" cy="1050508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189"/>
          <p:cNvCxnSpPr>
            <a:cxnSpLocks/>
            <a:stCxn id="44" idx="6"/>
            <a:endCxn id="56" idx="2"/>
          </p:cNvCxnSpPr>
          <p:nvPr/>
        </p:nvCxnSpPr>
        <p:spPr>
          <a:xfrm>
            <a:off x="6503645" y="784835"/>
            <a:ext cx="1474937" cy="0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eur droit 192"/>
          <p:cNvCxnSpPr>
            <a:cxnSpLocks/>
            <a:stCxn id="52" idx="6"/>
            <a:endCxn id="59" idx="2"/>
          </p:cNvCxnSpPr>
          <p:nvPr/>
        </p:nvCxnSpPr>
        <p:spPr>
          <a:xfrm>
            <a:off x="6503645" y="1838070"/>
            <a:ext cx="1474937" cy="0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necteur droit 195"/>
          <p:cNvCxnSpPr>
            <a:cxnSpLocks/>
            <a:stCxn id="53" idx="6"/>
            <a:endCxn id="60" idx="2"/>
          </p:cNvCxnSpPr>
          <p:nvPr/>
        </p:nvCxnSpPr>
        <p:spPr>
          <a:xfrm>
            <a:off x="6534858" y="2890496"/>
            <a:ext cx="1474937" cy="0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eur droit 198"/>
          <p:cNvCxnSpPr>
            <a:cxnSpLocks/>
            <a:stCxn id="51" idx="6"/>
            <a:endCxn id="58" idx="2"/>
          </p:cNvCxnSpPr>
          <p:nvPr/>
        </p:nvCxnSpPr>
        <p:spPr>
          <a:xfrm>
            <a:off x="6534858" y="3941004"/>
            <a:ext cx="1474937" cy="0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eur droit 201"/>
          <p:cNvCxnSpPr>
            <a:cxnSpLocks/>
            <a:stCxn id="54" idx="6"/>
            <a:endCxn id="61" idx="2"/>
          </p:cNvCxnSpPr>
          <p:nvPr/>
        </p:nvCxnSpPr>
        <p:spPr>
          <a:xfrm>
            <a:off x="6534858" y="4991512"/>
            <a:ext cx="1474937" cy="0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cteur droit 204"/>
          <p:cNvCxnSpPr>
            <a:cxnSpLocks/>
            <a:stCxn id="55" idx="6"/>
            <a:endCxn id="62" idx="2"/>
          </p:cNvCxnSpPr>
          <p:nvPr/>
        </p:nvCxnSpPr>
        <p:spPr>
          <a:xfrm>
            <a:off x="6534858" y="6042020"/>
            <a:ext cx="1474937" cy="0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eur droit 208"/>
          <p:cNvCxnSpPr>
            <a:cxnSpLocks/>
            <a:stCxn id="44" idx="6"/>
            <a:endCxn id="59" idx="2"/>
          </p:cNvCxnSpPr>
          <p:nvPr/>
        </p:nvCxnSpPr>
        <p:spPr>
          <a:xfrm>
            <a:off x="6503645" y="784835"/>
            <a:ext cx="1474937" cy="1053235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necteur droit 211"/>
          <p:cNvCxnSpPr>
            <a:cxnSpLocks/>
            <a:stCxn id="44" idx="6"/>
            <a:endCxn id="60" idx="2"/>
          </p:cNvCxnSpPr>
          <p:nvPr/>
        </p:nvCxnSpPr>
        <p:spPr>
          <a:xfrm>
            <a:off x="6503645" y="784835"/>
            <a:ext cx="1506150" cy="2105661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onnecteur droit 215"/>
          <p:cNvCxnSpPr>
            <a:cxnSpLocks/>
            <a:stCxn id="44" idx="6"/>
            <a:endCxn id="58" idx="2"/>
          </p:cNvCxnSpPr>
          <p:nvPr/>
        </p:nvCxnSpPr>
        <p:spPr>
          <a:xfrm>
            <a:off x="6503645" y="784835"/>
            <a:ext cx="1506150" cy="3156169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necteur droit 218"/>
          <p:cNvCxnSpPr>
            <a:cxnSpLocks/>
            <a:stCxn id="44" idx="6"/>
            <a:endCxn id="61" idx="2"/>
          </p:cNvCxnSpPr>
          <p:nvPr/>
        </p:nvCxnSpPr>
        <p:spPr>
          <a:xfrm>
            <a:off x="6503645" y="784835"/>
            <a:ext cx="1506150" cy="4206677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eur droit 221"/>
          <p:cNvCxnSpPr>
            <a:cxnSpLocks/>
            <a:stCxn id="44" idx="6"/>
            <a:endCxn id="62" idx="2"/>
          </p:cNvCxnSpPr>
          <p:nvPr/>
        </p:nvCxnSpPr>
        <p:spPr>
          <a:xfrm>
            <a:off x="6503645" y="784835"/>
            <a:ext cx="1506150" cy="5257185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Connecteur droit 224"/>
          <p:cNvCxnSpPr>
            <a:cxnSpLocks/>
            <a:stCxn id="52" idx="6"/>
            <a:endCxn id="56" idx="2"/>
          </p:cNvCxnSpPr>
          <p:nvPr/>
        </p:nvCxnSpPr>
        <p:spPr>
          <a:xfrm flipV="1">
            <a:off x="6503645" y="784835"/>
            <a:ext cx="1474937" cy="1053235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onnecteur droit 227"/>
          <p:cNvCxnSpPr>
            <a:cxnSpLocks/>
            <a:stCxn id="52" idx="6"/>
            <a:endCxn id="60" idx="2"/>
          </p:cNvCxnSpPr>
          <p:nvPr/>
        </p:nvCxnSpPr>
        <p:spPr>
          <a:xfrm>
            <a:off x="6503645" y="1838070"/>
            <a:ext cx="1506150" cy="1052426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onnecteur droit 230"/>
          <p:cNvCxnSpPr>
            <a:cxnSpLocks/>
            <a:stCxn id="52" idx="6"/>
            <a:endCxn id="58" idx="2"/>
          </p:cNvCxnSpPr>
          <p:nvPr/>
        </p:nvCxnSpPr>
        <p:spPr>
          <a:xfrm>
            <a:off x="6503645" y="1838070"/>
            <a:ext cx="1506150" cy="2102934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necteur droit 233"/>
          <p:cNvCxnSpPr>
            <a:cxnSpLocks/>
            <a:stCxn id="52" idx="6"/>
            <a:endCxn id="61" idx="2"/>
          </p:cNvCxnSpPr>
          <p:nvPr/>
        </p:nvCxnSpPr>
        <p:spPr>
          <a:xfrm>
            <a:off x="6503645" y="1838070"/>
            <a:ext cx="1506150" cy="3153442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Connecteur droit 236"/>
          <p:cNvCxnSpPr>
            <a:cxnSpLocks/>
            <a:stCxn id="52" idx="6"/>
            <a:endCxn id="61" idx="2"/>
          </p:cNvCxnSpPr>
          <p:nvPr/>
        </p:nvCxnSpPr>
        <p:spPr>
          <a:xfrm>
            <a:off x="6503645" y="1838070"/>
            <a:ext cx="1506150" cy="3153442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Connecteur droit 239"/>
          <p:cNvCxnSpPr>
            <a:cxnSpLocks/>
            <a:stCxn id="52" idx="6"/>
            <a:endCxn id="62" idx="2"/>
          </p:cNvCxnSpPr>
          <p:nvPr/>
        </p:nvCxnSpPr>
        <p:spPr>
          <a:xfrm>
            <a:off x="6503645" y="1838070"/>
            <a:ext cx="1506150" cy="4203950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Connecteur droit 242"/>
          <p:cNvCxnSpPr>
            <a:cxnSpLocks/>
            <a:stCxn id="53" idx="6"/>
            <a:endCxn id="56" idx="2"/>
          </p:cNvCxnSpPr>
          <p:nvPr/>
        </p:nvCxnSpPr>
        <p:spPr>
          <a:xfrm flipV="1">
            <a:off x="6534858" y="784835"/>
            <a:ext cx="1443724" cy="2105661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necteur droit 245"/>
          <p:cNvCxnSpPr>
            <a:cxnSpLocks/>
            <a:stCxn id="53" idx="6"/>
            <a:endCxn id="59" idx="2"/>
          </p:cNvCxnSpPr>
          <p:nvPr/>
        </p:nvCxnSpPr>
        <p:spPr>
          <a:xfrm flipV="1">
            <a:off x="6534858" y="1838070"/>
            <a:ext cx="1443724" cy="1052426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Connecteur droit 248"/>
          <p:cNvCxnSpPr>
            <a:cxnSpLocks/>
            <a:stCxn id="53" idx="6"/>
            <a:endCxn id="58" idx="2"/>
          </p:cNvCxnSpPr>
          <p:nvPr/>
        </p:nvCxnSpPr>
        <p:spPr>
          <a:xfrm>
            <a:off x="6534858" y="2890496"/>
            <a:ext cx="1474937" cy="1050508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onnecteur droit 252"/>
          <p:cNvCxnSpPr>
            <a:cxnSpLocks/>
            <a:stCxn id="53" idx="6"/>
            <a:endCxn id="61" idx="2"/>
          </p:cNvCxnSpPr>
          <p:nvPr/>
        </p:nvCxnSpPr>
        <p:spPr>
          <a:xfrm>
            <a:off x="6534858" y="2890496"/>
            <a:ext cx="1474937" cy="2101016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Connecteur droit 255"/>
          <p:cNvCxnSpPr>
            <a:cxnSpLocks/>
            <a:stCxn id="53" idx="6"/>
          </p:cNvCxnSpPr>
          <p:nvPr/>
        </p:nvCxnSpPr>
        <p:spPr>
          <a:xfrm>
            <a:off x="6534858" y="2890496"/>
            <a:ext cx="1540841" cy="3262654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Connecteur droit 258"/>
          <p:cNvCxnSpPr>
            <a:cxnSpLocks/>
            <a:stCxn id="51" idx="6"/>
            <a:endCxn id="56" idx="2"/>
          </p:cNvCxnSpPr>
          <p:nvPr/>
        </p:nvCxnSpPr>
        <p:spPr>
          <a:xfrm flipV="1">
            <a:off x="6534858" y="784835"/>
            <a:ext cx="1443724" cy="3156169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necteur droit 261"/>
          <p:cNvCxnSpPr>
            <a:cxnSpLocks/>
            <a:stCxn id="51" idx="6"/>
            <a:endCxn id="59" idx="2"/>
          </p:cNvCxnSpPr>
          <p:nvPr/>
        </p:nvCxnSpPr>
        <p:spPr>
          <a:xfrm flipV="1">
            <a:off x="6534858" y="1838070"/>
            <a:ext cx="1443724" cy="2102934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onnecteur droit 264"/>
          <p:cNvCxnSpPr>
            <a:cxnSpLocks/>
            <a:stCxn id="51" idx="6"/>
            <a:endCxn id="60" idx="2"/>
          </p:cNvCxnSpPr>
          <p:nvPr/>
        </p:nvCxnSpPr>
        <p:spPr>
          <a:xfrm flipV="1">
            <a:off x="6534858" y="2890496"/>
            <a:ext cx="1474937" cy="1050508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Connecteur droit 267"/>
          <p:cNvCxnSpPr>
            <a:cxnSpLocks/>
            <a:stCxn id="51" idx="6"/>
            <a:endCxn id="61" idx="2"/>
          </p:cNvCxnSpPr>
          <p:nvPr/>
        </p:nvCxnSpPr>
        <p:spPr>
          <a:xfrm>
            <a:off x="6534858" y="3941004"/>
            <a:ext cx="1474937" cy="1050508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onnecteur droit 270"/>
          <p:cNvCxnSpPr>
            <a:cxnSpLocks/>
            <a:stCxn id="51" idx="6"/>
            <a:endCxn id="62" idx="2"/>
          </p:cNvCxnSpPr>
          <p:nvPr/>
        </p:nvCxnSpPr>
        <p:spPr>
          <a:xfrm>
            <a:off x="6534858" y="3941004"/>
            <a:ext cx="1474937" cy="2101016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Connecteur droit 273"/>
          <p:cNvCxnSpPr>
            <a:cxnSpLocks/>
            <a:stCxn id="54" idx="6"/>
            <a:endCxn id="56" idx="2"/>
          </p:cNvCxnSpPr>
          <p:nvPr/>
        </p:nvCxnSpPr>
        <p:spPr>
          <a:xfrm flipV="1">
            <a:off x="6534858" y="784835"/>
            <a:ext cx="1443724" cy="4206677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Connecteur droit 276"/>
          <p:cNvCxnSpPr>
            <a:cxnSpLocks/>
            <a:stCxn id="54" idx="6"/>
            <a:endCxn id="59" idx="2"/>
          </p:cNvCxnSpPr>
          <p:nvPr/>
        </p:nvCxnSpPr>
        <p:spPr>
          <a:xfrm flipV="1">
            <a:off x="6534858" y="1838070"/>
            <a:ext cx="1443724" cy="3153442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Connecteur droit 279"/>
          <p:cNvCxnSpPr>
            <a:cxnSpLocks/>
            <a:stCxn id="54" idx="6"/>
            <a:endCxn id="60" idx="2"/>
          </p:cNvCxnSpPr>
          <p:nvPr/>
        </p:nvCxnSpPr>
        <p:spPr>
          <a:xfrm flipV="1">
            <a:off x="6534858" y="2890496"/>
            <a:ext cx="1474937" cy="2101016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onnecteur droit 282"/>
          <p:cNvCxnSpPr>
            <a:cxnSpLocks/>
            <a:stCxn id="54" idx="6"/>
            <a:endCxn id="58" idx="2"/>
          </p:cNvCxnSpPr>
          <p:nvPr/>
        </p:nvCxnSpPr>
        <p:spPr>
          <a:xfrm flipV="1">
            <a:off x="6534858" y="3941004"/>
            <a:ext cx="1474937" cy="1050508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Connecteur droit 285"/>
          <p:cNvCxnSpPr>
            <a:cxnSpLocks/>
            <a:stCxn id="54" idx="6"/>
            <a:endCxn id="62" idx="2"/>
          </p:cNvCxnSpPr>
          <p:nvPr/>
        </p:nvCxnSpPr>
        <p:spPr>
          <a:xfrm>
            <a:off x="6534858" y="4991512"/>
            <a:ext cx="1474937" cy="1050508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Connecteur droit 289"/>
          <p:cNvCxnSpPr>
            <a:cxnSpLocks/>
            <a:stCxn id="55" idx="6"/>
            <a:endCxn id="61" idx="2"/>
          </p:cNvCxnSpPr>
          <p:nvPr/>
        </p:nvCxnSpPr>
        <p:spPr>
          <a:xfrm flipV="1">
            <a:off x="6534858" y="4991512"/>
            <a:ext cx="1474937" cy="1050508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Connecteur droit 292"/>
          <p:cNvCxnSpPr>
            <a:cxnSpLocks/>
            <a:stCxn id="55" idx="6"/>
          </p:cNvCxnSpPr>
          <p:nvPr/>
        </p:nvCxnSpPr>
        <p:spPr>
          <a:xfrm flipV="1">
            <a:off x="6534858" y="3829875"/>
            <a:ext cx="1571305" cy="2212145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Connecteur droit 295"/>
          <p:cNvCxnSpPr>
            <a:cxnSpLocks/>
            <a:stCxn id="55" idx="6"/>
            <a:endCxn id="60" idx="2"/>
          </p:cNvCxnSpPr>
          <p:nvPr/>
        </p:nvCxnSpPr>
        <p:spPr>
          <a:xfrm flipV="1">
            <a:off x="6534858" y="2890496"/>
            <a:ext cx="1474937" cy="3151524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Connecteur droit 298"/>
          <p:cNvCxnSpPr>
            <a:cxnSpLocks/>
            <a:stCxn id="55" idx="6"/>
            <a:endCxn id="59" idx="2"/>
          </p:cNvCxnSpPr>
          <p:nvPr/>
        </p:nvCxnSpPr>
        <p:spPr>
          <a:xfrm flipV="1">
            <a:off x="6534858" y="1838070"/>
            <a:ext cx="1443724" cy="4203950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Connecteur droit 301"/>
          <p:cNvCxnSpPr>
            <a:cxnSpLocks/>
            <a:stCxn id="55" idx="6"/>
            <a:endCxn id="56" idx="2"/>
          </p:cNvCxnSpPr>
          <p:nvPr/>
        </p:nvCxnSpPr>
        <p:spPr>
          <a:xfrm flipV="1">
            <a:off x="6534858" y="784835"/>
            <a:ext cx="1443724" cy="5257185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Connecteur droit 305"/>
          <p:cNvCxnSpPr>
            <a:cxnSpLocks/>
            <a:stCxn id="56" idx="6"/>
            <a:endCxn id="2" idx="2"/>
          </p:cNvCxnSpPr>
          <p:nvPr/>
        </p:nvCxnSpPr>
        <p:spPr>
          <a:xfrm>
            <a:off x="8698582" y="784835"/>
            <a:ext cx="1518306" cy="2101880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Connecteur droit 308"/>
          <p:cNvCxnSpPr>
            <a:cxnSpLocks/>
            <a:stCxn id="59" idx="6"/>
            <a:endCxn id="2" idx="2"/>
          </p:cNvCxnSpPr>
          <p:nvPr/>
        </p:nvCxnSpPr>
        <p:spPr>
          <a:xfrm>
            <a:off x="8698582" y="1838070"/>
            <a:ext cx="1518306" cy="1048645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Connecteur droit 311"/>
          <p:cNvCxnSpPr>
            <a:cxnSpLocks/>
            <a:stCxn id="60" idx="6"/>
            <a:endCxn id="2" idx="2"/>
          </p:cNvCxnSpPr>
          <p:nvPr/>
        </p:nvCxnSpPr>
        <p:spPr>
          <a:xfrm flipV="1">
            <a:off x="8729795" y="2886715"/>
            <a:ext cx="1487093" cy="3781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Connecteur droit 314"/>
          <p:cNvCxnSpPr>
            <a:cxnSpLocks/>
            <a:stCxn id="58" idx="6"/>
            <a:endCxn id="2" idx="2"/>
          </p:cNvCxnSpPr>
          <p:nvPr/>
        </p:nvCxnSpPr>
        <p:spPr>
          <a:xfrm flipV="1">
            <a:off x="8729795" y="2886715"/>
            <a:ext cx="1487093" cy="1054289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Connecteur droit 319"/>
          <p:cNvCxnSpPr>
            <a:cxnSpLocks/>
            <a:stCxn id="61" idx="6"/>
          </p:cNvCxnSpPr>
          <p:nvPr/>
        </p:nvCxnSpPr>
        <p:spPr>
          <a:xfrm flipV="1">
            <a:off x="8729795" y="2886716"/>
            <a:ext cx="1487094" cy="2104796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Connecteur droit 322"/>
          <p:cNvCxnSpPr>
            <a:cxnSpLocks/>
            <a:stCxn id="62" idx="6"/>
            <a:endCxn id="2" idx="2"/>
          </p:cNvCxnSpPr>
          <p:nvPr/>
        </p:nvCxnSpPr>
        <p:spPr>
          <a:xfrm flipV="1">
            <a:off x="8729795" y="2886715"/>
            <a:ext cx="1487093" cy="3155305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Connecteur droit 326"/>
          <p:cNvCxnSpPr>
            <a:cxnSpLocks/>
            <a:stCxn id="56" idx="6"/>
            <a:endCxn id="64" idx="2"/>
          </p:cNvCxnSpPr>
          <p:nvPr/>
        </p:nvCxnSpPr>
        <p:spPr>
          <a:xfrm>
            <a:off x="8698582" y="784835"/>
            <a:ext cx="1518306" cy="3156169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Connecteur droit 331"/>
          <p:cNvCxnSpPr>
            <a:cxnSpLocks/>
            <a:stCxn id="59" idx="6"/>
            <a:endCxn id="64" idx="2"/>
          </p:cNvCxnSpPr>
          <p:nvPr/>
        </p:nvCxnSpPr>
        <p:spPr>
          <a:xfrm>
            <a:off x="8698582" y="1838070"/>
            <a:ext cx="1518306" cy="2102934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Connecteur droit 334"/>
          <p:cNvCxnSpPr>
            <a:cxnSpLocks/>
            <a:stCxn id="60" idx="6"/>
            <a:endCxn id="64" idx="2"/>
          </p:cNvCxnSpPr>
          <p:nvPr/>
        </p:nvCxnSpPr>
        <p:spPr>
          <a:xfrm>
            <a:off x="8729795" y="2890496"/>
            <a:ext cx="1487093" cy="1050508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Connecteur droit 337"/>
          <p:cNvCxnSpPr>
            <a:cxnSpLocks/>
            <a:stCxn id="58" idx="6"/>
            <a:endCxn id="64" idx="2"/>
          </p:cNvCxnSpPr>
          <p:nvPr/>
        </p:nvCxnSpPr>
        <p:spPr>
          <a:xfrm>
            <a:off x="8729795" y="3941004"/>
            <a:ext cx="1487093" cy="0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Connecteur droit 341"/>
          <p:cNvCxnSpPr>
            <a:cxnSpLocks/>
            <a:stCxn id="61" idx="6"/>
            <a:endCxn id="64" idx="2"/>
          </p:cNvCxnSpPr>
          <p:nvPr/>
        </p:nvCxnSpPr>
        <p:spPr>
          <a:xfrm flipV="1">
            <a:off x="8729795" y="3941004"/>
            <a:ext cx="1487093" cy="1050508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Connecteur droit 344"/>
          <p:cNvCxnSpPr>
            <a:cxnSpLocks/>
            <a:stCxn id="62" idx="6"/>
            <a:endCxn id="64" idx="2"/>
          </p:cNvCxnSpPr>
          <p:nvPr/>
        </p:nvCxnSpPr>
        <p:spPr>
          <a:xfrm flipV="1">
            <a:off x="8729795" y="3941004"/>
            <a:ext cx="1487093" cy="2101016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llipse 36"/>
          <p:cNvSpPr/>
          <p:nvPr/>
        </p:nvSpPr>
        <p:spPr>
          <a:xfrm>
            <a:off x="3587471" y="1478070"/>
            <a:ext cx="720000" cy="72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/>
          <p:cNvSpPr/>
          <p:nvPr/>
        </p:nvSpPr>
        <p:spPr>
          <a:xfrm>
            <a:off x="3594707" y="2530496"/>
            <a:ext cx="720000" cy="72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3615820" y="3581004"/>
            <a:ext cx="720000" cy="72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/>
          <p:cNvSpPr/>
          <p:nvPr/>
        </p:nvSpPr>
        <p:spPr>
          <a:xfrm>
            <a:off x="3615820" y="4631512"/>
            <a:ext cx="720000" cy="72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Ellipse 43"/>
          <p:cNvSpPr/>
          <p:nvPr/>
        </p:nvSpPr>
        <p:spPr>
          <a:xfrm>
            <a:off x="5783645" y="424835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Ellipse 50"/>
          <p:cNvSpPr/>
          <p:nvPr/>
        </p:nvSpPr>
        <p:spPr>
          <a:xfrm>
            <a:off x="5814858" y="3581004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Ellipse 51"/>
          <p:cNvSpPr/>
          <p:nvPr/>
        </p:nvSpPr>
        <p:spPr>
          <a:xfrm>
            <a:off x="5783645" y="1478070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Ellipse 52"/>
          <p:cNvSpPr/>
          <p:nvPr/>
        </p:nvSpPr>
        <p:spPr>
          <a:xfrm>
            <a:off x="5814858" y="2530496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Ellipse 53"/>
          <p:cNvSpPr/>
          <p:nvPr/>
        </p:nvSpPr>
        <p:spPr>
          <a:xfrm>
            <a:off x="5814858" y="4631512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Ellipse 54"/>
          <p:cNvSpPr/>
          <p:nvPr/>
        </p:nvSpPr>
        <p:spPr>
          <a:xfrm>
            <a:off x="5814858" y="5682020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Ellipse 55"/>
          <p:cNvSpPr/>
          <p:nvPr/>
        </p:nvSpPr>
        <p:spPr>
          <a:xfrm>
            <a:off x="7978582" y="424835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Ellipse 57"/>
          <p:cNvSpPr/>
          <p:nvPr/>
        </p:nvSpPr>
        <p:spPr>
          <a:xfrm>
            <a:off x="8009795" y="3581004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/>
          <p:cNvSpPr/>
          <p:nvPr/>
        </p:nvSpPr>
        <p:spPr>
          <a:xfrm>
            <a:off x="7978582" y="1478070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Ellipse 59"/>
          <p:cNvSpPr/>
          <p:nvPr/>
        </p:nvSpPr>
        <p:spPr>
          <a:xfrm>
            <a:off x="8009795" y="2530496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llipse 1"/>
          <p:cNvSpPr/>
          <p:nvPr/>
        </p:nvSpPr>
        <p:spPr>
          <a:xfrm>
            <a:off x="10216888" y="2526715"/>
            <a:ext cx="720000" cy="72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Ellipse 60"/>
          <p:cNvSpPr/>
          <p:nvPr/>
        </p:nvSpPr>
        <p:spPr>
          <a:xfrm>
            <a:off x="8009795" y="4631512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Ellipse 61"/>
          <p:cNvSpPr/>
          <p:nvPr/>
        </p:nvSpPr>
        <p:spPr>
          <a:xfrm>
            <a:off x="8009795" y="5682020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Ellipse 63"/>
          <p:cNvSpPr/>
          <p:nvPr/>
        </p:nvSpPr>
        <p:spPr>
          <a:xfrm>
            <a:off x="10216888" y="3581004"/>
            <a:ext cx="720000" cy="72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avec flèche 19"/>
          <p:cNvCxnSpPr>
            <a:cxnSpLocks/>
          </p:cNvCxnSpPr>
          <p:nvPr/>
        </p:nvCxnSpPr>
        <p:spPr>
          <a:xfrm flipV="1">
            <a:off x="10576888" y="2650907"/>
            <a:ext cx="0" cy="42707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cxnSpLocks/>
          </p:cNvCxnSpPr>
          <p:nvPr/>
        </p:nvCxnSpPr>
        <p:spPr>
          <a:xfrm>
            <a:off x="10576888" y="3744986"/>
            <a:ext cx="0" cy="42707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932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6001" y="0"/>
            <a:ext cx="9705999" cy="6871065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01296" y="1443544"/>
            <a:ext cx="10627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CONTEXTE</a:t>
            </a:r>
            <a:endParaRPr lang="fr-FR" sz="4000" dirty="0">
              <a:latin typeface="+mj-lt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01296" y="1804406"/>
            <a:ext cx="16173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PROBLÉMATIQUE</a:t>
            </a:r>
            <a:endParaRPr lang="fr-FR" sz="2400" dirty="0">
              <a:latin typeface="+mj-lt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01296" y="2166589"/>
            <a:ext cx="1226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PERCEPTION</a:t>
            </a:r>
            <a:endParaRPr lang="fr-FR" sz="3300" dirty="0">
              <a:latin typeface="+mj-lt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2409" y="2528772"/>
            <a:ext cx="2393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+mj-lt"/>
              </a:rPr>
              <a:t>RÉSEAU NEURONAL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92409" y="2889634"/>
            <a:ext cx="23276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ALGORITHME GÉNÉTIQUE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91010" y="3250496"/>
            <a:ext cx="1664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DÉMONSTRATION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113235" y="1083907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PLAN</a:t>
            </a:r>
            <a:endParaRPr lang="fr-FR" sz="4000" dirty="0">
              <a:latin typeface="+mj-lt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82772" y="167301"/>
            <a:ext cx="2372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latin typeface="+mj-lt"/>
              </a:rPr>
              <a:t>TREX BRAIN</a:t>
            </a:r>
            <a:endParaRPr lang="fr-FR" sz="7200" dirty="0">
              <a:latin typeface="+mj-lt"/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888" y="5949302"/>
            <a:ext cx="1085076" cy="764251"/>
          </a:xfrm>
          <a:prstGeom prst="rect">
            <a:avLst/>
          </a:prstGeom>
        </p:spPr>
      </p:pic>
      <p:sp>
        <p:nvSpPr>
          <p:cNvPr id="63" name="Rectangle : coins arrondis 62"/>
          <p:cNvSpPr/>
          <p:nvPr/>
        </p:nvSpPr>
        <p:spPr>
          <a:xfrm>
            <a:off x="5010137" y="194825"/>
            <a:ext cx="4476575" cy="6463061"/>
          </a:xfrm>
          <a:prstGeom prst="roundRect">
            <a:avLst/>
          </a:prstGeom>
          <a:noFill/>
          <a:ln>
            <a:solidFill>
              <a:schemeClr val="tx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0" name="Connecteur droit 109"/>
          <p:cNvCxnSpPr>
            <a:cxnSpLocks/>
            <a:stCxn id="37" idx="6"/>
            <a:endCxn id="44" idx="2"/>
          </p:cNvCxnSpPr>
          <p:nvPr/>
        </p:nvCxnSpPr>
        <p:spPr>
          <a:xfrm flipV="1">
            <a:off x="4307471" y="784835"/>
            <a:ext cx="1476174" cy="1053235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/>
          <p:cNvCxnSpPr>
            <a:cxnSpLocks/>
            <a:stCxn id="37" idx="6"/>
            <a:endCxn id="52" idx="2"/>
          </p:cNvCxnSpPr>
          <p:nvPr/>
        </p:nvCxnSpPr>
        <p:spPr>
          <a:xfrm>
            <a:off x="4307471" y="1838070"/>
            <a:ext cx="1476174" cy="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/>
          <p:cNvCxnSpPr>
            <a:cxnSpLocks/>
            <a:stCxn id="37" idx="6"/>
            <a:endCxn id="53" idx="2"/>
          </p:cNvCxnSpPr>
          <p:nvPr/>
        </p:nvCxnSpPr>
        <p:spPr>
          <a:xfrm>
            <a:off x="4307471" y="1838070"/>
            <a:ext cx="1507387" cy="1052426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>
            <a:cxnSpLocks/>
            <a:stCxn id="37" idx="6"/>
            <a:endCxn id="51" idx="2"/>
          </p:cNvCxnSpPr>
          <p:nvPr/>
        </p:nvCxnSpPr>
        <p:spPr>
          <a:xfrm>
            <a:off x="4307471" y="1838070"/>
            <a:ext cx="1507387" cy="2102934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/>
          <p:cNvCxnSpPr>
            <a:cxnSpLocks/>
            <a:stCxn id="37" idx="6"/>
            <a:endCxn id="54" idx="2"/>
          </p:cNvCxnSpPr>
          <p:nvPr/>
        </p:nvCxnSpPr>
        <p:spPr>
          <a:xfrm>
            <a:off x="4307471" y="1838070"/>
            <a:ext cx="1507387" cy="3153442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>
            <a:cxnSpLocks/>
            <a:stCxn id="37" idx="6"/>
            <a:endCxn id="55" idx="2"/>
          </p:cNvCxnSpPr>
          <p:nvPr/>
        </p:nvCxnSpPr>
        <p:spPr>
          <a:xfrm>
            <a:off x="4307471" y="1838070"/>
            <a:ext cx="1507387" cy="420395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/>
          <p:cNvCxnSpPr>
            <a:cxnSpLocks/>
            <a:stCxn id="41" idx="6"/>
            <a:endCxn id="44" idx="2"/>
          </p:cNvCxnSpPr>
          <p:nvPr/>
        </p:nvCxnSpPr>
        <p:spPr>
          <a:xfrm flipV="1">
            <a:off x="4314707" y="784835"/>
            <a:ext cx="1468938" cy="2105661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>
            <a:cxnSpLocks/>
            <a:stCxn id="41" idx="6"/>
            <a:endCxn id="52" idx="2"/>
          </p:cNvCxnSpPr>
          <p:nvPr/>
        </p:nvCxnSpPr>
        <p:spPr>
          <a:xfrm flipV="1">
            <a:off x="4314707" y="1838070"/>
            <a:ext cx="1468938" cy="1052426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/>
          <p:cNvCxnSpPr>
            <a:cxnSpLocks/>
            <a:stCxn id="41" idx="6"/>
            <a:endCxn id="53" idx="2"/>
          </p:cNvCxnSpPr>
          <p:nvPr/>
        </p:nvCxnSpPr>
        <p:spPr>
          <a:xfrm>
            <a:off x="4314707" y="2890496"/>
            <a:ext cx="1500151" cy="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/>
          <p:cNvCxnSpPr>
            <a:cxnSpLocks/>
            <a:stCxn id="41" idx="6"/>
            <a:endCxn id="51" idx="2"/>
          </p:cNvCxnSpPr>
          <p:nvPr/>
        </p:nvCxnSpPr>
        <p:spPr>
          <a:xfrm>
            <a:off x="4314707" y="2890496"/>
            <a:ext cx="1500151" cy="1050508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/>
          <p:cNvCxnSpPr>
            <a:cxnSpLocks/>
            <a:stCxn id="41" idx="6"/>
            <a:endCxn id="54" idx="2"/>
          </p:cNvCxnSpPr>
          <p:nvPr/>
        </p:nvCxnSpPr>
        <p:spPr>
          <a:xfrm>
            <a:off x="4314707" y="2890496"/>
            <a:ext cx="1500151" cy="2101016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145"/>
          <p:cNvCxnSpPr>
            <a:cxnSpLocks/>
            <a:stCxn id="41" idx="6"/>
            <a:endCxn id="55" idx="2"/>
          </p:cNvCxnSpPr>
          <p:nvPr/>
        </p:nvCxnSpPr>
        <p:spPr>
          <a:xfrm>
            <a:off x="4314707" y="2890496"/>
            <a:ext cx="1500151" cy="3151524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148"/>
          <p:cNvCxnSpPr>
            <a:cxnSpLocks/>
            <a:stCxn id="22" idx="6"/>
            <a:endCxn id="44" idx="2"/>
          </p:cNvCxnSpPr>
          <p:nvPr/>
        </p:nvCxnSpPr>
        <p:spPr>
          <a:xfrm flipV="1">
            <a:off x="4335820" y="784835"/>
            <a:ext cx="1447825" cy="3156169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eur droit 151"/>
          <p:cNvCxnSpPr>
            <a:cxnSpLocks/>
            <a:stCxn id="22" idx="6"/>
            <a:endCxn id="52" idx="2"/>
          </p:cNvCxnSpPr>
          <p:nvPr/>
        </p:nvCxnSpPr>
        <p:spPr>
          <a:xfrm flipV="1">
            <a:off x="4335820" y="1838070"/>
            <a:ext cx="1447825" cy="2102934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154"/>
          <p:cNvCxnSpPr>
            <a:cxnSpLocks/>
            <a:stCxn id="22" idx="6"/>
            <a:endCxn id="53" idx="2"/>
          </p:cNvCxnSpPr>
          <p:nvPr/>
        </p:nvCxnSpPr>
        <p:spPr>
          <a:xfrm flipV="1">
            <a:off x="4335820" y="2890496"/>
            <a:ext cx="1479038" cy="1050508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/>
          <p:cNvCxnSpPr>
            <a:cxnSpLocks/>
            <a:stCxn id="22" idx="6"/>
            <a:endCxn id="51" idx="2"/>
          </p:cNvCxnSpPr>
          <p:nvPr/>
        </p:nvCxnSpPr>
        <p:spPr>
          <a:xfrm>
            <a:off x="4335820" y="3941004"/>
            <a:ext cx="1479038" cy="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/>
          <p:cNvCxnSpPr>
            <a:cxnSpLocks/>
            <a:stCxn id="22" idx="6"/>
            <a:endCxn id="54" idx="2"/>
          </p:cNvCxnSpPr>
          <p:nvPr/>
        </p:nvCxnSpPr>
        <p:spPr>
          <a:xfrm>
            <a:off x="4335820" y="3941004"/>
            <a:ext cx="1479038" cy="1050508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eur droit 163"/>
          <p:cNvCxnSpPr>
            <a:cxnSpLocks/>
            <a:stCxn id="22" idx="6"/>
            <a:endCxn id="55" idx="2"/>
          </p:cNvCxnSpPr>
          <p:nvPr/>
        </p:nvCxnSpPr>
        <p:spPr>
          <a:xfrm>
            <a:off x="4335820" y="3941004"/>
            <a:ext cx="1479038" cy="2101016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/>
          <p:cNvCxnSpPr>
            <a:cxnSpLocks/>
            <a:stCxn id="24" idx="6"/>
            <a:endCxn id="44" idx="2"/>
          </p:cNvCxnSpPr>
          <p:nvPr/>
        </p:nvCxnSpPr>
        <p:spPr>
          <a:xfrm flipV="1">
            <a:off x="4335820" y="784835"/>
            <a:ext cx="1447825" cy="4206677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eur droit 170"/>
          <p:cNvCxnSpPr>
            <a:cxnSpLocks/>
            <a:stCxn id="24" idx="6"/>
            <a:endCxn id="52" idx="2"/>
          </p:cNvCxnSpPr>
          <p:nvPr/>
        </p:nvCxnSpPr>
        <p:spPr>
          <a:xfrm flipV="1">
            <a:off x="4335820" y="1838070"/>
            <a:ext cx="1447825" cy="3153442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eur droit 173"/>
          <p:cNvCxnSpPr>
            <a:cxnSpLocks/>
            <a:stCxn id="24" idx="6"/>
            <a:endCxn id="53" idx="2"/>
          </p:cNvCxnSpPr>
          <p:nvPr/>
        </p:nvCxnSpPr>
        <p:spPr>
          <a:xfrm flipV="1">
            <a:off x="4335820" y="2890496"/>
            <a:ext cx="1479038" cy="2101016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eur droit 176"/>
          <p:cNvCxnSpPr>
            <a:cxnSpLocks/>
            <a:stCxn id="24" idx="6"/>
            <a:endCxn id="51" idx="2"/>
          </p:cNvCxnSpPr>
          <p:nvPr/>
        </p:nvCxnSpPr>
        <p:spPr>
          <a:xfrm flipV="1">
            <a:off x="4335820" y="3941004"/>
            <a:ext cx="1479038" cy="1050508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eur droit 181"/>
          <p:cNvCxnSpPr>
            <a:cxnSpLocks/>
            <a:stCxn id="24" idx="6"/>
            <a:endCxn id="54" idx="2"/>
          </p:cNvCxnSpPr>
          <p:nvPr/>
        </p:nvCxnSpPr>
        <p:spPr>
          <a:xfrm>
            <a:off x="4335820" y="4991512"/>
            <a:ext cx="1479038" cy="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eur droit 184"/>
          <p:cNvCxnSpPr>
            <a:cxnSpLocks/>
            <a:stCxn id="24" idx="6"/>
            <a:endCxn id="55" idx="2"/>
          </p:cNvCxnSpPr>
          <p:nvPr/>
        </p:nvCxnSpPr>
        <p:spPr>
          <a:xfrm>
            <a:off x="4335820" y="4991512"/>
            <a:ext cx="1479038" cy="1050508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189"/>
          <p:cNvCxnSpPr>
            <a:cxnSpLocks/>
            <a:stCxn id="44" idx="6"/>
            <a:endCxn id="56" idx="2"/>
          </p:cNvCxnSpPr>
          <p:nvPr/>
        </p:nvCxnSpPr>
        <p:spPr>
          <a:xfrm>
            <a:off x="6503645" y="784835"/>
            <a:ext cx="1474937" cy="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eur droit 192"/>
          <p:cNvCxnSpPr>
            <a:cxnSpLocks/>
            <a:stCxn id="52" idx="6"/>
            <a:endCxn id="59" idx="2"/>
          </p:cNvCxnSpPr>
          <p:nvPr/>
        </p:nvCxnSpPr>
        <p:spPr>
          <a:xfrm>
            <a:off x="6503645" y="1838070"/>
            <a:ext cx="1474937" cy="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necteur droit 195"/>
          <p:cNvCxnSpPr>
            <a:cxnSpLocks/>
            <a:stCxn id="53" idx="6"/>
            <a:endCxn id="60" idx="2"/>
          </p:cNvCxnSpPr>
          <p:nvPr/>
        </p:nvCxnSpPr>
        <p:spPr>
          <a:xfrm>
            <a:off x="6534858" y="2890496"/>
            <a:ext cx="1474937" cy="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eur droit 198"/>
          <p:cNvCxnSpPr>
            <a:cxnSpLocks/>
            <a:stCxn id="51" idx="6"/>
            <a:endCxn id="58" idx="2"/>
          </p:cNvCxnSpPr>
          <p:nvPr/>
        </p:nvCxnSpPr>
        <p:spPr>
          <a:xfrm>
            <a:off x="6534858" y="3941004"/>
            <a:ext cx="1474937" cy="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eur droit 201"/>
          <p:cNvCxnSpPr>
            <a:cxnSpLocks/>
            <a:stCxn id="54" idx="6"/>
            <a:endCxn id="61" idx="2"/>
          </p:cNvCxnSpPr>
          <p:nvPr/>
        </p:nvCxnSpPr>
        <p:spPr>
          <a:xfrm>
            <a:off x="6534858" y="4991512"/>
            <a:ext cx="1474937" cy="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cteur droit 204"/>
          <p:cNvCxnSpPr>
            <a:cxnSpLocks/>
            <a:stCxn id="55" idx="6"/>
            <a:endCxn id="62" idx="2"/>
          </p:cNvCxnSpPr>
          <p:nvPr/>
        </p:nvCxnSpPr>
        <p:spPr>
          <a:xfrm>
            <a:off x="6534858" y="6042020"/>
            <a:ext cx="1474937" cy="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eur droit 208"/>
          <p:cNvCxnSpPr>
            <a:cxnSpLocks/>
            <a:stCxn id="44" idx="6"/>
            <a:endCxn id="59" idx="2"/>
          </p:cNvCxnSpPr>
          <p:nvPr/>
        </p:nvCxnSpPr>
        <p:spPr>
          <a:xfrm>
            <a:off x="6503645" y="784835"/>
            <a:ext cx="1474937" cy="1053235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necteur droit 211"/>
          <p:cNvCxnSpPr>
            <a:cxnSpLocks/>
            <a:stCxn id="44" idx="6"/>
            <a:endCxn id="60" idx="2"/>
          </p:cNvCxnSpPr>
          <p:nvPr/>
        </p:nvCxnSpPr>
        <p:spPr>
          <a:xfrm>
            <a:off x="6503645" y="784835"/>
            <a:ext cx="1506150" cy="2105661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onnecteur droit 215"/>
          <p:cNvCxnSpPr>
            <a:cxnSpLocks/>
            <a:stCxn id="44" idx="6"/>
            <a:endCxn id="58" idx="2"/>
          </p:cNvCxnSpPr>
          <p:nvPr/>
        </p:nvCxnSpPr>
        <p:spPr>
          <a:xfrm>
            <a:off x="6503645" y="784835"/>
            <a:ext cx="1506150" cy="3156169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necteur droit 218"/>
          <p:cNvCxnSpPr>
            <a:cxnSpLocks/>
            <a:stCxn id="44" idx="6"/>
            <a:endCxn id="61" idx="2"/>
          </p:cNvCxnSpPr>
          <p:nvPr/>
        </p:nvCxnSpPr>
        <p:spPr>
          <a:xfrm>
            <a:off x="6503645" y="784835"/>
            <a:ext cx="1506150" cy="4206677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eur droit 221"/>
          <p:cNvCxnSpPr>
            <a:cxnSpLocks/>
            <a:stCxn id="44" idx="6"/>
            <a:endCxn id="62" idx="2"/>
          </p:cNvCxnSpPr>
          <p:nvPr/>
        </p:nvCxnSpPr>
        <p:spPr>
          <a:xfrm>
            <a:off x="6503645" y="784835"/>
            <a:ext cx="1506150" cy="5257185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Connecteur droit 224"/>
          <p:cNvCxnSpPr>
            <a:cxnSpLocks/>
            <a:stCxn id="52" idx="6"/>
            <a:endCxn id="56" idx="2"/>
          </p:cNvCxnSpPr>
          <p:nvPr/>
        </p:nvCxnSpPr>
        <p:spPr>
          <a:xfrm flipV="1">
            <a:off x="6503645" y="784835"/>
            <a:ext cx="1474937" cy="1053235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onnecteur droit 227"/>
          <p:cNvCxnSpPr>
            <a:cxnSpLocks/>
            <a:stCxn id="52" idx="6"/>
            <a:endCxn id="60" idx="2"/>
          </p:cNvCxnSpPr>
          <p:nvPr/>
        </p:nvCxnSpPr>
        <p:spPr>
          <a:xfrm>
            <a:off x="6503645" y="1838070"/>
            <a:ext cx="1506150" cy="1052426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onnecteur droit 230"/>
          <p:cNvCxnSpPr>
            <a:cxnSpLocks/>
            <a:stCxn id="52" idx="6"/>
            <a:endCxn id="58" idx="2"/>
          </p:cNvCxnSpPr>
          <p:nvPr/>
        </p:nvCxnSpPr>
        <p:spPr>
          <a:xfrm>
            <a:off x="6503645" y="1838070"/>
            <a:ext cx="1506150" cy="2102934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necteur droit 233"/>
          <p:cNvCxnSpPr>
            <a:cxnSpLocks/>
            <a:stCxn id="52" idx="6"/>
            <a:endCxn id="61" idx="2"/>
          </p:cNvCxnSpPr>
          <p:nvPr/>
        </p:nvCxnSpPr>
        <p:spPr>
          <a:xfrm>
            <a:off x="6503645" y="1838070"/>
            <a:ext cx="1506150" cy="3153442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Connecteur droit 236"/>
          <p:cNvCxnSpPr>
            <a:cxnSpLocks/>
            <a:stCxn id="52" idx="6"/>
            <a:endCxn id="61" idx="2"/>
          </p:cNvCxnSpPr>
          <p:nvPr/>
        </p:nvCxnSpPr>
        <p:spPr>
          <a:xfrm>
            <a:off x="6503645" y="1838070"/>
            <a:ext cx="1506150" cy="3153442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Connecteur droit 239"/>
          <p:cNvCxnSpPr>
            <a:cxnSpLocks/>
            <a:stCxn id="52" idx="6"/>
            <a:endCxn id="62" idx="2"/>
          </p:cNvCxnSpPr>
          <p:nvPr/>
        </p:nvCxnSpPr>
        <p:spPr>
          <a:xfrm>
            <a:off x="6503645" y="1838070"/>
            <a:ext cx="1506150" cy="420395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Connecteur droit 242"/>
          <p:cNvCxnSpPr>
            <a:cxnSpLocks/>
            <a:stCxn id="53" idx="6"/>
            <a:endCxn id="56" idx="2"/>
          </p:cNvCxnSpPr>
          <p:nvPr/>
        </p:nvCxnSpPr>
        <p:spPr>
          <a:xfrm flipV="1">
            <a:off x="6534858" y="784835"/>
            <a:ext cx="1443724" cy="2105661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necteur droit 245"/>
          <p:cNvCxnSpPr>
            <a:cxnSpLocks/>
            <a:stCxn id="53" idx="6"/>
            <a:endCxn id="59" idx="2"/>
          </p:cNvCxnSpPr>
          <p:nvPr/>
        </p:nvCxnSpPr>
        <p:spPr>
          <a:xfrm flipV="1">
            <a:off x="6534858" y="1838070"/>
            <a:ext cx="1443724" cy="1052426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Connecteur droit 248"/>
          <p:cNvCxnSpPr>
            <a:cxnSpLocks/>
            <a:stCxn id="53" idx="6"/>
            <a:endCxn id="58" idx="2"/>
          </p:cNvCxnSpPr>
          <p:nvPr/>
        </p:nvCxnSpPr>
        <p:spPr>
          <a:xfrm>
            <a:off x="6534858" y="2890496"/>
            <a:ext cx="1474937" cy="1050508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onnecteur droit 252"/>
          <p:cNvCxnSpPr>
            <a:cxnSpLocks/>
            <a:stCxn id="53" idx="6"/>
            <a:endCxn id="61" idx="2"/>
          </p:cNvCxnSpPr>
          <p:nvPr/>
        </p:nvCxnSpPr>
        <p:spPr>
          <a:xfrm>
            <a:off x="6534858" y="2890496"/>
            <a:ext cx="1474937" cy="2101016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Connecteur droit 255"/>
          <p:cNvCxnSpPr>
            <a:cxnSpLocks/>
            <a:stCxn id="53" idx="6"/>
          </p:cNvCxnSpPr>
          <p:nvPr/>
        </p:nvCxnSpPr>
        <p:spPr>
          <a:xfrm>
            <a:off x="6534858" y="2890496"/>
            <a:ext cx="1540841" cy="3262654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Connecteur droit 258"/>
          <p:cNvCxnSpPr>
            <a:cxnSpLocks/>
            <a:stCxn id="51" idx="6"/>
            <a:endCxn id="56" idx="2"/>
          </p:cNvCxnSpPr>
          <p:nvPr/>
        </p:nvCxnSpPr>
        <p:spPr>
          <a:xfrm flipV="1">
            <a:off x="6534858" y="784835"/>
            <a:ext cx="1443724" cy="3156169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necteur droit 261"/>
          <p:cNvCxnSpPr>
            <a:cxnSpLocks/>
            <a:stCxn id="51" idx="6"/>
            <a:endCxn id="59" idx="2"/>
          </p:cNvCxnSpPr>
          <p:nvPr/>
        </p:nvCxnSpPr>
        <p:spPr>
          <a:xfrm flipV="1">
            <a:off x="6534858" y="1838070"/>
            <a:ext cx="1443724" cy="2102934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onnecteur droit 264"/>
          <p:cNvCxnSpPr>
            <a:cxnSpLocks/>
            <a:stCxn id="51" idx="6"/>
            <a:endCxn id="60" idx="2"/>
          </p:cNvCxnSpPr>
          <p:nvPr/>
        </p:nvCxnSpPr>
        <p:spPr>
          <a:xfrm flipV="1">
            <a:off x="6534858" y="2890496"/>
            <a:ext cx="1474937" cy="1050508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Connecteur droit 267"/>
          <p:cNvCxnSpPr>
            <a:cxnSpLocks/>
            <a:stCxn id="51" idx="6"/>
            <a:endCxn id="61" idx="2"/>
          </p:cNvCxnSpPr>
          <p:nvPr/>
        </p:nvCxnSpPr>
        <p:spPr>
          <a:xfrm>
            <a:off x="6534858" y="3941004"/>
            <a:ext cx="1474937" cy="1050508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onnecteur droit 270"/>
          <p:cNvCxnSpPr>
            <a:cxnSpLocks/>
            <a:stCxn id="51" idx="6"/>
            <a:endCxn id="62" idx="2"/>
          </p:cNvCxnSpPr>
          <p:nvPr/>
        </p:nvCxnSpPr>
        <p:spPr>
          <a:xfrm>
            <a:off x="6534858" y="3941004"/>
            <a:ext cx="1474937" cy="2101016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Connecteur droit 273"/>
          <p:cNvCxnSpPr>
            <a:cxnSpLocks/>
            <a:stCxn id="54" idx="6"/>
            <a:endCxn id="56" idx="2"/>
          </p:cNvCxnSpPr>
          <p:nvPr/>
        </p:nvCxnSpPr>
        <p:spPr>
          <a:xfrm flipV="1">
            <a:off x="6534858" y="784835"/>
            <a:ext cx="1443724" cy="4206677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Connecteur droit 276"/>
          <p:cNvCxnSpPr>
            <a:cxnSpLocks/>
            <a:stCxn id="54" idx="6"/>
            <a:endCxn id="59" idx="2"/>
          </p:cNvCxnSpPr>
          <p:nvPr/>
        </p:nvCxnSpPr>
        <p:spPr>
          <a:xfrm flipV="1">
            <a:off x="6534858" y="1838070"/>
            <a:ext cx="1443724" cy="3153442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Connecteur droit 279"/>
          <p:cNvCxnSpPr>
            <a:cxnSpLocks/>
            <a:stCxn id="54" idx="6"/>
            <a:endCxn id="60" idx="2"/>
          </p:cNvCxnSpPr>
          <p:nvPr/>
        </p:nvCxnSpPr>
        <p:spPr>
          <a:xfrm flipV="1">
            <a:off x="6534858" y="2890496"/>
            <a:ext cx="1474937" cy="2101016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onnecteur droit 282"/>
          <p:cNvCxnSpPr>
            <a:cxnSpLocks/>
            <a:stCxn id="54" idx="6"/>
            <a:endCxn id="58" idx="2"/>
          </p:cNvCxnSpPr>
          <p:nvPr/>
        </p:nvCxnSpPr>
        <p:spPr>
          <a:xfrm flipV="1">
            <a:off x="6534858" y="3941004"/>
            <a:ext cx="1474937" cy="1050508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Connecteur droit 285"/>
          <p:cNvCxnSpPr>
            <a:cxnSpLocks/>
            <a:stCxn id="54" idx="6"/>
            <a:endCxn id="62" idx="2"/>
          </p:cNvCxnSpPr>
          <p:nvPr/>
        </p:nvCxnSpPr>
        <p:spPr>
          <a:xfrm>
            <a:off x="6534858" y="4991512"/>
            <a:ext cx="1474937" cy="1050508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Connecteur droit 289"/>
          <p:cNvCxnSpPr>
            <a:cxnSpLocks/>
            <a:stCxn id="55" idx="6"/>
            <a:endCxn id="61" idx="2"/>
          </p:cNvCxnSpPr>
          <p:nvPr/>
        </p:nvCxnSpPr>
        <p:spPr>
          <a:xfrm flipV="1">
            <a:off x="6534858" y="4991512"/>
            <a:ext cx="1474937" cy="1050508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Connecteur droit 292"/>
          <p:cNvCxnSpPr>
            <a:cxnSpLocks/>
            <a:stCxn id="55" idx="6"/>
            <a:endCxn id="58" idx="2"/>
          </p:cNvCxnSpPr>
          <p:nvPr/>
        </p:nvCxnSpPr>
        <p:spPr>
          <a:xfrm flipV="1">
            <a:off x="6534858" y="3941004"/>
            <a:ext cx="1474937" cy="2101016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Connecteur droit 295"/>
          <p:cNvCxnSpPr>
            <a:cxnSpLocks/>
            <a:stCxn id="55" idx="6"/>
            <a:endCxn id="60" idx="2"/>
          </p:cNvCxnSpPr>
          <p:nvPr/>
        </p:nvCxnSpPr>
        <p:spPr>
          <a:xfrm flipV="1">
            <a:off x="6534858" y="2890496"/>
            <a:ext cx="1474937" cy="3151524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Connecteur droit 298"/>
          <p:cNvCxnSpPr>
            <a:cxnSpLocks/>
            <a:stCxn id="55" idx="6"/>
            <a:endCxn id="59" idx="2"/>
          </p:cNvCxnSpPr>
          <p:nvPr/>
        </p:nvCxnSpPr>
        <p:spPr>
          <a:xfrm flipV="1">
            <a:off x="6534858" y="1838070"/>
            <a:ext cx="1443724" cy="420395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Connecteur droit 301"/>
          <p:cNvCxnSpPr>
            <a:cxnSpLocks/>
            <a:stCxn id="55" idx="6"/>
            <a:endCxn id="56" idx="2"/>
          </p:cNvCxnSpPr>
          <p:nvPr/>
        </p:nvCxnSpPr>
        <p:spPr>
          <a:xfrm flipV="1">
            <a:off x="6534858" y="784835"/>
            <a:ext cx="1443724" cy="5257185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Connecteur droit 305"/>
          <p:cNvCxnSpPr>
            <a:cxnSpLocks/>
            <a:stCxn id="56" idx="6"/>
            <a:endCxn id="2" idx="2"/>
          </p:cNvCxnSpPr>
          <p:nvPr/>
        </p:nvCxnSpPr>
        <p:spPr>
          <a:xfrm>
            <a:off x="8698582" y="784835"/>
            <a:ext cx="1518306" cy="210188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Connecteur droit 308"/>
          <p:cNvCxnSpPr>
            <a:cxnSpLocks/>
            <a:stCxn id="59" idx="6"/>
            <a:endCxn id="2" idx="2"/>
          </p:cNvCxnSpPr>
          <p:nvPr/>
        </p:nvCxnSpPr>
        <p:spPr>
          <a:xfrm>
            <a:off x="8698582" y="1838070"/>
            <a:ext cx="1518306" cy="1048645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Connecteur droit 311"/>
          <p:cNvCxnSpPr>
            <a:cxnSpLocks/>
            <a:stCxn id="60" idx="6"/>
            <a:endCxn id="2" idx="2"/>
          </p:cNvCxnSpPr>
          <p:nvPr/>
        </p:nvCxnSpPr>
        <p:spPr>
          <a:xfrm flipV="1">
            <a:off x="8729795" y="2886715"/>
            <a:ext cx="1487093" cy="3781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Connecteur droit 314"/>
          <p:cNvCxnSpPr>
            <a:cxnSpLocks/>
            <a:stCxn id="58" idx="6"/>
            <a:endCxn id="2" idx="2"/>
          </p:cNvCxnSpPr>
          <p:nvPr/>
        </p:nvCxnSpPr>
        <p:spPr>
          <a:xfrm flipV="1">
            <a:off x="8729795" y="2886715"/>
            <a:ext cx="1487093" cy="1054289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Connecteur droit 319"/>
          <p:cNvCxnSpPr>
            <a:cxnSpLocks/>
            <a:stCxn id="61" idx="6"/>
          </p:cNvCxnSpPr>
          <p:nvPr/>
        </p:nvCxnSpPr>
        <p:spPr>
          <a:xfrm flipV="1">
            <a:off x="8729795" y="2886716"/>
            <a:ext cx="1487094" cy="2104796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Connecteur droit 322"/>
          <p:cNvCxnSpPr>
            <a:cxnSpLocks/>
            <a:stCxn id="62" idx="6"/>
            <a:endCxn id="2" idx="2"/>
          </p:cNvCxnSpPr>
          <p:nvPr/>
        </p:nvCxnSpPr>
        <p:spPr>
          <a:xfrm flipV="1">
            <a:off x="8729795" y="2886715"/>
            <a:ext cx="1487093" cy="3155305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Connecteur droit 326"/>
          <p:cNvCxnSpPr>
            <a:cxnSpLocks/>
            <a:stCxn id="56" idx="6"/>
            <a:endCxn id="64" idx="2"/>
          </p:cNvCxnSpPr>
          <p:nvPr/>
        </p:nvCxnSpPr>
        <p:spPr>
          <a:xfrm>
            <a:off x="8698582" y="784835"/>
            <a:ext cx="1518306" cy="3156169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Connecteur droit 331"/>
          <p:cNvCxnSpPr>
            <a:cxnSpLocks/>
            <a:stCxn id="59" idx="6"/>
            <a:endCxn id="64" idx="2"/>
          </p:cNvCxnSpPr>
          <p:nvPr/>
        </p:nvCxnSpPr>
        <p:spPr>
          <a:xfrm>
            <a:off x="8698582" y="1838070"/>
            <a:ext cx="1518306" cy="2102934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Connecteur droit 334"/>
          <p:cNvCxnSpPr>
            <a:cxnSpLocks/>
            <a:stCxn id="60" idx="6"/>
            <a:endCxn id="64" idx="2"/>
          </p:cNvCxnSpPr>
          <p:nvPr/>
        </p:nvCxnSpPr>
        <p:spPr>
          <a:xfrm>
            <a:off x="8729795" y="2890496"/>
            <a:ext cx="1487093" cy="1050508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Connecteur droit 337"/>
          <p:cNvCxnSpPr>
            <a:cxnSpLocks/>
            <a:stCxn id="58" idx="6"/>
            <a:endCxn id="64" idx="2"/>
          </p:cNvCxnSpPr>
          <p:nvPr/>
        </p:nvCxnSpPr>
        <p:spPr>
          <a:xfrm>
            <a:off x="8729795" y="3941004"/>
            <a:ext cx="1487093" cy="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Connecteur droit 341"/>
          <p:cNvCxnSpPr>
            <a:cxnSpLocks/>
            <a:stCxn id="61" idx="6"/>
            <a:endCxn id="64" idx="2"/>
          </p:cNvCxnSpPr>
          <p:nvPr/>
        </p:nvCxnSpPr>
        <p:spPr>
          <a:xfrm flipV="1">
            <a:off x="8729795" y="3941004"/>
            <a:ext cx="1487093" cy="1050508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Connecteur droit 344"/>
          <p:cNvCxnSpPr>
            <a:cxnSpLocks/>
            <a:stCxn id="62" idx="6"/>
            <a:endCxn id="64" idx="2"/>
          </p:cNvCxnSpPr>
          <p:nvPr/>
        </p:nvCxnSpPr>
        <p:spPr>
          <a:xfrm flipV="1">
            <a:off x="8729795" y="3941004"/>
            <a:ext cx="1487093" cy="2101016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llipse 2"/>
          <p:cNvSpPr/>
          <p:nvPr/>
        </p:nvSpPr>
        <p:spPr>
          <a:xfrm>
            <a:off x="4834738" y="1190070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Ellipse 110"/>
          <p:cNvSpPr/>
          <p:nvPr/>
        </p:nvSpPr>
        <p:spPr>
          <a:xfrm>
            <a:off x="4863876" y="2742715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Ellipse 111"/>
          <p:cNvSpPr/>
          <p:nvPr/>
        </p:nvSpPr>
        <p:spPr>
          <a:xfrm>
            <a:off x="4852359" y="3799823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Ellipse 112"/>
          <p:cNvSpPr/>
          <p:nvPr/>
        </p:nvSpPr>
        <p:spPr>
          <a:xfrm>
            <a:off x="4863876" y="4837269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Ellipse 113"/>
          <p:cNvSpPr/>
          <p:nvPr/>
        </p:nvSpPr>
        <p:spPr>
          <a:xfrm>
            <a:off x="4850905" y="5336705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Ellipse 115"/>
          <p:cNvSpPr/>
          <p:nvPr/>
        </p:nvSpPr>
        <p:spPr>
          <a:xfrm>
            <a:off x="4854517" y="2254345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Ellipse 116"/>
          <p:cNvSpPr/>
          <p:nvPr/>
        </p:nvSpPr>
        <p:spPr>
          <a:xfrm>
            <a:off x="4854428" y="4367566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Ellipse 118"/>
          <p:cNvSpPr/>
          <p:nvPr/>
        </p:nvSpPr>
        <p:spPr>
          <a:xfrm>
            <a:off x="4840421" y="1688426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/>
          <p:cNvSpPr/>
          <p:nvPr/>
        </p:nvSpPr>
        <p:spPr>
          <a:xfrm>
            <a:off x="4854428" y="3319310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" name="Ellipse 121"/>
          <p:cNvSpPr/>
          <p:nvPr/>
        </p:nvSpPr>
        <p:spPr>
          <a:xfrm>
            <a:off x="7096064" y="640834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Ellipse 122"/>
          <p:cNvSpPr/>
          <p:nvPr/>
        </p:nvSpPr>
        <p:spPr>
          <a:xfrm>
            <a:off x="7125202" y="2193479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Ellipse 124"/>
          <p:cNvSpPr/>
          <p:nvPr/>
        </p:nvSpPr>
        <p:spPr>
          <a:xfrm>
            <a:off x="7113685" y="3250587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Ellipse 125"/>
          <p:cNvSpPr/>
          <p:nvPr/>
        </p:nvSpPr>
        <p:spPr>
          <a:xfrm>
            <a:off x="7125202" y="4288033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" name="Ellipse 127"/>
          <p:cNvSpPr/>
          <p:nvPr/>
        </p:nvSpPr>
        <p:spPr>
          <a:xfrm>
            <a:off x="7118816" y="4819998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" name="Ellipse 128"/>
          <p:cNvSpPr/>
          <p:nvPr/>
        </p:nvSpPr>
        <p:spPr>
          <a:xfrm>
            <a:off x="7115843" y="1705109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Ellipse 130"/>
          <p:cNvSpPr/>
          <p:nvPr/>
        </p:nvSpPr>
        <p:spPr>
          <a:xfrm>
            <a:off x="7115754" y="3818330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Ellipse 131"/>
          <p:cNvSpPr/>
          <p:nvPr/>
        </p:nvSpPr>
        <p:spPr>
          <a:xfrm>
            <a:off x="7101747" y="1139190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" name="Ellipse 133"/>
          <p:cNvSpPr/>
          <p:nvPr/>
        </p:nvSpPr>
        <p:spPr>
          <a:xfrm>
            <a:off x="7115754" y="2770074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" name="Ellipse 136"/>
          <p:cNvSpPr/>
          <p:nvPr/>
        </p:nvSpPr>
        <p:spPr>
          <a:xfrm>
            <a:off x="9353973" y="2752943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8" name="Ellipse 137"/>
          <p:cNvSpPr/>
          <p:nvPr/>
        </p:nvSpPr>
        <p:spPr>
          <a:xfrm>
            <a:off x="9353973" y="3801745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0" name="Ellipse 139"/>
          <p:cNvSpPr/>
          <p:nvPr/>
        </p:nvSpPr>
        <p:spPr>
          <a:xfrm>
            <a:off x="9365490" y="4839191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2" name="Ellipse 141"/>
          <p:cNvSpPr/>
          <p:nvPr/>
        </p:nvSpPr>
        <p:spPr>
          <a:xfrm>
            <a:off x="9356131" y="2256267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4" name="Ellipse 143"/>
          <p:cNvSpPr/>
          <p:nvPr/>
        </p:nvSpPr>
        <p:spPr>
          <a:xfrm>
            <a:off x="9355643" y="4320367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5" name="Ellipse 144"/>
          <p:cNvSpPr/>
          <p:nvPr/>
        </p:nvSpPr>
        <p:spPr>
          <a:xfrm>
            <a:off x="9342035" y="1690348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Ellipse 146"/>
          <p:cNvSpPr/>
          <p:nvPr/>
        </p:nvSpPr>
        <p:spPr>
          <a:xfrm>
            <a:off x="9346913" y="3282355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" name="Ellipse 147"/>
          <p:cNvSpPr/>
          <p:nvPr/>
        </p:nvSpPr>
        <p:spPr>
          <a:xfrm>
            <a:off x="7131043" y="5369234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0" name="Ellipse 149"/>
          <p:cNvSpPr/>
          <p:nvPr/>
        </p:nvSpPr>
        <p:spPr>
          <a:xfrm>
            <a:off x="7136836" y="5861022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/>
          <p:cNvSpPr/>
          <p:nvPr/>
        </p:nvSpPr>
        <p:spPr>
          <a:xfrm>
            <a:off x="3587471" y="1478070"/>
            <a:ext cx="720000" cy="72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/>
          <p:cNvSpPr/>
          <p:nvPr/>
        </p:nvSpPr>
        <p:spPr>
          <a:xfrm>
            <a:off x="3594707" y="2530496"/>
            <a:ext cx="720000" cy="72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3615820" y="3581004"/>
            <a:ext cx="720000" cy="72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/>
          <p:cNvSpPr/>
          <p:nvPr/>
        </p:nvSpPr>
        <p:spPr>
          <a:xfrm>
            <a:off x="3615820" y="4631512"/>
            <a:ext cx="720000" cy="72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Ellipse 43"/>
          <p:cNvSpPr/>
          <p:nvPr/>
        </p:nvSpPr>
        <p:spPr>
          <a:xfrm>
            <a:off x="5783645" y="424835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Ellipse 50"/>
          <p:cNvSpPr/>
          <p:nvPr/>
        </p:nvSpPr>
        <p:spPr>
          <a:xfrm>
            <a:off x="5814858" y="3581004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Ellipse 51"/>
          <p:cNvSpPr/>
          <p:nvPr/>
        </p:nvSpPr>
        <p:spPr>
          <a:xfrm>
            <a:off x="5783645" y="1478070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Ellipse 52"/>
          <p:cNvSpPr/>
          <p:nvPr/>
        </p:nvSpPr>
        <p:spPr>
          <a:xfrm>
            <a:off x="5814858" y="2530496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Ellipse 53"/>
          <p:cNvSpPr/>
          <p:nvPr/>
        </p:nvSpPr>
        <p:spPr>
          <a:xfrm>
            <a:off x="5814858" y="4631512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Ellipse 54"/>
          <p:cNvSpPr/>
          <p:nvPr/>
        </p:nvSpPr>
        <p:spPr>
          <a:xfrm>
            <a:off x="5814858" y="5682020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Ellipse 55"/>
          <p:cNvSpPr/>
          <p:nvPr/>
        </p:nvSpPr>
        <p:spPr>
          <a:xfrm>
            <a:off x="7978582" y="424835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Ellipse 57"/>
          <p:cNvSpPr/>
          <p:nvPr/>
        </p:nvSpPr>
        <p:spPr>
          <a:xfrm>
            <a:off x="8009795" y="3581004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/>
          <p:cNvSpPr/>
          <p:nvPr/>
        </p:nvSpPr>
        <p:spPr>
          <a:xfrm>
            <a:off x="7978582" y="1478070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Ellipse 59"/>
          <p:cNvSpPr/>
          <p:nvPr/>
        </p:nvSpPr>
        <p:spPr>
          <a:xfrm>
            <a:off x="8009795" y="2530496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llipse 1"/>
          <p:cNvSpPr/>
          <p:nvPr/>
        </p:nvSpPr>
        <p:spPr>
          <a:xfrm>
            <a:off x="10216888" y="2526715"/>
            <a:ext cx="720000" cy="72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Ellipse 60"/>
          <p:cNvSpPr/>
          <p:nvPr/>
        </p:nvSpPr>
        <p:spPr>
          <a:xfrm>
            <a:off x="8009795" y="4631512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Ellipse 61"/>
          <p:cNvSpPr/>
          <p:nvPr/>
        </p:nvSpPr>
        <p:spPr>
          <a:xfrm>
            <a:off x="8009795" y="5682020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Ellipse 63"/>
          <p:cNvSpPr/>
          <p:nvPr/>
        </p:nvSpPr>
        <p:spPr>
          <a:xfrm>
            <a:off x="10216888" y="3581004"/>
            <a:ext cx="720000" cy="72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avec flèche 19"/>
          <p:cNvCxnSpPr>
            <a:cxnSpLocks/>
          </p:cNvCxnSpPr>
          <p:nvPr/>
        </p:nvCxnSpPr>
        <p:spPr>
          <a:xfrm flipV="1">
            <a:off x="10576888" y="2650907"/>
            <a:ext cx="0" cy="42707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cxnSpLocks/>
          </p:cNvCxnSpPr>
          <p:nvPr/>
        </p:nvCxnSpPr>
        <p:spPr>
          <a:xfrm>
            <a:off x="10576888" y="3744986"/>
            <a:ext cx="0" cy="42707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0610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6001" y="0"/>
            <a:ext cx="9705999" cy="6871065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01296" y="1443544"/>
            <a:ext cx="10627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CONTEXTE</a:t>
            </a:r>
            <a:endParaRPr lang="fr-FR" sz="4000" dirty="0">
              <a:latin typeface="+mj-lt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01296" y="1804406"/>
            <a:ext cx="16173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PROBLÉMATIQUE</a:t>
            </a:r>
            <a:endParaRPr lang="fr-FR" sz="2400" dirty="0">
              <a:latin typeface="+mj-lt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01296" y="2166589"/>
            <a:ext cx="1226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PERCEPTION</a:t>
            </a:r>
            <a:endParaRPr lang="fr-FR" sz="3300" dirty="0">
              <a:latin typeface="+mj-lt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2409" y="2528772"/>
            <a:ext cx="2393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+mj-lt"/>
              </a:rPr>
              <a:t>RÉSEAU NEURONAL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92409" y="2889634"/>
            <a:ext cx="23276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ALGORITHME GÉNÉTIQUE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91010" y="3250496"/>
            <a:ext cx="1664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DÉMONSTRATION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113235" y="1083907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PLAN</a:t>
            </a:r>
            <a:endParaRPr lang="fr-FR" sz="4000" dirty="0">
              <a:latin typeface="+mj-lt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82772" y="167301"/>
            <a:ext cx="2372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latin typeface="+mj-lt"/>
              </a:rPr>
              <a:t>TREX BRAIN</a:t>
            </a:r>
            <a:endParaRPr lang="fr-FR" sz="7200" dirty="0">
              <a:latin typeface="+mj-lt"/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5938" y="5949302"/>
            <a:ext cx="1085076" cy="764251"/>
          </a:xfrm>
          <a:prstGeom prst="rect">
            <a:avLst/>
          </a:prstGeom>
        </p:spPr>
      </p:pic>
      <p:sp>
        <p:nvSpPr>
          <p:cNvPr id="63" name="Rectangle : coins arrondis 62"/>
          <p:cNvSpPr/>
          <p:nvPr/>
        </p:nvSpPr>
        <p:spPr>
          <a:xfrm>
            <a:off x="4152887" y="194825"/>
            <a:ext cx="4476575" cy="6463061"/>
          </a:xfrm>
          <a:prstGeom prst="roundRect">
            <a:avLst/>
          </a:prstGeom>
          <a:noFill/>
          <a:ln>
            <a:solidFill>
              <a:schemeClr val="tx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0" name="Connecteur droit 109"/>
          <p:cNvCxnSpPr>
            <a:cxnSpLocks/>
            <a:stCxn id="37" idx="6"/>
            <a:endCxn id="44" idx="2"/>
          </p:cNvCxnSpPr>
          <p:nvPr/>
        </p:nvCxnSpPr>
        <p:spPr>
          <a:xfrm flipV="1">
            <a:off x="3450221" y="784835"/>
            <a:ext cx="1476174" cy="1053235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/>
          <p:cNvCxnSpPr>
            <a:cxnSpLocks/>
            <a:stCxn id="37" idx="6"/>
            <a:endCxn id="52" idx="2"/>
          </p:cNvCxnSpPr>
          <p:nvPr/>
        </p:nvCxnSpPr>
        <p:spPr>
          <a:xfrm>
            <a:off x="3450221" y="1838070"/>
            <a:ext cx="1476174" cy="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/>
          <p:cNvCxnSpPr>
            <a:cxnSpLocks/>
            <a:stCxn id="37" idx="6"/>
            <a:endCxn id="53" idx="2"/>
          </p:cNvCxnSpPr>
          <p:nvPr/>
        </p:nvCxnSpPr>
        <p:spPr>
          <a:xfrm>
            <a:off x="3450221" y="1838070"/>
            <a:ext cx="1507387" cy="1052426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>
            <a:cxnSpLocks/>
            <a:stCxn id="37" idx="6"/>
            <a:endCxn id="51" idx="2"/>
          </p:cNvCxnSpPr>
          <p:nvPr/>
        </p:nvCxnSpPr>
        <p:spPr>
          <a:xfrm>
            <a:off x="3450221" y="1838070"/>
            <a:ext cx="1507387" cy="2102934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/>
          <p:cNvCxnSpPr>
            <a:cxnSpLocks/>
            <a:stCxn id="37" idx="6"/>
            <a:endCxn id="54" idx="2"/>
          </p:cNvCxnSpPr>
          <p:nvPr/>
        </p:nvCxnSpPr>
        <p:spPr>
          <a:xfrm>
            <a:off x="3450221" y="1838070"/>
            <a:ext cx="1507387" cy="3153442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>
            <a:cxnSpLocks/>
            <a:stCxn id="37" idx="6"/>
            <a:endCxn id="55" idx="2"/>
          </p:cNvCxnSpPr>
          <p:nvPr/>
        </p:nvCxnSpPr>
        <p:spPr>
          <a:xfrm>
            <a:off x="3450221" y="1838070"/>
            <a:ext cx="1507387" cy="420395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/>
          <p:cNvCxnSpPr>
            <a:cxnSpLocks/>
            <a:stCxn id="41" idx="6"/>
            <a:endCxn id="44" idx="2"/>
          </p:cNvCxnSpPr>
          <p:nvPr/>
        </p:nvCxnSpPr>
        <p:spPr>
          <a:xfrm flipV="1">
            <a:off x="3457457" y="784835"/>
            <a:ext cx="1468938" cy="2105661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>
            <a:cxnSpLocks/>
            <a:stCxn id="41" idx="6"/>
            <a:endCxn id="52" idx="2"/>
          </p:cNvCxnSpPr>
          <p:nvPr/>
        </p:nvCxnSpPr>
        <p:spPr>
          <a:xfrm flipV="1">
            <a:off x="3457457" y="1838070"/>
            <a:ext cx="1468938" cy="1052426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/>
          <p:cNvCxnSpPr>
            <a:cxnSpLocks/>
            <a:stCxn id="41" idx="6"/>
            <a:endCxn id="53" idx="2"/>
          </p:cNvCxnSpPr>
          <p:nvPr/>
        </p:nvCxnSpPr>
        <p:spPr>
          <a:xfrm>
            <a:off x="3457457" y="2890496"/>
            <a:ext cx="1500151" cy="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/>
          <p:cNvCxnSpPr>
            <a:cxnSpLocks/>
            <a:stCxn id="41" idx="6"/>
            <a:endCxn id="51" idx="2"/>
          </p:cNvCxnSpPr>
          <p:nvPr/>
        </p:nvCxnSpPr>
        <p:spPr>
          <a:xfrm>
            <a:off x="3457457" y="2890496"/>
            <a:ext cx="1500151" cy="1050508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/>
          <p:cNvCxnSpPr>
            <a:cxnSpLocks/>
            <a:stCxn id="41" idx="6"/>
            <a:endCxn id="54" idx="2"/>
          </p:cNvCxnSpPr>
          <p:nvPr/>
        </p:nvCxnSpPr>
        <p:spPr>
          <a:xfrm>
            <a:off x="3457457" y="2890496"/>
            <a:ext cx="1500151" cy="2101016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145"/>
          <p:cNvCxnSpPr>
            <a:cxnSpLocks/>
            <a:stCxn id="41" idx="6"/>
            <a:endCxn id="55" idx="2"/>
          </p:cNvCxnSpPr>
          <p:nvPr/>
        </p:nvCxnSpPr>
        <p:spPr>
          <a:xfrm>
            <a:off x="3457457" y="2890496"/>
            <a:ext cx="1500151" cy="3151524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148"/>
          <p:cNvCxnSpPr>
            <a:cxnSpLocks/>
            <a:stCxn id="22" idx="6"/>
            <a:endCxn id="44" idx="2"/>
          </p:cNvCxnSpPr>
          <p:nvPr/>
        </p:nvCxnSpPr>
        <p:spPr>
          <a:xfrm flipV="1">
            <a:off x="3478570" y="784835"/>
            <a:ext cx="1447825" cy="3156169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eur droit 151"/>
          <p:cNvCxnSpPr>
            <a:cxnSpLocks/>
            <a:stCxn id="22" idx="6"/>
            <a:endCxn id="52" idx="2"/>
          </p:cNvCxnSpPr>
          <p:nvPr/>
        </p:nvCxnSpPr>
        <p:spPr>
          <a:xfrm flipV="1">
            <a:off x="3478570" y="1838070"/>
            <a:ext cx="1447825" cy="2102934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154"/>
          <p:cNvCxnSpPr>
            <a:cxnSpLocks/>
            <a:stCxn id="22" idx="6"/>
            <a:endCxn id="53" idx="2"/>
          </p:cNvCxnSpPr>
          <p:nvPr/>
        </p:nvCxnSpPr>
        <p:spPr>
          <a:xfrm flipV="1">
            <a:off x="3478570" y="2890496"/>
            <a:ext cx="1479038" cy="1050508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/>
          <p:cNvCxnSpPr>
            <a:cxnSpLocks/>
            <a:stCxn id="22" idx="6"/>
            <a:endCxn id="51" idx="2"/>
          </p:cNvCxnSpPr>
          <p:nvPr/>
        </p:nvCxnSpPr>
        <p:spPr>
          <a:xfrm>
            <a:off x="3478570" y="3941004"/>
            <a:ext cx="1479038" cy="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/>
          <p:cNvCxnSpPr>
            <a:cxnSpLocks/>
            <a:stCxn id="22" idx="6"/>
            <a:endCxn id="54" idx="2"/>
          </p:cNvCxnSpPr>
          <p:nvPr/>
        </p:nvCxnSpPr>
        <p:spPr>
          <a:xfrm>
            <a:off x="3478570" y="3941004"/>
            <a:ext cx="1479038" cy="1050508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eur droit 163"/>
          <p:cNvCxnSpPr>
            <a:cxnSpLocks/>
            <a:stCxn id="22" idx="6"/>
            <a:endCxn id="55" idx="2"/>
          </p:cNvCxnSpPr>
          <p:nvPr/>
        </p:nvCxnSpPr>
        <p:spPr>
          <a:xfrm>
            <a:off x="3478570" y="3941004"/>
            <a:ext cx="1479038" cy="2101016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/>
          <p:cNvCxnSpPr>
            <a:cxnSpLocks/>
            <a:stCxn id="24" idx="6"/>
            <a:endCxn id="44" idx="2"/>
          </p:cNvCxnSpPr>
          <p:nvPr/>
        </p:nvCxnSpPr>
        <p:spPr>
          <a:xfrm flipV="1">
            <a:off x="3478570" y="784835"/>
            <a:ext cx="1447825" cy="4206677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eur droit 170"/>
          <p:cNvCxnSpPr>
            <a:cxnSpLocks/>
            <a:stCxn id="24" idx="6"/>
            <a:endCxn id="52" idx="2"/>
          </p:cNvCxnSpPr>
          <p:nvPr/>
        </p:nvCxnSpPr>
        <p:spPr>
          <a:xfrm flipV="1">
            <a:off x="3478570" y="1838070"/>
            <a:ext cx="1447825" cy="3153442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eur droit 173"/>
          <p:cNvCxnSpPr>
            <a:cxnSpLocks/>
            <a:stCxn id="24" idx="6"/>
            <a:endCxn id="53" idx="2"/>
          </p:cNvCxnSpPr>
          <p:nvPr/>
        </p:nvCxnSpPr>
        <p:spPr>
          <a:xfrm flipV="1">
            <a:off x="3478570" y="2890496"/>
            <a:ext cx="1479038" cy="2101016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eur droit 176"/>
          <p:cNvCxnSpPr>
            <a:cxnSpLocks/>
            <a:stCxn id="24" idx="6"/>
            <a:endCxn id="51" idx="2"/>
          </p:cNvCxnSpPr>
          <p:nvPr/>
        </p:nvCxnSpPr>
        <p:spPr>
          <a:xfrm flipV="1">
            <a:off x="3478570" y="3941004"/>
            <a:ext cx="1479038" cy="1050508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eur droit 181"/>
          <p:cNvCxnSpPr>
            <a:cxnSpLocks/>
            <a:stCxn id="24" idx="6"/>
            <a:endCxn id="54" idx="2"/>
          </p:cNvCxnSpPr>
          <p:nvPr/>
        </p:nvCxnSpPr>
        <p:spPr>
          <a:xfrm>
            <a:off x="3478570" y="4991512"/>
            <a:ext cx="1479038" cy="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eur droit 184"/>
          <p:cNvCxnSpPr>
            <a:cxnSpLocks/>
            <a:stCxn id="24" idx="6"/>
            <a:endCxn id="55" idx="2"/>
          </p:cNvCxnSpPr>
          <p:nvPr/>
        </p:nvCxnSpPr>
        <p:spPr>
          <a:xfrm>
            <a:off x="3478570" y="4991512"/>
            <a:ext cx="1479038" cy="1050508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189"/>
          <p:cNvCxnSpPr>
            <a:cxnSpLocks/>
            <a:stCxn id="44" idx="6"/>
            <a:endCxn id="56" idx="2"/>
          </p:cNvCxnSpPr>
          <p:nvPr/>
        </p:nvCxnSpPr>
        <p:spPr>
          <a:xfrm>
            <a:off x="5646395" y="784835"/>
            <a:ext cx="1474937" cy="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eur droit 192"/>
          <p:cNvCxnSpPr>
            <a:cxnSpLocks/>
            <a:stCxn id="52" idx="6"/>
            <a:endCxn id="59" idx="2"/>
          </p:cNvCxnSpPr>
          <p:nvPr/>
        </p:nvCxnSpPr>
        <p:spPr>
          <a:xfrm>
            <a:off x="5646395" y="1838070"/>
            <a:ext cx="1474937" cy="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necteur droit 195"/>
          <p:cNvCxnSpPr>
            <a:cxnSpLocks/>
            <a:stCxn id="53" idx="6"/>
            <a:endCxn id="60" idx="2"/>
          </p:cNvCxnSpPr>
          <p:nvPr/>
        </p:nvCxnSpPr>
        <p:spPr>
          <a:xfrm>
            <a:off x="5677608" y="2890496"/>
            <a:ext cx="1474937" cy="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eur droit 198"/>
          <p:cNvCxnSpPr>
            <a:cxnSpLocks/>
            <a:stCxn id="51" idx="6"/>
            <a:endCxn id="58" idx="2"/>
          </p:cNvCxnSpPr>
          <p:nvPr/>
        </p:nvCxnSpPr>
        <p:spPr>
          <a:xfrm>
            <a:off x="5677608" y="3941004"/>
            <a:ext cx="1474937" cy="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eur droit 201"/>
          <p:cNvCxnSpPr>
            <a:cxnSpLocks/>
            <a:stCxn id="54" idx="6"/>
            <a:endCxn id="61" idx="2"/>
          </p:cNvCxnSpPr>
          <p:nvPr/>
        </p:nvCxnSpPr>
        <p:spPr>
          <a:xfrm>
            <a:off x="5677608" y="4991512"/>
            <a:ext cx="1474937" cy="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cteur droit 204"/>
          <p:cNvCxnSpPr>
            <a:cxnSpLocks/>
            <a:stCxn id="55" idx="6"/>
            <a:endCxn id="62" idx="2"/>
          </p:cNvCxnSpPr>
          <p:nvPr/>
        </p:nvCxnSpPr>
        <p:spPr>
          <a:xfrm>
            <a:off x="5677608" y="6042020"/>
            <a:ext cx="1474937" cy="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eur droit 208"/>
          <p:cNvCxnSpPr>
            <a:cxnSpLocks/>
            <a:stCxn id="44" idx="6"/>
            <a:endCxn id="59" idx="2"/>
          </p:cNvCxnSpPr>
          <p:nvPr/>
        </p:nvCxnSpPr>
        <p:spPr>
          <a:xfrm>
            <a:off x="5646395" y="784835"/>
            <a:ext cx="1474937" cy="1053235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necteur droit 211"/>
          <p:cNvCxnSpPr>
            <a:cxnSpLocks/>
            <a:stCxn id="44" idx="6"/>
            <a:endCxn id="60" idx="2"/>
          </p:cNvCxnSpPr>
          <p:nvPr/>
        </p:nvCxnSpPr>
        <p:spPr>
          <a:xfrm>
            <a:off x="5646395" y="784835"/>
            <a:ext cx="1506150" cy="2105661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onnecteur droit 215"/>
          <p:cNvCxnSpPr>
            <a:cxnSpLocks/>
            <a:stCxn id="44" idx="6"/>
            <a:endCxn id="58" idx="2"/>
          </p:cNvCxnSpPr>
          <p:nvPr/>
        </p:nvCxnSpPr>
        <p:spPr>
          <a:xfrm>
            <a:off x="5646395" y="784835"/>
            <a:ext cx="1506150" cy="3156169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necteur droit 218"/>
          <p:cNvCxnSpPr>
            <a:cxnSpLocks/>
            <a:stCxn id="44" idx="6"/>
            <a:endCxn id="61" idx="2"/>
          </p:cNvCxnSpPr>
          <p:nvPr/>
        </p:nvCxnSpPr>
        <p:spPr>
          <a:xfrm>
            <a:off x="5646395" y="784835"/>
            <a:ext cx="1506150" cy="4206677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eur droit 221"/>
          <p:cNvCxnSpPr>
            <a:cxnSpLocks/>
            <a:stCxn id="44" idx="6"/>
            <a:endCxn id="62" idx="2"/>
          </p:cNvCxnSpPr>
          <p:nvPr/>
        </p:nvCxnSpPr>
        <p:spPr>
          <a:xfrm>
            <a:off x="5646395" y="784835"/>
            <a:ext cx="1506150" cy="5257185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Connecteur droit 224"/>
          <p:cNvCxnSpPr>
            <a:cxnSpLocks/>
            <a:stCxn id="52" idx="6"/>
            <a:endCxn id="56" idx="2"/>
          </p:cNvCxnSpPr>
          <p:nvPr/>
        </p:nvCxnSpPr>
        <p:spPr>
          <a:xfrm flipV="1">
            <a:off x="5646395" y="784835"/>
            <a:ext cx="1474937" cy="1053235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onnecteur droit 227"/>
          <p:cNvCxnSpPr>
            <a:cxnSpLocks/>
            <a:stCxn id="52" idx="6"/>
            <a:endCxn id="60" idx="2"/>
          </p:cNvCxnSpPr>
          <p:nvPr/>
        </p:nvCxnSpPr>
        <p:spPr>
          <a:xfrm>
            <a:off x="5646395" y="1838070"/>
            <a:ext cx="1506150" cy="1052426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onnecteur droit 230"/>
          <p:cNvCxnSpPr>
            <a:cxnSpLocks/>
            <a:stCxn id="52" idx="6"/>
            <a:endCxn id="58" idx="2"/>
          </p:cNvCxnSpPr>
          <p:nvPr/>
        </p:nvCxnSpPr>
        <p:spPr>
          <a:xfrm>
            <a:off x="5646395" y="1838070"/>
            <a:ext cx="1506150" cy="2102934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necteur droit 233"/>
          <p:cNvCxnSpPr>
            <a:cxnSpLocks/>
            <a:stCxn id="52" idx="6"/>
            <a:endCxn id="61" idx="2"/>
          </p:cNvCxnSpPr>
          <p:nvPr/>
        </p:nvCxnSpPr>
        <p:spPr>
          <a:xfrm>
            <a:off x="5646395" y="1838070"/>
            <a:ext cx="1506150" cy="3153442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Connecteur droit 236"/>
          <p:cNvCxnSpPr>
            <a:cxnSpLocks/>
            <a:stCxn id="52" idx="6"/>
            <a:endCxn id="61" idx="2"/>
          </p:cNvCxnSpPr>
          <p:nvPr/>
        </p:nvCxnSpPr>
        <p:spPr>
          <a:xfrm>
            <a:off x="5646395" y="1838070"/>
            <a:ext cx="1506150" cy="3153442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Connecteur droit 239"/>
          <p:cNvCxnSpPr>
            <a:cxnSpLocks/>
            <a:stCxn id="52" idx="6"/>
            <a:endCxn id="62" idx="2"/>
          </p:cNvCxnSpPr>
          <p:nvPr/>
        </p:nvCxnSpPr>
        <p:spPr>
          <a:xfrm>
            <a:off x="5646395" y="1838070"/>
            <a:ext cx="1506150" cy="420395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Connecteur droit 242"/>
          <p:cNvCxnSpPr>
            <a:cxnSpLocks/>
            <a:stCxn id="53" idx="6"/>
            <a:endCxn id="56" idx="2"/>
          </p:cNvCxnSpPr>
          <p:nvPr/>
        </p:nvCxnSpPr>
        <p:spPr>
          <a:xfrm flipV="1">
            <a:off x="5677608" y="784835"/>
            <a:ext cx="1443724" cy="2105661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necteur droit 245"/>
          <p:cNvCxnSpPr>
            <a:cxnSpLocks/>
            <a:stCxn id="53" idx="6"/>
            <a:endCxn id="59" idx="2"/>
          </p:cNvCxnSpPr>
          <p:nvPr/>
        </p:nvCxnSpPr>
        <p:spPr>
          <a:xfrm flipV="1">
            <a:off x="5677608" y="1838070"/>
            <a:ext cx="1443724" cy="1052426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Connecteur droit 248"/>
          <p:cNvCxnSpPr>
            <a:cxnSpLocks/>
            <a:stCxn id="53" idx="6"/>
            <a:endCxn id="58" idx="2"/>
          </p:cNvCxnSpPr>
          <p:nvPr/>
        </p:nvCxnSpPr>
        <p:spPr>
          <a:xfrm>
            <a:off x="5677608" y="2890496"/>
            <a:ext cx="1474937" cy="1050508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onnecteur droit 252"/>
          <p:cNvCxnSpPr>
            <a:cxnSpLocks/>
            <a:stCxn id="53" idx="6"/>
            <a:endCxn id="61" idx="2"/>
          </p:cNvCxnSpPr>
          <p:nvPr/>
        </p:nvCxnSpPr>
        <p:spPr>
          <a:xfrm>
            <a:off x="5677608" y="2890496"/>
            <a:ext cx="1474937" cy="2101016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Connecteur droit 255"/>
          <p:cNvCxnSpPr>
            <a:cxnSpLocks/>
            <a:stCxn id="53" idx="6"/>
          </p:cNvCxnSpPr>
          <p:nvPr/>
        </p:nvCxnSpPr>
        <p:spPr>
          <a:xfrm>
            <a:off x="5677608" y="2890496"/>
            <a:ext cx="1540841" cy="3262654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Connecteur droit 258"/>
          <p:cNvCxnSpPr>
            <a:cxnSpLocks/>
            <a:stCxn id="51" idx="6"/>
            <a:endCxn id="56" idx="2"/>
          </p:cNvCxnSpPr>
          <p:nvPr/>
        </p:nvCxnSpPr>
        <p:spPr>
          <a:xfrm flipV="1">
            <a:off x="5677608" y="784835"/>
            <a:ext cx="1443724" cy="3156169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necteur droit 261"/>
          <p:cNvCxnSpPr>
            <a:cxnSpLocks/>
            <a:stCxn id="51" idx="6"/>
            <a:endCxn id="59" idx="2"/>
          </p:cNvCxnSpPr>
          <p:nvPr/>
        </p:nvCxnSpPr>
        <p:spPr>
          <a:xfrm flipV="1">
            <a:off x="5677608" y="1838070"/>
            <a:ext cx="1443724" cy="2102934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onnecteur droit 264"/>
          <p:cNvCxnSpPr>
            <a:cxnSpLocks/>
            <a:stCxn id="51" idx="6"/>
            <a:endCxn id="60" idx="2"/>
          </p:cNvCxnSpPr>
          <p:nvPr/>
        </p:nvCxnSpPr>
        <p:spPr>
          <a:xfrm flipV="1">
            <a:off x="5677608" y="2890496"/>
            <a:ext cx="1474937" cy="1050508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Connecteur droit 267"/>
          <p:cNvCxnSpPr>
            <a:cxnSpLocks/>
            <a:stCxn id="51" idx="6"/>
            <a:endCxn id="61" idx="2"/>
          </p:cNvCxnSpPr>
          <p:nvPr/>
        </p:nvCxnSpPr>
        <p:spPr>
          <a:xfrm>
            <a:off x="5677608" y="3941004"/>
            <a:ext cx="1474937" cy="1050508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onnecteur droit 270"/>
          <p:cNvCxnSpPr>
            <a:cxnSpLocks/>
            <a:stCxn id="51" idx="6"/>
            <a:endCxn id="62" idx="2"/>
          </p:cNvCxnSpPr>
          <p:nvPr/>
        </p:nvCxnSpPr>
        <p:spPr>
          <a:xfrm>
            <a:off x="5677608" y="3941004"/>
            <a:ext cx="1474937" cy="2101016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Connecteur droit 273"/>
          <p:cNvCxnSpPr>
            <a:cxnSpLocks/>
            <a:stCxn id="54" idx="6"/>
            <a:endCxn id="56" idx="2"/>
          </p:cNvCxnSpPr>
          <p:nvPr/>
        </p:nvCxnSpPr>
        <p:spPr>
          <a:xfrm flipV="1">
            <a:off x="5677608" y="784835"/>
            <a:ext cx="1443724" cy="4206677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Connecteur droit 276"/>
          <p:cNvCxnSpPr>
            <a:cxnSpLocks/>
            <a:stCxn id="54" idx="6"/>
            <a:endCxn id="59" idx="2"/>
          </p:cNvCxnSpPr>
          <p:nvPr/>
        </p:nvCxnSpPr>
        <p:spPr>
          <a:xfrm flipV="1">
            <a:off x="5677608" y="1838070"/>
            <a:ext cx="1443724" cy="3153442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Connecteur droit 279"/>
          <p:cNvCxnSpPr>
            <a:cxnSpLocks/>
            <a:stCxn id="54" idx="6"/>
            <a:endCxn id="60" idx="2"/>
          </p:cNvCxnSpPr>
          <p:nvPr/>
        </p:nvCxnSpPr>
        <p:spPr>
          <a:xfrm flipV="1">
            <a:off x="5677608" y="2890496"/>
            <a:ext cx="1474937" cy="2101016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onnecteur droit 282"/>
          <p:cNvCxnSpPr>
            <a:cxnSpLocks/>
            <a:stCxn id="54" idx="6"/>
            <a:endCxn id="58" idx="2"/>
          </p:cNvCxnSpPr>
          <p:nvPr/>
        </p:nvCxnSpPr>
        <p:spPr>
          <a:xfrm flipV="1">
            <a:off x="5677608" y="3941004"/>
            <a:ext cx="1474937" cy="1050508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Connecteur droit 285"/>
          <p:cNvCxnSpPr>
            <a:cxnSpLocks/>
            <a:stCxn id="54" idx="6"/>
            <a:endCxn id="62" idx="2"/>
          </p:cNvCxnSpPr>
          <p:nvPr/>
        </p:nvCxnSpPr>
        <p:spPr>
          <a:xfrm>
            <a:off x="5677608" y="4991512"/>
            <a:ext cx="1474937" cy="1050508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Connecteur droit 289"/>
          <p:cNvCxnSpPr>
            <a:cxnSpLocks/>
            <a:stCxn id="55" idx="6"/>
            <a:endCxn id="61" idx="2"/>
          </p:cNvCxnSpPr>
          <p:nvPr/>
        </p:nvCxnSpPr>
        <p:spPr>
          <a:xfrm flipV="1">
            <a:off x="5677608" y="4991512"/>
            <a:ext cx="1474937" cy="1050508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Connecteur droit 292"/>
          <p:cNvCxnSpPr>
            <a:cxnSpLocks/>
            <a:stCxn id="55" idx="6"/>
            <a:endCxn id="58" idx="2"/>
          </p:cNvCxnSpPr>
          <p:nvPr/>
        </p:nvCxnSpPr>
        <p:spPr>
          <a:xfrm flipV="1">
            <a:off x="5677608" y="3941004"/>
            <a:ext cx="1474937" cy="2101016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Connecteur droit 295"/>
          <p:cNvCxnSpPr>
            <a:cxnSpLocks/>
            <a:stCxn id="55" idx="6"/>
            <a:endCxn id="60" idx="2"/>
          </p:cNvCxnSpPr>
          <p:nvPr/>
        </p:nvCxnSpPr>
        <p:spPr>
          <a:xfrm flipV="1">
            <a:off x="5677608" y="2890496"/>
            <a:ext cx="1474937" cy="3151524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Connecteur droit 298"/>
          <p:cNvCxnSpPr>
            <a:cxnSpLocks/>
            <a:stCxn id="55" idx="6"/>
            <a:endCxn id="59" idx="2"/>
          </p:cNvCxnSpPr>
          <p:nvPr/>
        </p:nvCxnSpPr>
        <p:spPr>
          <a:xfrm flipV="1">
            <a:off x="5677608" y="1838070"/>
            <a:ext cx="1443724" cy="420395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Connecteur droit 301"/>
          <p:cNvCxnSpPr>
            <a:cxnSpLocks/>
            <a:stCxn id="55" idx="6"/>
            <a:endCxn id="56" idx="2"/>
          </p:cNvCxnSpPr>
          <p:nvPr/>
        </p:nvCxnSpPr>
        <p:spPr>
          <a:xfrm flipV="1">
            <a:off x="5677608" y="784835"/>
            <a:ext cx="1443724" cy="5257185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Connecteur droit 305"/>
          <p:cNvCxnSpPr>
            <a:cxnSpLocks/>
            <a:stCxn id="56" idx="6"/>
            <a:endCxn id="2" idx="2"/>
          </p:cNvCxnSpPr>
          <p:nvPr/>
        </p:nvCxnSpPr>
        <p:spPr>
          <a:xfrm>
            <a:off x="7841332" y="784835"/>
            <a:ext cx="1518306" cy="210188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Connecteur droit 308"/>
          <p:cNvCxnSpPr>
            <a:cxnSpLocks/>
            <a:stCxn id="59" idx="6"/>
            <a:endCxn id="2" idx="2"/>
          </p:cNvCxnSpPr>
          <p:nvPr/>
        </p:nvCxnSpPr>
        <p:spPr>
          <a:xfrm>
            <a:off x="7841332" y="1838070"/>
            <a:ext cx="1518306" cy="1048645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Connecteur droit 311"/>
          <p:cNvCxnSpPr>
            <a:cxnSpLocks/>
            <a:stCxn id="60" idx="6"/>
            <a:endCxn id="2" idx="2"/>
          </p:cNvCxnSpPr>
          <p:nvPr/>
        </p:nvCxnSpPr>
        <p:spPr>
          <a:xfrm flipV="1">
            <a:off x="7872545" y="2886715"/>
            <a:ext cx="1487093" cy="3781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Connecteur droit 314"/>
          <p:cNvCxnSpPr>
            <a:cxnSpLocks/>
            <a:stCxn id="58" idx="6"/>
            <a:endCxn id="2" idx="2"/>
          </p:cNvCxnSpPr>
          <p:nvPr/>
        </p:nvCxnSpPr>
        <p:spPr>
          <a:xfrm flipV="1">
            <a:off x="7872545" y="2886715"/>
            <a:ext cx="1487093" cy="1054289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Connecteur droit 319"/>
          <p:cNvCxnSpPr>
            <a:cxnSpLocks/>
            <a:stCxn id="61" idx="6"/>
          </p:cNvCxnSpPr>
          <p:nvPr/>
        </p:nvCxnSpPr>
        <p:spPr>
          <a:xfrm flipV="1">
            <a:off x="7872545" y="2886716"/>
            <a:ext cx="1487094" cy="2104796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Connecteur droit 322"/>
          <p:cNvCxnSpPr>
            <a:cxnSpLocks/>
            <a:stCxn id="62" idx="6"/>
            <a:endCxn id="2" idx="2"/>
          </p:cNvCxnSpPr>
          <p:nvPr/>
        </p:nvCxnSpPr>
        <p:spPr>
          <a:xfrm flipV="1">
            <a:off x="7872545" y="2886715"/>
            <a:ext cx="1487093" cy="3155305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Connecteur droit 326"/>
          <p:cNvCxnSpPr>
            <a:cxnSpLocks/>
            <a:stCxn id="56" idx="6"/>
            <a:endCxn id="64" idx="2"/>
          </p:cNvCxnSpPr>
          <p:nvPr/>
        </p:nvCxnSpPr>
        <p:spPr>
          <a:xfrm>
            <a:off x="7841332" y="784835"/>
            <a:ext cx="1518306" cy="3156169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Connecteur droit 331"/>
          <p:cNvCxnSpPr>
            <a:cxnSpLocks/>
            <a:stCxn id="59" idx="6"/>
            <a:endCxn id="64" idx="2"/>
          </p:cNvCxnSpPr>
          <p:nvPr/>
        </p:nvCxnSpPr>
        <p:spPr>
          <a:xfrm>
            <a:off x="7841332" y="1838070"/>
            <a:ext cx="1518306" cy="2102934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Connecteur droit 334"/>
          <p:cNvCxnSpPr>
            <a:cxnSpLocks/>
            <a:stCxn id="60" idx="6"/>
            <a:endCxn id="64" idx="2"/>
          </p:cNvCxnSpPr>
          <p:nvPr/>
        </p:nvCxnSpPr>
        <p:spPr>
          <a:xfrm>
            <a:off x="7872545" y="2890496"/>
            <a:ext cx="1487093" cy="1050508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Connecteur droit 337"/>
          <p:cNvCxnSpPr>
            <a:cxnSpLocks/>
            <a:stCxn id="58" idx="6"/>
            <a:endCxn id="64" idx="2"/>
          </p:cNvCxnSpPr>
          <p:nvPr/>
        </p:nvCxnSpPr>
        <p:spPr>
          <a:xfrm>
            <a:off x="7872545" y="3941004"/>
            <a:ext cx="1487093" cy="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Connecteur droit 341"/>
          <p:cNvCxnSpPr>
            <a:cxnSpLocks/>
            <a:stCxn id="61" idx="6"/>
            <a:endCxn id="64" idx="2"/>
          </p:cNvCxnSpPr>
          <p:nvPr/>
        </p:nvCxnSpPr>
        <p:spPr>
          <a:xfrm flipV="1">
            <a:off x="7872545" y="3941004"/>
            <a:ext cx="1487093" cy="1050508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Connecteur droit 344"/>
          <p:cNvCxnSpPr>
            <a:cxnSpLocks/>
            <a:stCxn id="62" idx="6"/>
            <a:endCxn id="64" idx="2"/>
          </p:cNvCxnSpPr>
          <p:nvPr/>
        </p:nvCxnSpPr>
        <p:spPr>
          <a:xfrm flipV="1">
            <a:off x="7872545" y="3941004"/>
            <a:ext cx="1487093" cy="2101016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llipse 2"/>
          <p:cNvSpPr/>
          <p:nvPr/>
        </p:nvSpPr>
        <p:spPr>
          <a:xfrm>
            <a:off x="3977488" y="1190070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Ellipse 110"/>
          <p:cNvSpPr/>
          <p:nvPr/>
        </p:nvSpPr>
        <p:spPr>
          <a:xfrm>
            <a:off x="4006626" y="2742715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Ellipse 111"/>
          <p:cNvSpPr/>
          <p:nvPr/>
        </p:nvSpPr>
        <p:spPr>
          <a:xfrm>
            <a:off x="3995109" y="3799823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Ellipse 112"/>
          <p:cNvSpPr/>
          <p:nvPr/>
        </p:nvSpPr>
        <p:spPr>
          <a:xfrm>
            <a:off x="4006626" y="4837269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Ellipse 113"/>
          <p:cNvSpPr/>
          <p:nvPr/>
        </p:nvSpPr>
        <p:spPr>
          <a:xfrm>
            <a:off x="3993655" y="5336705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Ellipse 115"/>
          <p:cNvSpPr/>
          <p:nvPr/>
        </p:nvSpPr>
        <p:spPr>
          <a:xfrm>
            <a:off x="3997267" y="2254345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Ellipse 116"/>
          <p:cNvSpPr/>
          <p:nvPr/>
        </p:nvSpPr>
        <p:spPr>
          <a:xfrm>
            <a:off x="3997178" y="4367566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Ellipse 118"/>
          <p:cNvSpPr/>
          <p:nvPr/>
        </p:nvSpPr>
        <p:spPr>
          <a:xfrm>
            <a:off x="3983171" y="1688426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/>
          <p:cNvSpPr/>
          <p:nvPr/>
        </p:nvSpPr>
        <p:spPr>
          <a:xfrm>
            <a:off x="3997178" y="3319310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" name="Ellipse 121"/>
          <p:cNvSpPr/>
          <p:nvPr/>
        </p:nvSpPr>
        <p:spPr>
          <a:xfrm>
            <a:off x="6238814" y="640834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Ellipse 122"/>
          <p:cNvSpPr/>
          <p:nvPr/>
        </p:nvSpPr>
        <p:spPr>
          <a:xfrm>
            <a:off x="6267952" y="2193479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Ellipse 124"/>
          <p:cNvSpPr/>
          <p:nvPr/>
        </p:nvSpPr>
        <p:spPr>
          <a:xfrm>
            <a:off x="6256435" y="3250587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Ellipse 125"/>
          <p:cNvSpPr/>
          <p:nvPr/>
        </p:nvSpPr>
        <p:spPr>
          <a:xfrm>
            <a:off x="6267952" y="4288033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" name="Ellipse 127"/>
          <p:cNvSpPr/>
          <p:nvPr/>
        </p:nvSpPr>
        <p:spPr>
          <a:xfrm>
            <a:off x="6261566" y="4819998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" name="Ellipse 128"/>
          <p:cNvSpPr/>
          <p:nvPr/>
        </p:nvSpPr>
        <p:spPr>
          <a:xfrm>
            <a:off x="6258593" y="1705109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Ellipse 130"/>
          <p:cNvSpPr/>
          <p:nvPr/>
        </p:nvSpPr>
        <p:spPr>
          <a:xfrm>
            <a:off x="6258504" y="3818330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Ellipse 131"/>
          <p:cNvSpPr/>
          <p:nvPr/>
        </p:nvSpPr>
        <p:spPr>
          <a:xfrm>
            <a:off x="6244497" y="1139190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" name="Ellipse 133"/>
          <p:cNvSpPr/>
          <p:nvPr/>
        </p:nvSpPr>
        <p:spPr>
          <a:xfrm>
            <a:off x="6258504" y="2770074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" name="Ellipse 136"/>
          <p:cNvSpPr/>
          <p:nvPr/>
        </p:nvSpPr>
        <p:spPr>
          <a:xfrm>
            <a:off x="8496723" y="2752943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8" name="Ellipse 137"/>
          <p:cNvSpPr/>
          <p:nvPr/>
        </p:nvSpPr>
        <p:spPr>
          <a:xfrm>
            <a:off x="8496723" y="3801745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0" name="Ellipse 139"/>
          <p:cNvSpPr/>
          <p:nvPr/>
        </p:nvSpPr>
        <p:spPr>
          <a:xfrm>
            <a:off x="8508240" y="4839191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2" name="Ellipse 141"/>
          <p:cNvSpPr/>
          <p:nvPr/>
        </p:nvSpPr>
        <p:spPr>
          <a:xfrm>
            <a:off x="8498881" y="2256267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4" name="Ellipse 143"/>
          <p:cNvSpPr/>
          <p:nvPr/>
        </p:nvSpPr>
        <p:spPr>
          <a:xfrm>
            <a:off x="8498393" y="4320367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5" name="Ellipse 144"/>
          <p:cNvSpPr/>
          <p:nvPr/>
        </p:nvSpPr>
        <p:spPr>
          <a:xfrm>
            <a:off x="8484785" y="1690348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Ellipse 146"/>
          <p:cNvSpPr/>
          <p:nvPr/>
        </p:nvSpPr>
        <p:spPr>
          <a:xfrm>
            <a:off x="8489663" y="3282355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" name="Ellipse 147"/>
          <p:cNvSpPr/>
          <p:nvPr/>
        </p:nvSpPr>
        <p:spPr>
          <a:xfrm>
            <a:off x="6273793" y="5369234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0" name="Ellipse 149"/>
          <p:cNvSpPr/>
          <p:nvPr/>
        </p:nvSpPr>
        <p:spPr>
          <a:xfrm>
            <a:off x="6279586" y="5861022"/>
            <a:ext cx="288000" cy="28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/>
          <p:cNvSpPr/>
          <p:nvPr/>
        </p:nvSpPr>
        <p:spPr>
          <a:xfrm>
            <a:off x="2730221" y="1478070"/>
            <a:ext cx="720000" cy="72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/>
          <p:cNvSpPr/>
          <p:nvPr/>
        </p:nvSpPr>
        <p:spPr>
          <a:xfrm>
            <a:off x="2737457" y="2530496"/>
            <a:ext cx="720000" cy="72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2758570" y="3581004"/>
            <a:ext cx="720000" cy="72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/>
          <p:cNvSpPr/>
          <p:nvPr/>
        </p:nvSpPr>
        <p:spPr>
          <a:xfrm>
            <a:off x="2758570" y="4631512"/>
            <a:ext cx="720000" cy="72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Ellipse 43"/>
          <p:cNvSpPr/>
          <p:nvPr/>
        </p:nvSpPr>
        <p:spPr>
          <a:xfrm>
            <a:off x="4926395" y="424835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Ellipse 50"/>
          <p:cNvSpPr/>
          <p:nvPr/>
        </p:nvSpPr>
        <p:spPr>
          <a:xfrm>
            <a:off x="4957608" y="3581004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Ellipse 51"/>
          <p:cNvSpPr/>
          <p:nvPr/>
        </p:nvSpPr>
        <p:spPr>
          <a:xfrm>
            <a:off x="4926395" y="1478070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Ellipse 52"/>
          <p:cNvSpPr/>
          <p:nvPr/>
        </p:nvSpPr>
        <p:spPr>
          <a:xfrm>
            <a:off x="4957608" y="2530496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Ellipse 53"/>
          <p:cNvSpPr/>
          <p:nvPr/>
        </p:nvSpPr>
        <p:spPr>
          <a:xfrm>
            <a:off x="4957608" y="4631512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Ellipse 54"/>
          <p:cNvSpPr/>
          <p:nvPr/>
        </p:nvSpPr>
        <p:spPr>
          <a:xfrm>
            <a:off x="4957608" y="5682020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Ellipse 55"/>
          <p:cNvSpPr/>
          <p:nvPr/>
        </p:nvSpPr>
        <p:spPr>
          <a:xfrm>
            <a:off x="7121332" y="424835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Ellipse 57"/>
          <p:cNvSpPr/>
          <p:nvPr/>
        </p:nvSpPr>
        <p:spPr>
          <a:xfrm>
            <a:off x="7152545" y="3581004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/>
          <p:cNvSpPr/>
          <p:nvPr/>
        </p:nvSpPr>
        <p:spPr>
          <a:xfrm>
            <a:off x="7121332" y="1478070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Ellipse 59"/>
          <p:cNvSpPr/>
          <p:nvPr/>
        </p:nvSpPr>
        <p:spPr>
          <a:xfrm>
            <a:off x="7152545" y="2530496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llipse 1"/>
          <p:cNvSpPr/>
          <p:nvPr/>
        </p:nvSpPr>
        <p:spPr>
          <a:xfrm>
            <a:off x="9359638" y="2526715"/>
            <a:ext cx="720000" cy="72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Ellipse 60"/>
          <p:cNvSpPr/>
          <p:nvPr/>
        </p:nvSpPr>
        <p:spPr>
          <a:xfrm>
            <a:off x="7152545" y="4631512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Ellipse 61"/>
          <p:cNvSpPr/>
          <p:nvPr/>
        </p:nvSpPr>
        <p:spPr>
          <a:xfrm>
            <a:off x="7152545" y="5682020"/>
            <a:ext cx="720000" cy="72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Ellipse 63"/>
          <p:cNvSpPr/>
          <p:nvPr/>
        </p:nvSpPr>
        <p:spPr>
          <a:xfrm>
            <a:off x="9359638" y="3581004"/>
            <a:ext cx="720000" cy="72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avec flèche 19"/>
          <p:cNvCxnSpPr>
            <a:cxnSpLocks/>
          </p:cNvCxnSpPr>
          <p:nvPr/>
        </p:nvCxnSpPr>
        <p:spPr>
          <a:xfrm flipV="1">
            <a:off x="9719638" y="2650907"/>
            <a:ext cx="0" cy="42707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cxnSpLocks/>
          </p:cNvCxnSpPr>
          <p:nvPr/>
        </p:nvCxnSpPr>
        <p:spPr>
          <a:xfrm>
            <a:off x="9719638" y="3744986"/>
            <a:ext cx="0" cy="42707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/>
        </p:nvSpPr>
        <p:spPr>
          <a:xfrm>
            <a:off x="10074688" y="2633613"/>
            <a:ext cx="802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</a:rPr>
              <a:t>&gt; 0,5</a:t>
            </a:r>
          </a:p>
        </p:txBody>
      </p:sp>
      <p:sp>
        <p:nvSpPr>
          <p:cNvPr id="135" name="ZoneTexte 134"/>
          <p:cNvSpPr txBox="1"/>
          <p:nvPr/>
        </p:nvSpPr>
        <p:spPr>
          <a:xfrm>
            <a:off x="10089814" y="3727692"/>
            <a:ext cx="824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</a:rPr>
              <a:t>&gt; 0,5</a:t>
            </a:r>
          </a:p>
        </p:txBody>
      </p:sp>
      <p:sp>
        <p:nvSpPr>
          <p:cNvPr id="153" name="Rectangle : coins arrondis 152"/>
          <p:cNvSpPr/>
          <p:nvPr/>
        </p:nvSpPr>
        <p:spPr>
          <a:xfrm>
            <a:off x="10857226" y="2641789"/>
            <a:ext cx="1168857" cy="479336"/>
          </a:xfrm>
          <a:prstGeom prst="roundRect">
            <a:avLst/>
          </a:prstGeom>
          <a:solidFill>
            <a:srgbClr val="2728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1" name="Image 140"/>
          <p:cNvPicPr>
            <a:picLocks noChangeAspect="1"/>
          </p:cNvPicPr>
          <p:nvPr/>
        </p:nvPicPr>
        <p:blipFill rotWithShape="1">
          <a:blip r:embed="rId3"/>
          <a:srcRect l="29653" t="23708" r="20910" b="50184"/>
          <a:stretch/>
        </p:blipFill>
        <p:spPr>
          <a:xfrm>
            <a:off x="10987640" y="2732198"/>
            <a:ext cx="938538" cy="298517"/>
          </a:xfrm>
          <a:prstGeom prst="rect">
            <a:avLst/>
          </a:prstGeom>
        </p:spPr>
      </p:pic>
      <p:sp>
        <p:nvSpPr>
          <p:cNvPr id="154" name="Rectangle : coins arrondis 153"/>
          <p:cNvSpPr/>
          <p:nvPr/>
        </p:nvSpPr>
        <p:spPr>
          <a:xfrm>
            <a:off x="10872157" y="3718856"/>
            <a:ext cx="1168857" cy="479336"/>
          </a:xfrm>
          <a:prstGeom prst="roundRect">
            <a:avLst/>
          </a:prstGeom>
          <a:solidFill>
            <a:srgbClr val="2728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1" name="Image 150"/>
          <p:cNvPicPr>
            <a:picLocks noChangeAspect="1"/>
          </p:cNvPicPr>
          <p:nvPr/>
        </p:nvPicPr>
        <p:blipFill rotWithShape="1">
          <a:blip r:embed="rId3"/>
          <a:srcRect l="28901" t="78911" r="22027" b="-465"/>
          <a:stretch/>
        </p:blipFill>
        <p:spPr>
          <a:xfrm>
            <a:off x="10992673" y="3861225"/>
            <a:ext cx="946559" cy="25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5043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5" grpId="0"/>
      <p:bldP spid="153" grpId="0" animBg="1"/>
      <p:bldP spid="15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6001" y="0"/>
            <a:ext cx="9705999" cy="6871065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01296" y="1443544"/>
            <a:ext cx="10627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CONTEXTE</a:t>
            </a:r>
            <a:endParaRPr lang="fr-FR" sz="4000" dirty="0">
              <a:latin typeface="+mj-lt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01296" y="1804406"/>
            <a:ext cx="16173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PROBLÉMATIQUE</a:t>
            </a:r>
            <a:endParaRPr lang="fr-FR" sz="2400" dirty="0">
              <a:latin typeface="+mj-lt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01296" y="2166589"/>
            <a:ext cx="1226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PERCEPTION</a:t>
            </a:r>
            <a:endParaRPr lang="fr-FR" sz="3300" dirty="0">
              <a:latin typeface="+mj-lt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2409" y="2528772"/>
            <a:ext cx="2393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+mj-lt"/>
              </a:rPr>
              <a:t>RÉSEAU NEURONAL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92409" y="2889634"/>
            <a:ext cx="23276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ALGORITHME GÉNÉTIQUE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91010" y="3250496"/>
            <a:ext cx="1664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DÉMONSTRATION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113235" y="1083907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PLAN</a:t>
            </a:r>
            <a:endParaRPr lang="fr-FR" sz="4000" dirty="0">
              <a:latin typeface="+mj-lt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82772" y="167301"/>
            <a:ext cx="2372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latin typeface="+mj-lt"/>
              </a:rPr>
              <a:t>TREX BRAIN</a:t>
            </a:r>
            <a:endParaRPr lang="fr-FR" sz="7200" dirty="0">
              <a:latin typeface="+mj-lt"/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888" y="5949302"/>
            <a:ext cx="1085076" cy="764251"/>
          </a:xfrm>
          <a:prstGeom prst="rect">
            <a:avLst/>
          </a:prstGeom>
        </p:spPr>
      </p:pic>
      <p:sp>
        <p:nvSpPr>
          <p:cNvPr id="188" name="Rectangle : coins arrondis 187"/>
          <p:cNvSpPr/>
          <p:nvPr/>
        </p:nvSpPr>
        <p:spPr>
          <a:xfrm>
            <a:off x="3662466" y="2662529"/>
            <a:ext cx="7110359" cy="935317"/>
          </a:xfrm>
          <a:prstGeom prst="roundRect">
            <a:avLst/>
          </a:prstGeom>
          <a:noFill/>
          <a:ln>
            <a:solidFill>
              <a:schemeClr val="tx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9" name="Ellipse 188"/>
          <p:cNvSpPr/>
          <p:nvPr/>
        </p:nvSpPr>
        <p:spPr>
          <a:xfrm>
            <a:off x="3834235" y="2801034"/>
            <a:ext cx="360000" cy="36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1" name="Ellipse 190"/>
          <p:cNvSpPr/>
          <p:nvPr/>
        </p:nvSpPr>
        <p:spPr>
          <a:xfrm>
            <a:off x="4211312" y="2801034"/>
            <a:ext cx="360000" cy="36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2" name="Ellipse 191"/>
          <p:cNvSpPr/>
          <p:nvPr/>
        </p:nvSpPr>
        <p:spPr>
          <a:xfrm>
            <a:off x="4588389" y="2801034"/>
            <a:ext cx="360000" cy="36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4" name="Ellipse 193"/>
          <p:cNvSpPr/>
          <p:nvPr/>
        </p:nvSpPr>
        <p:spPr>
          <a:xfrm>
            <a:off x="4965466" y="2801034"/>
            <a:ext cx="360000" cy="36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5" name="Ellipse 194"/>
          <p:cNvSpPr/>
          <p:nvPr/>
        </p:nvSpPr>
        <p:spPr>
          <a:xfrm>
            <a:off x="5342543" y="2801034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7" name="Ellipse 196"/>
          <p:cNvSpPr/>
          <p:nvPr/>
        </p:nvSpPr>
        <p:spPr>
          <a:xfrm>
            <a:off x="6473774" y="2801034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8" name="Ellipse 197"/>
          <p:cNvSpPr/>
          <p:nvPr/>
        </p:nvSpPr>
        <p:spPr>
          <a:xfrm>
            <a:off x="5719620" y="2801034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0" name="Ellipse 199"/>
          <p:cNvSpPr/>
          <p:nvPr/>
        </p:nvSpPr>
        <p:spPr>
          <a:xfrm>
            <a:off x="6096697" y="2801034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1" name="Ellipse 200"/>
          <p:cNvSpPr/>
          <p:nvPr/>
        </p:nvSpPr>
        <p:spPr>
          <a:xfrm>
            <a:off x="6850851" y="2801034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3" name="Ellipse 202"/>
          <p:cNvSpPr/>
          <p:nvPr/>
        </p:nvSpPr>
        <p:spPr>
          <a:xfrm>
            <a:off x="7227928" y="2801034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4" name="Ellipse 203"/>
          <p:cNvSpPr/>
          <p:nvPr/>
        </p:nvSpPr>
        <p:spPr>
          <a:xfrm>
            <a:off x="7605005" y="2801034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6" name="Ellipse 205"/>
          <p:cNvSpPr/>
          <p:nvPr/>
        </p:nvSpPr>
        <p:spPr>
          <a:xfrm>
            <a:off x="8736236" y="2801034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7" name="Ellipse 206"/>
          <p:cNvSpPr/>
          <p:nvPr/>
        </p:nvSpPr>
        <p:spPr>
          <a:xfrm>
            <a:off x="7982082" y="2801034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8" name="Ellipse 207"/>
          <p:cNvSpPr/>
          <p:nvPr/>
        </p:nvSpPr>
        <p:spPr>
          <a:xfrm>
            <a:off x="8359159" y="2801034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0" name="Ellipse 209"/>
          <p:cNvSpPr/>
          <p:nvPr/>
        </p:nvSpPr>
        <p:spPr>
          <a:xfrm>
            <a:off x="9867467" y="2801034"/>
            <a:ext cx="360000" cy="36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1" name="Ellipse 210"/>
          <p:cNvSpPr/>
          <p:nvPr/>
        </p:nvSpPr>
        <p:spPr>
          <a:xfrm>
            <a:off x="9113313" y="2801034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3" name="Ellipse 212"/>
          <p:cNvSpPr/>
          <p:nvPr/>
        </p:nvSpPr>
        <p:spPr>
          <a:xfrm>
            <a:off x="9490390" y="2801034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4" name="Ellipse 213"/>
          <p:cNvSpPr/>
          <p:nvPr/>
        </p:nvSpPr>
        <p:spPr>
          <a:xfrm>
            <a:off x="10244551" y="2801034"/>
            <a:ext cx="360000" cy="36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5" name="Ellipse 214"/>
          <p:cNvSpPr/>
          <p:nvPr/>
        </p:nvSpPr>
        <p:spPr>
          <a:xfrm>
            <a:off x="3834235" y="3236410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7" name="Ellipse 216"/>
          <p:cNvSpPr/>
          <p:nvPr/>
        </p:nvSpPr>
        <p:spPr>
          <a:xfrm>
            <a:off x="4591510" y="3236410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8" name="Ellipse 217"/>
          <p:cNvSpPr/>
          <p:nvPr/>
        </p:nvSpPr>
        <p:spPr>
          <a:xfrm>
            <a:off x="5096360" y="3236410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0" name="Ellipse 219"/>
          <p:cNvSpPr/>
          <p:nvPr/>
        </p:nvSpPr>
        <p:spPr>
          <a:xfrm>
            <a:off x="5601210" y="3236410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1" name="Ellipse 220"/>
          <p:cNvSpPr/>
          <p:nvPr/>
        </p:nvSpPr>
        <p:spPr>
          <a:xfrm>
            <a:off x="5853635" y="3236410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3" name="Ellipse 222"/>
          <p:cNvSpPr/>
          <p:nvPr/>
        </p:nvSpPr>
        <p:spPr>
          <a:xfrm>
            <a:off x="4339085" y="3236410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4" name="Ellipse 223"/>
          <p:cNvSpPr/>
          <p:nvPr/>
        </p:nvSpPr>
        <p:spPr>
          <a:xfrm>
            <a:off x="5348785" y="3236410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6" name="Ellipse 225"/>
          <p:cNvSpPr/>
          <p:nvPr/>
        </p:nvSpPr>
        <p:spPr>
          <a:xfrm>
            <a:off x="4086660" y="3236410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7" name="Ellipse 226"/>
          <p:cNvSpPr/>
          <p:nvPr/>
        </p:nvSpPr>
        <p:spPr>
          <a:xfrm>
            <a:off x="4843935" y="3236410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9" name="Ellipse 228"/>
          <p:cNvSpPr/>
          <p:nvPr/>
        </p:nvSpPr>
        <p:spPr>
          <a:xfrm>
            <a:off x="6106060" y="3236410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0" name="Ellipse 229"/>
          <p:cNvSpPr/>
          <p:nvPr/>
        </p:nvSpPr>
        <p:spPr>
          <a:xfrm>
            <a:off x="6863335" y="3236410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2" name="Ellipse 231"/>
          <p:cNvSpPr/>
          <p:nvPr/>
        </p:nvSpPr>
        <p:spPr>
          <a:xfrm>
            <a:off x="7368185" y="3236410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3" name="Ellipse 232"/>
          <p:cNvSpPr/>
          <p:nvPr/>
        </p:nvSpPr>
        <p:spPr>
          <a:xfrm>
            <a:off x="7873035" y="3236410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5" name="Ellipse 234"/>
          <p:cNvSpPr/>
          <p:nvPr/>
        </p:nvSpPr>
        <p:spPr>
          <a:xfrm>
            <a:off x="8125460" y="3236410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6" name="Ellipse 235"/>
          <p:cNvSpPr/>
          <p:nvPr/>
        </p:nvSpPr>
        <p:spPr>
          <a:xfrm>
            <a:off x="6610910" y="3236410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8" name="Ellipse 237"/>
          <p:cNvSpPr/>
          <p:nvPr/>
        </p:nvSpPr>
        <p:spPr>
          <a:xfrm>
            <a:off x="7620610" y="3236410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9" name="Ellipse 238"/>
          <p:cNvSpPr/>
          <p:nvPr/>
        </p:nvSpPr>
        <p:spPr>
          <a:xfrm>
            <a:off x="6358485" y="3236410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1" name="Ellipse 240"/>
          <p:cNvSpPr/>
          <p:nvPr/>
        </p:nvSpPr>
        <p:spPr>
          <a:xfrm>
            <a:off x="7115760" y="3236410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2" name="Ellipse 241"/>
          <p:cNvSpPr/>
          <p:nvPr/>
        </p:nvSpPr>
        <p:spPr>
          <a:xfrm>
            <a:off x="8377885" y="3236410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4" name="Ellipse 243"/>
          <p:cNvSpPr/>
          <p:nvPr/>
        </p:nvSpPr>
        <p:spPr>
          <a:xfrm>
            <a:off x="8630310" y="3236410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5" name="Ellipse 244"/>
          <p:cNvSpPr/>
          <p:nvPr/>
        </p:nvSpPr>
        <p:spPr>
          <a:xfrm>
            <a:off x="9387585" y="3236410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7" name="Ellipse 246"/>
          <p:cNvSpPr/>
          <p:nvPr/>
        </p:nvSpPr>
        <p:spPr>
          <a:xfrm>
            <a:off x="9892435" y="3236410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8" name="Ellipse 247"/>
          <p:cNvSpPr/>
          <p:nvPr/>
        </p:nvSpPr>
        <p:spPr>
          <a:xfrm>
            <a:off x="10397286" y="3236410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0" name="Ellipse 249"/>
          <p:cNvSpPr/>
          <p:nvPr/>
        </p:nvSpPr>
        <p:spPr>
          <a:xfrm>
            <a:off x="9135160" y="3236410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1" name="Ellipse 250"/>
          <p:cNvSpPr/>
          <p:nvPr/>
        </p:nvSpPr>
        <p:spPr>
          <a:xfrm>
            <a:off x="10144860" y="3236410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2" name="Ellipse 251"/>
          <p:cNvSpPr/>
          <p:nvPr/>
        </p:nvSpPr>
        <p:spPr>
          <a:xfrm>
            <a:off x="8882735" y="3236410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4" name="Ellipse 253"/>
          <p:cNvSpPr/>
          <p:nvPr/>
        </p:nvSpPr>
        <p:spPr>
          <a:xfrm>
            <a:off x="9640010" y="3236410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7500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6001" y="0"/>
            <a:ext cx="9705999" cy="6871065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01296" y="1443544"/>
            <a:ext cx="10627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CONTEXTE</a:t>
            </a:r>
            <a:endParaRPr lang="fr-FR" sz="4000" dirty="0">
              <a:latin typeface="+mj-lt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01296" y="1804406"/>
            <a:ext cx="16173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PROBLÉMATIQUE</a:t>
            </a:r>
            <a:endParaRPr lang="fr-FR" sz="2400" dirty="0">
              <a:latin typeface="+mj-lt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01296" y="2166589"/>
            <a:ext cx="1226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PERCEPTION</a:t>
            </a:r>
            <a:endParaRPr lang="fr-FR" sz="3300" dirty="0">
              <a:latin typeface="+mj-lt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2409" y="2528772"/>
            <a:ext cx="2393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+mj-lt"/>
              </a:rPr>
              <a:t>RÉSEAU NEURONAL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92409" y="2889634"/>
            <a:ext cx="23276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ALGORITHME GÉNÉTIQUE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91010" y="3250496"/>
            <a:ext cx="1664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DÉMONSTRATION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113235" y="1083907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PLAN</a:t>
            </a:r>
            <a:endParaRPr lang="fr-FR" sz="4000" dirty="0">
              <a:latin typeface="+mj-lt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82772" y="167301"/>
            <a:ext cx="2372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latin typeface="+mj-lt"/>
              </a:rPr>
              <a:t>TREX BRAIN</a:t>
            </a:r>
            <a:endParaRPr lang="fr-FR" sz="7200" dirty="0">
              <a:latin typeface="+mj-lt"/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888" y="5949302"/>
            <a:ext cx="1085076" cy="764251"/>
          </a:xfrm>
          <a:prstGeom prst="rect">
            <a:avLst/>
          </a:prstGeom>
        </p:spPr>
      </p:pic>
      <p:sp>
        <p:nvSpPr>
          <p:cNvPr id="748" name="Rectangle : coins arrondis 747"/>
          <p:cNvSpPr/>
          <p:nvPr/>
        </p:nvSpPr>
        <p:spPr>
          <a:xfrm>
            <a:off x="3415178" y="633242"/>
            <a:ext cx="3774964" cy="560028"/>
          </a:xfrm>
          <a:prstGeom prst="roundRect">
            <a:avLst/>
          </a:prstGeom>
          <a:noFill/>
          <a:ln>
            <a:solidFill>
              <a:schemeClr val="tx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9" name="Ellipse 748"/>
          <p:cNvSpPr/>
          <p:nvPr/>
        </p:nvSpPr>
        <p:spPr>
          <a:xfrm>
            <a:off x="3539004" y="732127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0" name="Ellipse 749"/>
          <p:cNvSpPr/>
          <p:nvPr/>
        </p:nvSpPr>
        <p:spPr>
          <a:xfrm>
            <a:off x="3736961" y="732127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1" name="Ellipse 750"/>
          <p:cNvSpPr/>
          <p:nvPr/>
        </p:nvSpPr>
        <p:spPr>
          <a:xfrm>
            <a:off x="3934918" y="732127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2" name="Ellipse 751"/>
          <p:cNvSpPr/>
          <p:nvPr/>
        </p:nvSpPr>
        <p:spPr>
          <a:xfrm>
            <a:off x="4132875" y="732127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3" name="Ellipse 752"/>
          <p:cNvSpPr/>
          <p:nvPr/>
        </p:nvSpPr>
        <p:spPr>
          <a:xfrm>
            <a:off x="4330832" y="732127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4" name="Ellipse 753"/>
          <p:cNvSpPr/>
          <p:nvPr/>
        </p:nvSpPr>
        <p:spPr>
          <a:xfrm>
            <a:off x="4924703" y="732127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5" name="Ellipse 754"/>
          <p:cNvSpPr/>
          <p:nvPr/>
        </p:nvSpPr>
        <p:spPr>
          <a:xfrm>
            <a:off x="4528789" y="732127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6" name="Ellipse 755"/>
          <p:cNvSpPr/>
          <p:nvPr/>
        </p:nvSpPr>
        <p:spPr>
          <a:xfrm>
            <a:off x="4726746" y="732127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7" name="Ellipse 756"/>
          <p:cNvSpPr/>
          <p:nvPr/>
        </p:nvSpPr>
        <p:spPr>
          <a:xfrm>
            <a:off x="5122660" y="732127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8" name="Ellipse 757"/>
          <p:cNvSpPr/>
          <p:nvPr/>
        </p:nvSpPr>
        <p:spPr>
          <a:xfrm>
            <a:off x="5320617" y="732127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9" name="Ellipse 758"/>
          <p:cNvSpPr/>
          <p:nvPr/>
        </p:nvSpPr>
        <p:spPr>
          <a:xfrm>
            <a:off x="5518574" y="732127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0" name="Ellipse 759"/>
          <p:cNvSpPr/>
          <p:nvPr/>
        </p:nvSpPr>
        <p:spPr>
          <a:xfrm>
            <a:off x="6112445" y="732127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1" name="Ellipse 760"/>
          <p:cNvSpPr/>
          <p:nvPr/>
        </p:nvSpPr>
        <p:spPr>
          <a:xfrm>
            <a:off x="5716531" y="732127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2" name="Ellipse 761"/>
          <p:cNvSpPr/>
          <p:nvPr/>
        </p:nvSpPr>
        <p:spPr>
          <a:xfrm>
            <a:off x="5914488" y="732127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3" name="Ellipse 762"/>
          <p:cNvSpPr/>
          <p:nvPr/>
        </p:nvSpPr>
        <p:spPr>
          <a:xfrm>
            <a:off x="6706316" y="732127"/>
            <a:ext cx="180000" cy="18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4" name="Ellipse 763"/>
          <p:cNvSpPr/>
          <p:nvPr/>
        </p:nvSpPr>
        <p:spPr>
          <a:xfrm>
            <a:off x="6310402" y="732127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5" name="Ellipse 764"/>
          <p:cNvSpPr/>
          <p:nvPr/>
        </p:nvSpPr>
        <p:spPr>
          <a:xfrm>
            <a:off x="6508359" y="732127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6" name="Ellipse 765"/>
          <p:cNvSpPr/>
          <p:nvPr/>
        </p:nvSpPr>
        <p:spPr>
          <a:xfrm>
            <a:off x="6904275" y="732127"/>
            <a:ext cx="180000" cy="18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7" name="Ellipse 766"/>
          <p:cNvSpPr/>
          <p:nvPr/>
        </p:nvSpPr>
        <p:spPr>
          <a:xfrm>
            <a:off x="3534570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8" name="Ellipse 767"/>
          <p:cNvSpPr/>
          <p:nvPr/>
        </p:nvSpPr>
        <p:spPr>
          <a:xfrm>
            <a:off x="3931056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9" name="Ellipse 768"/>
          <p:cNvSpPr/>
          <p:nvPr/>
        </p:nvSpPr>
        <p:spPr>
          <a:xfrm>
            <a:off x="4195380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0" name="Ellipse 769"/>
          <p:cNvSpPr/>
          <p:nvPr/>
        </p:nvSpPr>
        <p:spPr>
          <a:xfrm>
            <a:off x="4459704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1" name="Ellipse 770"/>
          <p:cNvSpPr/>
          <p:nvPr/>
        </p:nvSpPr>
        <p:spPr>
          <a:xfrm>
            <a:off x="4591866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2" name="Ellipse 771"/>
          <p:cNvSpPr/>
          <p:nvPr/>
        </p:nvSpPr>
        <p:spPr>
          <a:xfrm>
            <a:off x="3798894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3" name="Ellipse 772"/>
          <p:cNvSpPr/>
          <p:nvPr/>
        </p:nvSpPr>
        <p:spPr>
          <a:xfrm>
            <a:off x="4327542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4" name="Ellipse 773"/>
          <p:cNvSpPr/>
          <p:nvPr/>
        </p:nvSpPr>
        <p:spPr>
          <a:xfrm>
            <a:off x="3666732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5" name="Ellipse 774"/>
          <p:cNvSpPr/>
          <p:nvPr/>
        </p:nvSpPr>
        <p:spPr>
          <a:xfrm>
            <a:off x="4063218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6" name="Ellipse 775"/>
          <p:cNvSpPr/>
          <p:nvPr/>
        </p:nvSpPr>
        <p:spPr>
          <a:xfrm>
            <a:off x="4724028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7" name="Ellipse 776"/>
          <p:cNvSpPr/>
          <p:nvPr/>
        </p:nvSpPr>
        <p:spPr>
          <a:xfrm>
            <a:off x="5120514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8" name="Ellipse 777"/>
          <p:cNvSpPr/>
          <p:nvPr/>
        </p:nvSpPr>
        <p:spPr>
          <a:xfrm>
            <a:off x="5384838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9" name="Ellipse 778"/>
          <p:cNvSpPr/>
          <p:nvPr/>
        </p:nvSpPr>
        <p:spPr>
          <a:xfrm>
            <a:off x="5649162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0" name="Ellipse 779"/>
          <p:cNvSpPr/>
          <p:nvPr/>
        </p:nvSpPr>
        <p:spPr>
          <a:xfrm>
            <a:off x="5781324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1" name="Ellipse 780"/>
          <p:cNvSpPr/>
          <p:nvPr/>
        </p:nvSpPr>
        <p:spPr>
          <a:xfrm>
            <a:off x="4988352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2" name="Ellipse 781"/>
          <p:cNvSpPr/>
          <p:nvPr/>
        </p:nvSpPr>
        <p:spPr>
          <a:xfrm>
            <a:off x="5517000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3" name="Ellipse 782"/>
          <p:cNvSpPr/>
          <p:nvPr/>
        </p:nvSpPr>
        <p:spPr>
          <a:xfrm>
            <a:off x="4856190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4" name="Ellipse 783"/>
          <p:cNvSpPr/>
          <p:nvPr/>
        </p:nvSpPr>
        <p:spPr>
          <a:xfrm>
            <a:off x="5252676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5" name="Ellipse 784"/>
          <p:cNvSpPr/>
          <p:nvPr/>
        </p:nvSpPr>
        <p:spPr>
          <a:xfrm>
            <a:off x="5913486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6" name="Ellipse 785"/>
          <p:cNvSpPr/>
          <p:nvPr/>
        </p:nvSpPr>
        <p:spPr>
          <a:xfrm>
            <a:off x="6045648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7" name="Ellipse 786"/>
          <p:cNvSpPr/>
          <p:nvPr/>
        </p:nvSpPr>
        <p:spPr>
          <a:xfrm>
            <a:off x="6442134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8" name="Ellipse 787"/>
          <p:cNvSpPr/>
          <p:nvPr/>
        </p:nvSpPr>
        <p:spPr>
          <a:xfrm>
            <a:off x="6706458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9" name="Ellipse 788"/>
          <p:cNvSpPr/>
          <p:nvPr/>
        </p:nvSpPr>
        <p:spPr>
          <a:xfrm>
            <a:off x="6970770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0" name="Ellipse 789"/>
          <p:cNvSpPr/>
          <p:nvPr/>
        </p:nvSpPr>
        <p:spPr>
          <a:xfrm>
            <a:off x="6309972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1" name="Ellipse 790"/>
          <p:cNvSpPr/>
          <p:nvPr/>
        </p:nvSpPr>
        <p:spPr>
          <a:xfrm>
            <a:off x="6838620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2" name="Ellipse 791"/>
          <p:cNvSpPr/>
          <p:nvPr/>
        </p:nvSpPr>
        <p:spPr>
          <a:xfrm>
            <a:off x="6177810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3" name="Ellipse 792"/>
          <p:cNvSpPr/>
          <p:nvPr/>
        </p:nvSpPr>
        <p:spPr>
          <a:xfrm>
            <a:off x="6574296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37981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0">
        <p159:morph option="byObject"/>
      </p:transition>
    </mc:Choice>
    <mc:Fallback>
      <p:transition spd="slow" advTm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6001" y="0"/>
            <a:ext cx="9705999" cy="6871065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01296" y="1443544"/>
            <a:ext cx="10627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CONTEXTE</a:t>
            </a:r>
            <a:endParaRPr lang="fr-FR" sz="4000" dirty="0">
              <a:latin typeface="+mj-lt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01296" y="1804406"/>
            <a:ext cx="16173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PROBLÉMATIQUE</a:t>
            </a:r>
            <a:endParaRPr lang="fr-FR" sz="2400" dirty="0">
              <a:latin typeface="+mj-lt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01296" y="2166589"/>
            <a:ext cx="1226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PERCEPTION</a:t>
            </a:r>
            <a:endParaRPr lang="fr-FR" sz="3300" dirty="0">
              <a:latin typeface="+mj-lt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2409" y="2528772"/>
            <a:ext cx="2393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+mj-lt"/>
              </a:rPr>
              <a:t>RÉSEAU NEURONAL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92409" y="2889634"/>
            <a:ext cx="23276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ALGORITHME GÉNÉTIQUE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91010" y="3250496"/>
            <a:ext cx="1664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DÉMONSTRATION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113235" y="1083907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PLAN</a:t>
            </a:r>
            <a:endParaRPr lang="fr-FR" sz="4000" dirty="0">
              <a:latin typeface="+mj-lt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82772" y="167301"/>
            <a:ext cx="2372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latin typeface="+mj-lt"/>
              </a:rPr>
              <a:t>TREX BRAIN</a:t>
            </a:r>
            <a:endParaRPr lang="fr-FR" sz="7200" dirty="0">
              <a:latin typeface="+mj-lt"/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888" y="5949302"/>
            <a:ext cx="1085076" cy="764251"/>
          </a:xfrm>
          <a:prstGeom prst="rect">
            <a:avLst/>
          </a:prstGeom>
        </p:spPr>
      </p:pic>
      <p:sp>
        <p:nvSpPr>
          <p:cNvPr id="426" name="Accolade fermante 425"/>
          <p:cNvSpPr/>
          <p:nvPr/>
        </p:nvSpPr>
        <p:spPr>
          <a:xfrm>
            <a:off x="7540263" y="633242"/>
            <a:ext cx="691978" cy="5573061"/>
          </a:xfrm>
          <a:prstGeom prst="rightBrace">
            <a:avLst>
              <a:gd name="adj1" fmla="val 59524"/>
              <a:gd name="adj2" fmla="val 50000"/>
            </a:avLst>
          </a:prstGeom>
          <a:ln w="3810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4146" y="2956248"/>
            <a:ext cx="1040929" cy="1032326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9901848" y="2284775"/>
            <a:ext cx="81623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8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?</a:t>
            </a:r>
            <a:endParaRPr lang="fr-FR" sz="96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97" name="Rectangle : coins arrondis 796"/>
          <p:cNvSpPr/>
          <p:nvPr/>
        </p:nvSpPr>
        <p:spPr>
          <a:xfrm>
            <a:off x="3415178" y="633242"/>
            <a:ext cx="3774964" cy="560028"/>
          </a:xfrm>
          <a:prstGeom prst="roundRect">
            <a:avLst/>
          </a:prstGeom>
          <a:noFill/>
          <a:ln>
            <a:solidFill>
              <a:schemeClr val="tx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8" name="Ellipse 797"/>
          <p:cNvSpPr/>
          <p:nvPr/>
        </p:nvSpPr>
        <p:spPr>
          <a:xfrm>
            <a:off x="3539004" y="732127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9" name="Ellipse 798"/>
          <p:cNvSpPr/>
          <p:nvPr/>
        </p:nvSpPr>
        <p:spPr>
          <a:xfrm>
            <a:off x="3736961" y="732127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0" name="Ellipse 799"/>
          <p:cNvSpPr/>
          <p:nvPr/>
        </p:nvSpPr>
        <p:spPr>
          <a:xfrm>
            <a:off x="3934918" y="732127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1" name="Ellipse 800"/>
          <p:cNvSpPr/>
          <p:nvPr/>
        </p:nvSpPr>
        <p:spPr>
          <a:xfrm>
            <a:off x="4132875" y="732127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2" name="Ellipse 801"/>
          <p:cNvSpPr/>
          <p:nvPr/>
        </p:nvSpPr>
        <p:spPr>
          <a:xfrm>
            <a:off x="4330832" y="732127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3" name="Ellipse 802"/>
          <p:cNvSpPr/>
          <p:nvPr/>
        </p:nvSpPr>
        <p:spPr>
          <a:xfrm>
            <a:off x="4924703" y="732127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4" name="Ellipse 803"/>
          <p:cNvSpPr/>
          <p:nvPr/>
        </p:nvSpPr>
        <p:spPr>
          <a:xfrm>
            <a:off x="4528789" y="732127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5" name="Ellipse 804"/>
          <p:cNvSpPr/>
          <p:nvPr/>
        </p:nvSpPr>
        <p:spPr>
          <a:xfrm>
            <a:off x="4726746" y="732127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6" name="Ellipse 805"/>
          <p:cNvSpPr/>
          <p:nvPr/>
        </p:nvSpPr>
        <p:spPr>
          <a:xfrm>
            <a:off x="5122660" y="732127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7" name="Ellipse 806"/>
          <p:cNvSpPr/>
          <p:nvPr/>
        </p:nvSpPr>
        <p:spPr>
          <a:xfrm>
            <a:off x="5320617" y="732127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8" name="Ellipse 807"/>
          <p:cNvSpPr/>
          <p:nvPr/>
        </p:nvSpPr>
        <p:spPr>
          <a:xfrm>
            <a:off x="5518574" y="732127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9" name="Ellipse 808"/>
          <p:cNvSpPr/>
          <p:nvPr/>
        </p:nvSpPr>
        <p:spPr>
          <a:xfrm>
            <a:off x="6112445" y="732127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0" name="Ellipse 809"/>
          <p:cNvSpPr/>
          <p:nvPr/>
        </p:nvSpPr>
        <p:spPr>
          <a:xfrm>
            <a:off x="5716531" y="732127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1" name="Ellipse 810"/>
          <p:cNvSpPr/>
          <p:nvPr/>
        </p:nvSpPr>
        <p:spPr>
          <a:xfrm>
            <a:off x="5914488" y="732127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2" name="Ellipse 811"/>
          <p:cNvSpPr/>
          <p:nvPr/>
        </p:nvSpPr>
        <p:spPr>
          <a:xfrm>
            <a:off x="6706316" y="732127"/>
            <a:ext cx="180000" cy="18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3" name="Ellipse 812"/>
          <p:cNvSpPr/>
          <p:nvPr/>
        </p:nvSpPr>
        <p:spPr>
          <a:xfrm>
            <a:off x="6310402" y="732127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4" name="Ellipse 813"/>
          <p:cNvSpPr/>
          <p:nvPr/>
        </p:nvSpPr>
        <p:spPr>
          <a:xfrm>
            <a:off x="6508359" y="732127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5" name="Ellipse 814"/>
          <p:cNvSpPr/>
          <p:nvPr/>
        </p:nvSpPr>
        <p:spPr>
          <a:xfrm>
            <a:off x="6904275" y="732127"/>
            <a:ext cx="180000" cy="18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6" name="Ellipse 815"/>
          <p:cNvSpPr/>
          <p:nvPr/>
        </p:nvSpPr>
        <p:spPr>
          <a:xfrm>
            <a:off x="3534570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7" name="Ellipse 816"/>
          <p:cNvSpPr/>
          <p:nvPr/>
        </p:nvSpPr>
        <p:spPr>
          <a:xfrm>
            <a:off x="3931056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8" name="Ellipse 817"/>
          <p:cNvSpPr/>
          <p:nvPr/>
        </p:nvSpPr>
        <p:spPr>
          <a:xfrm>
            <a:off x="4195380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9" name="Ellipse 818"/>
          <p:cNvSpPr/>
          <p:nvPr/>
        </p:nvSpPr>
        <p:spPr>
          <a:xfrm>
            <a:off x="4459704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0" name="Ellipse 819"/>
          <p:cNvSpPr/>
          <p:nvPr/>
        </p:nvSpPr>
        <p:spPr>
          <a:xfrm>
            <a:off x="4591866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1" name="Ellipse 820"/>
          <p:cNvSpPr/>
          <p:nvPr/>
        </p:nvSpPr>
        <p:spPr>
          <a:xfrm>
            <a:off x="3798894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2" name="Ellipse 821"/>
          <p:cNvSpPr/>
          <p:nvPr/>
        </p:nvSpPr>
        <p:spPr>
          <a:xfrm>
            <a:off x="4327542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3" name="Ellipse 822"/>
          <p:cNvSpPr/>
          <p:nvPr/>
        </p:nvSpPr>
        <p:spPr>
          <a:xfrm>
            <a:off x="3666732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4" name="Ellipse 823"/>
          <p:cNvSpPr/>
          <p:nvPr/>
        </p:nvSpPr>
        <p:spPr>
          <a:xfrm>
            <a:off x="4063218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5" name="Ellipse 824"/>
          <p:cNvSpPr/>
          <p:nvPr/>
        </p:nvSpPr>
        <p:spPr>
          <a:xfrm>
            <a:off x="4724028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6" name="Ellipse 825"/>
          <p:cNvSpPr/>
          <p:nvPr/>
        </p:nvSpPr>
        <p:spPr>
          <a:xfrm>
            <a:off x="5120514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7" name="Ellipse 826"/>
          <p:cNvSpPr/>
          <p:nvPr/>
        </p:nvSpPr>
        <p:spPr>
          <a:xfrm>
            <a:off x="5384838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8" name="Ellipse 827"/>
          <p:cNvSpPr/>
          <p:nvPr/>
        </p:nvSpPr>
        <p:spPr>
          <a:xfrm>
            <a:off x="5649162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9" name="Ellipse 828"/>
          <p:cNvSpPr/>
          <p:nvPr/>
        </p:nvSpPr>
        <p:spPr>
          <a:xfrm>
            <a:off x="5781324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0" name="Ellipse 829"/>
          <p:cNvSpPr/>
          <p:nvPr/>
        </p:nvSpPr>
        <p:spPr>
          <a:xfrm>
            <a:off x="4988352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1" name="Ellipse 830"/>
          <p:cNvSpPr/>
          <p:nvPr/>
        </p:nvSpPr>
        <p:spPr>
          <a:xfrm>
            <a:off x="5517000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2" name="Ellipse 831"/>
          <p:cNvSpPr/>
          <p:nvPr/>
        </p:nvSpPr>
        <p:spPr>
          <a:xfrm>
            <a:off x="4856190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3" name="Ellipse 832"/>
          <p:cNvSpPr/>
          <p:nvPr/>
        </p:nvSpPr>
        <p:spPr>
          <a:xfrm>
            <a:off x="5252676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4" name="Ellipse 833"/>
          <p:cNvSpPr/>
          <p:nvPr/>
        </p:nvSpPr>
        <p:spPr>
          <a:xfrm>
            <a:off x="5913486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5" name="Ellipse 834"/>
          <p:cNvSpPr/>
          <p:nvPr/>
        </p:nvSpPr>
        <p:spPr>
          <a:xfrm>
            <a:off x="6045648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6" name="Ellipse 835"/>
          <p:cNvSpPr/>
          <p:nvPr/>
        </p:nvSpPr>
        <p:spPr>
          <a:xfrm>
            <a:off x="6442134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7" name="Ellipse 836"/>
          <p:cNvSpPr/>
          <p:nvPr/>
        </p:nvSpPr>
        <p:spPr>
          <a:xfrm>
            <a:off x="6706458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8" name="Ellipse 837"/>
          <p:cNvSpPr/>
          <p:nvPr/>
        </p:nvSpPr>
        <p:spPr>
          <a:xfrm>
            <a:off x="6970770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9" name="Ellipse 838"/>
          <p:cNvSpPr/>
          <p:nvPr/>
        </p:nvSpPr>
        <p:spPr>
          <a:xfrm>
            <a:off x="6309972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0" name="Ellipse 839"/>
          <p:cNvSpPr/>
          <p:nvPr/>
        </p:nvSpPr>
        <p:spPr>
          <a:xfrm>
            <a:off x="6838620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1" name="Ellipse 840"/>
          <p:cNvSpPr/>
          <p:nvPr/>
        </p:nvSpPr>
        <p:spPr>
          <a:xfrm>
            <a:off x="6177810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2" name="Ellipse 841"/>
          <p:cNvSpPr/>
          <p:nvPr/>
        </p:nvSpPr>
        <p:spPr>
          <a:xfrm>
            <a:off x="6574296" y="94456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7" name="Rectangle : coins arrondis 1166"/>
          <p:cNvSpPr/>
          <p:nvPr/>
        </p:nvSpPr>
        <p:spPr>
          <a:xfrm>
            <a:off x="3424779" y="2093136"/>
            <a:ext cx="3774964" cy="560028"/>
          </a:xfrm>
          <a:prstGeom prst="roundRect">
            <a:avLst/>
          </a:prstGeom>
          <a:noFill/>
          <a:ln>
            <a:solidFill>
              <a:schemeClr val="tx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8" name="Ellipse 1167"/>
          <p:cNvSpPr/>
          <p:nvPr/>
        </p:nvSpPr>
        <p:spPr>
          <a:xfrm>
            <a:off x="3548605" y="2207439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9" name="Ellipse 1168"/>
          <p:cNvSpPr/>
          <p:nvPr/>
        </p:nvSpPr>
        <p:spPr>
          <a:xfrm>
            <a:off x="3746562" y="2207439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0" name="Ellipse 1169"/>
          <p:cNvSpPr/>
          <p:nvPr/>
        </p:nvSpPr>
        <p:spPr>
          <a:xfrm>
            <a:off x="3944519" y="2207439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1" name="Ellipse 1170"/>
          <p:cNvSpPr/>
          <p:nvPr/>
        </p:nvSpPr>
        <p:spPr>
          <a:xfrm>
            <a:off x="4142476" y="2207439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2" name="Ellipse 1171"/>
          <p:cNvSpPr/>
          <p:nvPr/>
        </p:nvSpPr>
        <p:spPr>
          <a:xfrm>
            <a:off x="4340433" y="2207439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3" name="Ellipse 1172"/>
          <p:cNvSpPr/>
          <p:nvPr/>
        </p:nvSpPr>
        <p:spPr>
          <a:xfrm>
            <a:off x="4934304" y="2207439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4" name="Ellipse 1173"/>
          <p:cNvSpPr/>
          <p:nvPr/>
        </p:nvSpPr>
        <p:spPr>
          <a:xfrm>
            <a:off x="4538390" y="2207439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5" name="Ellipse 1174"/>
          <p:cNvSpPr/>
          <p:nvPr/>
        </p:nvSpPr>
        <p:spPr>
          <a:xfrm>
            <a:off x="4736347" y="2207439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6" name="Ellipse 1175"/>
          <p:cNvSpPr/>
          <p:nvPr/>
        </p:nvSpPr>
        <p:spPr>
          <a:xfrm>
            <a:off x="5132261" y="2207439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7" name="Ellipse 1176"/>
          <p:cNvSpPr/>
          <p:nvPr/>
        </p:nvSpPr>
        <p:spPr>
          <a:xfrm>
            <a:off x="5330218" y="2207439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8" name="Ellipse 1177"/>
          <p:cNvSpPr/>
          <p:nvPr/>
        </p:nvSpPr>
        <p:spPr>
          <a:xfrm>
            <a:off x="5528175" y="2207439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9" name="Ellipse 1178"/>
          <p:cNvSpPr/>
          <p:nvPr/>
        </p:nvSpPr>
        <p:spPr>
          <a:xfrm>
            <a:off x="6122046" y="2207439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0" name="Ellipse 1179"/>
          <p:cNvSpPr/>
          <p:nvPr/>
        </p:nvSpPr>
        <p:spPr>
          <a:xfrm>
            <a:off x="5726132" y="2207439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1" name="Ellipse 1180"/>
          <p:cNvSpPr/>
          <p:nvPr/>
        </p:nvSpPr>
        <p:spPr>
          <a:xfrm>
            <a:off x="5924089" y="2207439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2" name="Ellipse 1181"/>
          <p:cNvSpPr/>
          <p:nvPr/>
        </p:nvSpPr>
        <p:spPr>
          <a:xfrm>
            <a:off x="6715917" y="2207439"/>
            <a:ext cx="180000" cy="18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3" name="Ellipse 1182"/>
          <p:cNvSpPr/>
          <p:nvPr/>
        </p:nvSpPr>
        <p:spPr>
          <a:xfrm>
            <a:off x="6320003" y="2207439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4" name="Ellipse 1183"/>
          <p:cNvSpPr/>
          <p:nvPr/>
        </p:nvSpPr>
        <p:spPr>
          <a:xfrm>
            <a:off x="6517960" y="2207439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5" name="Ellipse 1184"/>
          <p:cNvSpPr/>
          <p:nvPr/>
        </p:nvSpPr>
        <p:spPr>
          <a:xfrm>
            <a:off x="6913876" y="2207439"/>
            <a:ext cx="180000" cy="18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6" name="Ellipse 1185"/>
          <p:cNvSpPr/>
          <p:nvPr/>
        </p:nvSpPr>
        <p:spPr>
          <a:xfrm>
            <a:off x="3544171" y="2419878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7" name="Ellipse 1186"/>
          <p:cNvSpPr/>
          <p:nvPr/>
        </p:nvSpPr>
        <p:spPr>
          <a:xfrm>
            <a:off x="3940657" y="2419878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8" name="Ellipse 1187"/>
          <p:cNvSpPr/>
          <p:nvPr/>
        </p:nvSpPr>
        <p:spPr>
          <a:xfrm>
            <a:off x="4204981" y="2419878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9" name="Ellipse 1188"/>
          <p:cNvSpPr/>
          <p:nvPr/>
        </p:nvSpPr>
        <p:spPr>
          <a:xfrm>
            <a:off x="4469305" y="2419878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0" name="Ellipse 1189"/>
          <p:cNvSpPr/>
          <p:nvPr/>
        </p:nvSpPr>
        <p:spPr>
          <a:xfrm>
            <a:off x="4601467" y="2419878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1" name="Ellipse 1190"/>
          <p:cNvSpPr/>
          <p:nvPr/>
        </p:nvSpPr>
        <p:spPr>
          <a:xfrm>
            <a:off x="3808495" y="2419878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2" name="Ellipse 1191"/>
          <p:cNvSpPr/>
          <p:nvPr/>
        </p:nvSpPr>
        <p:spPr>
          <a:xfrm>
            <a:off x="4337143" y="2419878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3" name="Ellipse 1192"/>
          <p:cNvSpPr/>
          <p:nvPr/>
        </p:nvSpPr>
        <p:spPr>
          <a:xfrm>
            <a:off x="3676333" y="2419878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4" name="Ellipse 1193"/>
          <p:cNvSpPr/>
          <p:nvPr/>
        </p:nvSpPr>
        <p:spPr>
          <a:xfrm>
            <a:off x="4072819" y="2419878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5" name="Ellipse 1194"/>
          <p:cNvSpPr/>
          <p:nvPr/>
        </p:nvSpPr>
        <p:spPr>
          <a:xfrm>
            <a:off x="4733629" y="2419878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6" name="Ellipse 1195"/>
          <p:cNvSpPr/>
          <p:nvPr/>
        </p:nvSpPr>
        <p:spPr>
          <a:xfrm>
            <a:off x="5130115" y="2419878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7" name="Ellipse 1196"/>
          <p:cNvSpPr/>
          <p:nvPr/>
        </p:nvSpPr>
        <p:spPr>
          <a:xfrm>
            <a:off x="5394439" y="2419878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8" name="Ellipse 1197"/>
          <p:cNvSpPr/>
          <p:nvPr/>
        </p:nvSpPr>
        <p:spPr>
          <a:xfrm>
            <a:off x="5658763" y="2419878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9" name="Ellipse 1198"/>
          <p:cNvSpPr/>
          <p:nvPr/>
        </p:nvSpPr>
        <p:spPr>
          <a:xfrm>
            <a:off x="5790925" y="2419878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0" name="Ellipse 1199"/>
          <p:cNvSpPr/>
          <p:nvPr/>
        </p:nvSpPr>
        <p:spPr>
          <a:xfrm>
            <a:off x="4997953" y="2419878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1" name="Ellipse 1200"/>
          <p:cNvSpPr/>
          <p:nvPr/>
        </p:nvSpPr>
        <p:spPr>
          <a:xfrm>
            <a:off x="5526601" y="2419878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2" name="Ellipse 1201"/>
          <p:cNvSpPr/>
          <p:nvPr/>
        </p:nvSpPr>
        <p:spPr>
          <a:xfrm>
            <a:off x="4865791" y="2419878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3" name="Ellipse 1202"/>
          <p:cNvSpPr/>
          <p:nvPr/>
        </p:nvSpPr>
        <p:spPr>
          <a:xfrm>
            <a:off x="5262277" y="2419878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4" name="Ellipse 1203"/>
          <p:cNvSpPr/>
          <p:nvPr/>
        </p:nvSpPr>
        <p:spPr>
          <a:xfrm>
            <a:off x="5923087" y="2419878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5" name="Ellipse 1204"/>
          <p:cNvSpPr/>
          <p:nvPr/>
        </p:nvSpPr>
        <p:spPr>
          <a:xfrm>
            <a:off x="6055249" y="2419878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6" name="Ellipse 1205"/>
          <p:cNvSpPr/>
          <p:nvPr/>
        </p:nvSpPr>
        <p:spPr>
          <a:xfrm>
            <a:off x="6451735" y="2419878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7" name="Ellipse 1206"/>
          <p:cNvSpPr/>
          <p:nvPr/>
        </p:nvSpPr>
        <p:spPr>
          <a:xfrm>
            <a:off x="6716059" y="2419878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8" name="Ellipse 1207"/>
          <p:cNvSpPr/>
          <p:nvPr/>
        </p:nvSpPr>
        <p:spPr>
          <a:xfrm>
            <a:off x="6980371" y="2419878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9" name="Ellipse 1208"/>
          <p:cNvSpPr/>
          <p:nvPr/>
        </p:nvSpPr>
        <p:spPr>
          <a:xfrm>
            <a:off x="6319573" y="2419878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0" name="Ellipse 1209"/>
          <p:cNvSpPr/>
          <p:nvPr/>
        </p:nvSpPr>
        <p:spPr>
          <a:xfrm>
            <a:off x="6848221" y="2419878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1" name="Ellipse 1210"/>
          <p:cNvSpPr/>
          <p:nvPr/>
        </p:nvSpPr>
        <p:spPr>
          <a:xfrm>
            <a:off x="6187411" y="2419878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2" name="Ellipse 1211"/>
          <p:cNvSpPr/>
          <p:nvPr/>
        </p:nvSpPr>
        <p:spPr>
          <a:xfrm>
            <a:off x="6583897" y="2419878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3" name="Rectangle : coins arrondis 1212"/>
          <p:cNvSpPr/>
          <p:nvPr/>
        </p:nvSpPr>
        <p:spPr>
          <a:xfrm>
            <a:off x="3424779" y="2818094"/>
            <a:ext cx="3774964" cy="560028"/>
          </a:xfrm>
          <a:prstGeom prst="roundRect">
            <a:avLst/>
          </a:prstGeom>
          <a:noFill/>
          <a:ln>
            <a:solidFill>
              <a:schemeClr val="tx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4" name="Ellipse 1213"/>
          <p:cNvSpPr/>
          <p:nvPr/>
        </p:nvSpPr>
        <p:spPr>
          <a:xfrm>
            <a:off x="3548605" y="2932397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5" name="Ellipse 1214"/>
          <p:cNvSpPr/>
          <p:nvPr/>
        </p:nvSpPr>
        <p:spPr>
          <a:xfrm>
            <a:off x="3746562" y="2932397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6" name="Ellipse 1215"/>
          <p:cNvSpPr/>
          <p:nvPr/>
        </p:nvSpPr>
        <p:spPr>
          <a:xfrm>
            <a:off x="3944519" y="2932397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7" name="Ellipse 1216"/>
          <p:cNvSpPr/>
          <p:nvPr/>
        </p:nvSpPr>
        <p:spPr>
          <a:xfrm>
            <a:off x="4142476" y="2932397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8" name="Ellipse 1217"/>
          <p:cNvSpPr/>
          <p:nvPr/>
        </p:nvSpPr>
        <p:spPr>
          <a:xfrm>
            <a:off x="4340433" y="2932397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9" name="Ellipse 1218"/>
          <p:cNvSpPr/>
          <p:nvPr/>
        </p:nvSpPr>
        <p:spPr>
          <a:xfrm>
            <a:off x="4934304" y="2932397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0" name="Ellipse 1219"/>
          <p:cNvSpPr/>
          <p:nvPr/>
        </p:nvSpPr>
        <p:spPr>
          <a:xfrm>
            <a:off x="4538390" y="2932397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1" name="Ellipse 1220"/>
          <p:cNvSpPr/>
          <p:nvPr/>
        </p:nvSpPr>
        <p:spPr>
          <a:xfrm>
            <a:off x="4736347" y="2932397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2" name="Ellipse 1221"/>
          <p:cNvSpPr/>
          <p:nvPr/>
        </p:nvSpPr>
        <p:spPr>
          <a:xfrm>
            <a:off x="5132261" y="2932397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3" name="Ellipse 1222"/>
          <p:cNvSpPr/>
          <p:nvPr/>
        </p:nvSpPr>
        <p:spPr>
          <a:xfrm>
            <a:off x="5330218" y="2932397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4" name="Ellipse 1223"/>
          <p:cNvSpPr/>
          <p:nvPr/>
        </p:nvSpPr>
        <p:spPr>
          <a:xfrm>
            <a:off x="5528175" y="2932397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5" name="Ellipse 1224"/>
          <p:cNvSpPr/>
          <p:nvPr/>
        </p:nvSpPr>
        <p:spPr>
          <a:xfrm>
            <a:off x="6122046" y="2932397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6" name="Ellipse 1225"/>
          <p:cNvSpPr/>
          <p:nvPr/>
        </p:nvSpPr>
        <p:spPr>
          <a:xfrm>
            <a:off x="5726132" y="2932397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7" name="Ellipse 1226"/>
          <p:cNvSpPr/>
          <p:nvPr/>
        </p:nvSpPr>
        <p:spPr>
          <a:xfrm>
            <a:off x="5924089" y="2932397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8" name="Ellipse 1227"/>
          <p:cNvSpPr/>
          <p:nvPr/>
        </p:nvSpPr>
        <p:spPr>
          <a:xfrm>
            <a:off x="6715917" y="2932397"/>
            <a:ext cx="180000" cy="18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9" name="Ellipse 1228"/>
          <p:cNvSpPr/>
          <p:nvPr/>
        </p:nvSpPr>
        <p:spPr>
          <a:xfrm>
            <a:off x="6320003" y="2932397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0" name="Ellipse 1229"/>
          <p:cNvSpPr/>
          <p:nvPr/>
        </p:nvSpPr>
        <p:spPr>
          <a:xfrm>
            <a:off x="6517960" y="2932397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1" name="Ellipse 1230"/>
          <p:cNvSpPr/>
          <p:nvPr/>
        </p:nvSpPr>
        <p:spPr>
          <a:xfrm>
            <a:off x="6913876" y="2932397"/>
            <a:ext cx="180000" cy="18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2" name="Ellipse 1231"/>
          <p:cNvSpPr/>
          <p:nvPr/>
        </p:nvSpPr>
        <p:spPr>
          <a:xfrm>
            <a:off x="3544171" y="3144836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3" name="Ellipse 1232"/>
          <p:cNvSpPr/>
          <p:nvPr/>
        </p:nvSpPr>
        <p:spPr>
          <a:xfrm>
            <a:off x="3940657" y="314483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4" name="Ellipse 1233"/>
          <p:cNvSpPr/>
          <p:nvPr/>
        </p:nvSpPr>
        <p:spPr>
          <a:xfrm>
            <a:off x="4204981" y="314483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5" name="Ellipse 1234"/>
          <p:cNvSpPr/>
          <p:nvPr/>
        </p:nvSpPr>
        <p:spPr>
          <a:xfrm>
            <a:off x="4469305" y="314483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6" name="Ellipse 1235"/>
          <p:cNvSpPr/>
          <p:nvPr/>
        </p:nvSpPr>
        <p:spPr>
          <a:xfrm>
            <a:off x="4601467" y="314483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7" name="Ellipse 1236"/>
          <p:cNvSpPr/>
          <p:nvPr/>
        </p:nvSpPr>
        <p:spPr>
          <a:xfrm>
            <a:off x="3808495" y="314483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8" name="Ellipse 1237"/>
          <p:cNvSpPr/>
          <p:nvPr/>
        </p:nvSpPr>
        <p:spPr>
          <a:xfrm>
            <a:off x="4337143" y="314483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9" name="Ellipse 1238"/>
          <p:cNvSpPr/>
          <p:nvPr/>
        </p:nvSpPr>
        <p:spPr>
          <a:xfrm>
            <a:off x="3676333" y="314483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0" name="Ellipse 1239"/>
          <p:cNvSpPr/>
          <p:nvPr/>
        </p:nvSpPr>
        <p:spPr>
          <a:xfrm>
            <a:off x="4072819" y="314483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1" name="Ellipse 1240"/>
          <p:cNvSpPr/>
          <p:nvPr/>
        </p:nvSpPr>
        <p:spPr>
          <a:xfrm>
            <a:off x="4733629" y="3144836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2" name="Ellipse 1241"/>
          <p:cNvSpPr/>
          <p:nvPr/>
        </p:nvSpPr>
        <p:spPr>
          <a:xfrm>
            <a:off x="5130115" y="314483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3" name="Ellipse 1242"/>
          <p:cNvSpPr/>
          <p:nvPr/>
        </p:nvSpPr>
        <p:spPr>
          <a:xfrm>
            <a:off x="5394439" y="3144836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4" name="Ellipse 1243"/>
          <p:cNvSpPr/>
          <p:nvPr/>
        </p:nvSpPr>
        <p:spPr>
          <a:xfrm>
            <a:off x="5658763" y="314483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5" name="Ellipse 1244"/>
          <p:cNvSpPr/>
          <p:nvPr/>
        </p:nvSpPr>
        <p:spPr>
          <a:xfrm>
            <a:off x="5790925" y="314483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6" name="Ellipse 1245"/>
          <p:cNvSpPr/>
          <p:nvPr/>
        </p:nvSpPr>
        <p:spPr>
          <a:xfrm>
            <a:off x="4997953" y="314483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7" name="Ellipse 1246"/>
          <p:cNvSpPr/>
          <p:nvPr/>
        </p:nvSpPr>
        <p:spPr>
          <a:xfrm>
            <a:off x="5526601" y="314483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8" name="Ellipse 1247"/>
          <p:cNvSpPr/>
          <p:nvPr/>
        </p:nvSpPr>
        <p:spPr>
          <a:xfrm>
            <a:off x="4865791" y="314483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9" name="Ellipse 1248"/>
          <p:cNvSpPr/>
          <p:nvPr/>
        </p:nvSpPr>
        <p:spPr>
          <a:xfrm>
            <a:off x="5262277" y="314483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0" name="Ellipse 1249"/>
          <p:cNvSpPr/>
          <p:nvPr/>
        </p:nvSpPr>
        <p:spPr>
          <a:xfrm>
            <a:off x="5923087" y="314483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1" name="Ellipse 1250"/>
          <p:cNvSpPr/>
          <p:nvPr/>
        </p:nvSpPr>
        <p:spPr>
          <a:xfrm>
            <a:off x="6055249" y="314483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2" name="Ellipse 1251"/>
          <p:cNvSpPr/>
          <p:nvPr/>
        </p:nvSpPr>
        <p:spPr>
          <a:xfrm>
            <a:off x="6451735" y="314483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3" name="Ellipse 1252"/>
          <p:cNvSpPr/>
          <p:nvPr/>
        </p:nvSpPr>
        <p:spPr>
          <a:xfrm>
            <a:off x="6716059" y="314483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4" name="Ellipse 1253"/>
          <p:cNvSpPr/>
          <p:nvPr/>
        </p:nvSpPr>
        <p:spPr>
          <a:xfrm>
            <a:off x="6980371" y="3144836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5" name="Ellipse 1254"/>
          <p:cNvSpPr/>
          <p:nvPr/>
        </p:nvSpPr>
        <p:spPr>
          <a:xfrm>
            <a:off x="6319573" y="314483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6" name="Ellipse 1255"/>
          <p:cNvSpPr/>
          <p:nvPr/>
        </p:nvSpPr>
        <p:spPr>
          <a:xfrm>
            <a:off x="6848221" y="314483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7" name="Ellipse 1256"/>
          <p:cNvSpPr/>
          <p:nvPr/>
        </p:nvSpPr>
        <p:spPr>
          <a:xfrm>
            <a:off x="6187411" y="314483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8" name="Ellipse 1257"/>
          <p:cNvSpPr/>
          <p:nvPr/>
        </p:nvSpPr>
        <p:spPr>
          <a:xfrm>
            <a:off x="6583897" y="3144836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259" name="Groupe 1258"/>
          <p:cNvGrpSpPr/>
          <p:nvPr/>
        </p:nvGrpSpPr>
        <p:grpSpPr>
          <a:xfrm>
            <a:off x="3424779" y="4272298"/>
            <a:ext cx="3774964" cy="560028"/>
            <a:chOff x="3040640" y="4267872"/>
            <a:chExt cx="3774964" cy="560028"/>
          </a:xfrm>
        </p:grpSpPr>
        <p:sp>
          <p:nvSpPr>
            <p:cNvPr id="1260" name="Rectangle : coins arrondis 1259"/>
            <p:cNvSpPr/>
            <p:nvPr/>
          </p:nvSpPr>
          <p:spPr>
            <a:xfrm>
              <a:off x="3040640" y="4267872"/>
              <a:ext cx="3774964" cy="560028"/>
            </a:xfrm>
            <a:prstGeom prst="roundRect">
              <a:avLst/>
            </a:prstGeom>
            <a:noFill/>
            <a:ln>
              <a:solidFill>
                <a:schemeClr val="tx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61" name="Ellipse 1260"/>
            <p:cNvSpPr/>
            <p:nvPr/>
          </p:nvSpPr>
          <p:spPr>
            <a:xfrm>
              <a:off x="3164466" y="4382175"/>
              <a:ext cx="180000" cy="18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62" name="Ellipse 1261"/>
            <p:cNvSpPr/>
            <p:nvPr/>
          </p:nvSpPr>
          <p:spPr>
            <a:xfrm>
              <a:off x="3362423" y="4382175"/>
              <a:ext cx="180000" cy="18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63" name="Ellipse 1262"/>
            <p:cNvSpPr/>
            <p:nvPr/>
          </p:nvSpPr>
          <p:spPr>
            <a:xfrm>
              <a:off x="3560380" y="4382175"/>
              <a:ext cx="180000" cy="18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64" name="Ellipse 1263"/>
            <p:cNvSpPr/>
            <p:nvPr/>
          </p:nvSpPr>
          <p:spPr>
            <a:xfrm>
              <a:off x="3758337" y="4382175"/>
              <a:ext cx="180000" cy="18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65" name="Ellipse 1264"/>
            <p:cNvSpPr/>
            <p:nvPr/>
          </p:nvSpPr>
          <p:spPr>
            <a:xfrm>
              <a:off x="3956294" y="4382175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66" name="Ellipse 1265"/>
            <p:cNvSpPr/>
            <p:nvPr/>
          </p:nvSpPr>
          <p:spPr>
            <a:xfrm>
              <a:off x="4550165" y="4382175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67" name="Ellipse 1266"/>
            <p:cNvSpPr/>
            <p:nvPr/>
          </p:nvSpPr>
          <p:spPr>
            <a:xfrm>
              <a:off x="4154251" y="4382175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68" name="Ellipse 1267"/>
            <p:cNvSpPr/>
            <p:nvPr/>
          </p:nvSpPr>
          <p:spPr>
            <a:xfrm>
              <a:off x="4352208" y="4382175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69" name="Ellipse 1268"/>
            <p:cNvSpPr/>
            <p:nvPr/>
          </p:nvSpPr>
          <p:spPr>
            <a:xfrm>
              <a:off x="4748122" y="4382175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70" name="Ellipse 1269"/>
            <p:cNvSpPr/>
            <p:nvPr/>
          </p:nvSpPr>
          <p:spPr>
            <a:xfrm>
              <a:off x="4946079" y="4382175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71" name="Ellipse 1270"/>
            <p:cNvSpPr/>
            <p:nvPr/>
          </p:nvSpPr>
          <p:spPr>
            <a:xfrm>
              <a:off x="5144036" y="4382175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72" name="Ellipse 1271"/>
            <p:cNvSpPr/>
            <p:nvPr/>
          </p:nvSpPr>
          <p:spPr>
            <a:xfrm>
              <a:off x="5737907" y="4382175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73" name="Ellipse 1272"/>
            <p:cNvSpPr/>
            <p:nvPr/>
          </p:nvSpPr>
          <p:spPr>
            <a:xfrm>
              <a:off x="5341993" y="4382175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74" name="Ellipse 1273"/>
            <p:cNvSpPr/>
            <p:nvPr/>
          </p:nvSpPr>
          <p:spPr>
            <a:xfrm>
              <a:off x="5539950" y="4382175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75" name="Ellipse 1274"/>
            <p:cNvSpPr/>
            <p:nvPr/>
          </p:nvSpPr>
          <p:spPr>
            <a:xfrm>
              <a:off x="6331778" y="4382175"/>
              <a:ext cx="180000" cy="1800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76" name="Ellipse 1275"/>
            <p:cNvSpPr/>
            <p:nvPr/>
          </p:nvSpPr>
          <p:spPr>
            <a:xfrm>
              <a:off x="5935864" y="4382175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77" name="Ellipse 1276"/>
            <p:cNvSpPr/>
            <p:nvPr/>
          </p:nvSpPr>
          <p:spPr>
            <a:xfrm>
              <a:off x="6133821" y="4382175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78" name="Ellipse 1277"/>
            <p:cNvSpPr/>
            <p:nvPr/>
          </p:nvSpPr>
          <p:spPr>
            <a:xfrm>
              <a:off x="6529737" y="4382175"/>
              <a:ext cx="180000" cy="1800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79" name="Ellipse 1278"/>
            <p:cNvSpPr/>
            <p:nvPr/>
          </p:nvSpPr>
          <p:spPr>
            <a:xfrm>
              <a:off x="3160032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0" name="Ellipse 1279"/>
            <p:cNvSpPr/>
            <p:nvPr/>
          </p:nvSpPr>
          <p:spPr>
            <a:xfrm>
              <a:off x="3556518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1" name="Ellipse 1280"/>
            <p:cNvSpPr/>
            <p:nvPr/>
          </p:nvSpPr>
          <p:spPr>
            <a:xfrm>
              <a:off x="3820842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2" name="Ellipse 1281"/>
            <p:cNvSpPr/>
            <p:nvPr/>
          </p:nvSpPr>
          <p:spPr>
            <a:xfrm>
              <a:off x="4085166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3" name="Ellipse 1282"/>
            <p:cNvSpPr/>
            <p:nvPr/>
          </p:nvSpPr>
          <p:spPr>
            <a:xfrm>
              <a:off x="4217328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4" name="Ellipse 1283"/>
            <p:cNvSpPr/>
            <p:nvPr/>
          </p:nvSpPr>
          <p:spPr>
            <a:xfrm>
              <a:off x="3424356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5" name="Ellipse 1284"/>
            <p:cNvSpPr/>
            <p:nvPr/>
          </p:nvSpPr>
          <p:spPr>
            <a:xfrm>
              <a:off x="3953004" y="4594614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6" name="Ellipse 1285"/>
            <p:cNvSpPr/>
            <p:nvPr/>
          </p:nvSpPr>
          <p:spPr>
            <a:xfrm>
              <a:off x="3292194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7" name="Ellipse 1286"/>
            <p:cNvSpPr/>
            <p:nvPr/>
          </p:nvSpPr>
          <p:spPr>
            <a:xfrm>
              <a:off x="3688680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8" name="Ellipse 1287"/>
            <p:cNvSpPr/>
            <p:nvPr/>
          </p:nvSpPr>
          <p:spPr>
            <a:xfrm>
              <a:off x="4349490" y="4594614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9" name="Ellipse 1288"/>
            <p:cNvSpPr/>
            <p:nvPr/>
          </p:nvSpPr>
          <p:spPr>
            <a:xfrm>
              <a:off x="4745976" y="4594614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90" name="Ellipse 1289"/>
            <p:cNvSpPr/>
            <p:nvPr/>
          </p:nvSpPr>
          <p:spPr>
            <a:xfrm>
              <a:off x="5010300" y="4594614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91" name="Ellipse 1290"/>
            <p:cNvSpPr/>
            <p:nvPr/>
          </p:nvSpPr>
          <p:spPr>
            <a:xfrm>
              <a:off x="5274624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92" name="Ellipse 1291"/>
            <p:cNvSpPr/>
            <p:nvPr/>
          </p:nvSpPr>
          <p:spPr>
            <a:xfrm>
              <a:off x="5406786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93" name="Ellipse 1292"/>
            <p:cNvSpPr/>
            <p:nvPr/>
          </p:nvSpPr>
          <p:spPr>
            <a:xfrm>
              <a:off x="4613814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94" name="Ellipse 1293"/>
            <p:cNvSpPr/>
            <p:nvPr/>
          </p:nvSpPr>
          <p:spPr>
            <a:xfrm>
              <a:off x="5142462" y="4594614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95" name="Ellipse 1294"/>
            <p:cNvSpPr/>
            <p:nvPr/>
          </p:nvSpPr>
          <p:spPr>
            <a:xfrm>
              <a:off x="4481652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96" name="Ellipse 1295"/>
            <p:cNvSpPr/>
            <p:nvPr/>
          </p:nvSpPr>
          <p:spPr>
            <a:xfrm>
              <a:off x="4878138" y="4594614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97" name="Ellipse 1296"/>
            <p:cNvSpPr/>
            <p:nvPr/>
          </p:nvSpPr>
          <p:spPr>
            <a:xfrm>
              <a:off x="5538948" y="4594614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98" name="Ellipse 1297"/>
            <p:cNvSpPr/>
            <p:nvPr/>
          </p:nvSpPr>
          <p:spPr>
            <a:xfrm>
              <a:off x="5671110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99" name="Ellipse 1298"/>
            <p:cNvSpPr/>
            <p:nvPr/>
          </p:nvSpPr>
          <p:spPr>
            <a:xfrm>
              <a:off x="6067596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00" name="Ellipse 1299"/>
            <p:cNvSpPr/>
            <p:nvPr/>
          </p:nvSpPr>
          <p:spPr>
            <a:xfrm>
              <a:off x="6331920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01" name="Ellipse 1300"/>
            <p:cNvSpPr/>
            <p:nvPr/>
          </p:nvSpPr>
          <p:spPr>
            <a:xfrm>
              <a:off x="6596232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02" name="Ellipse 1301"/>
            <p:cNvSpPr/>
            <p:nvPr/>
          </p:nvSpPr>
          <p:spPr>
            <a:xfrm>
              <a:off x="5935434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03" name="Ellipse 1302"/>
            <p:cNvSpPr/>
            <p:nvPr/>
          </p:nvSpPr>
          <p:spPr>
            <a:xfrm>
              <a:off x="6464082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04" name="Ellipse 1303"/>
            <p:cNvSpPr/>
            <p:nvPr/>
          </p:nvSpPr>
          <p:spPr>
            <a:xfrm>
              <a:off x="5803272" y="4594614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05" name="Ellipse 1304"/>
            <p:cNvSpPr/>
            <p:nvPr/>
          </p:nvSpPr>
          <p:spPr>
            <a:xfrm>
              <a:off x="6199758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06" name="Rectangle : coins arrondis 1305"/>
          <p:cNvSpPr/>
          <p:nvPr/>
        </p:nvSpPr>
        <p:spPr>
          <a:xfrm>
            <a:off x="3424779" y="4995343"/>
            <a:ext cx="3774964" cy="560028"/>
          </a:xfrm>
          <a:prstGeom prst="roundRect">
            <a:avLst/>
          </a:prstGeom>
          <a:noFill/>
          <a:ln>
            <a:solidFill>
              <a:schemeClr val="tx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7" name="Ellipse 1306"/>
          <p:cNvSpPr/>
          <p:nvPr/>
        </p:nvSpPr>
        <p:spPr>
          <a:xfrm>
            <a:off x="3548605" y="5109646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8" name="Ellipse 1307"/>
          <p:cNvSpPr/>
          <p:nvPr/>
        </p:nvSpPr>
        <p:spPr>
          <a:xfrm>
            <a:off x="3746562" y="5109646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9" name="Ellipse 1308"/>
          <p:cNvSpPr/>
          <p:nvPr/>
        </p:nvSpPr>
        <p:spPr>
          <a:xfrm>
            <a:off x="3944519" y="5109646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0" name="Ellipse 1309"/>
          <p:cNvSpPr/>
          <p:nvPr/>
        </p:nvSpPr>
        <p:spPr>
          <a:xfrm>
            <a:off x="4142476" y="5109646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1" name="Ellipse 1310"/>
          <p:cNvSpPr/>
          <p:nvPr/>
        </p:nvSpPr>
        <p:spPr>
          <a:xfrm>
            <a:off x="4340433" y="5109646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2" name="Ellipse 1311"/>
          <p:cNvSpPr/>
          <p:nvPr/>
        </p:nvSpPr>
        <p:spPr>
          <a:xfrm>
            <a:off x="4934304" y="5109646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3" name="Ellipse 1312"/>
          <p:cNvSpPr/>
          <p:nvPr/>
        </p:nvSpPr>
        <p:spPr>
          <a:xfrm>
            <a:off x="4538390" y="5109646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4" name="Ellipse 1313"/>
          <p:cNvSpPr/>
          <p:nvPr/>
        </p:nvSpPr>
        <p:spPr>
          <a:xfrm>
            <a:off x="4736347" y="5109646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5" name="Ellipse 1314"/>
          <p:cNvSpPr/>
          <p:nvPr/>
        </p:nvSpPr>
        <p:spPr>
          <a:xfrm>
            <a:off x="5132261" y="5109646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6" name="Ellipse 1315"/>
          <p:cNvSpPr/>
          <p:nvPr/>
        </p:nvSpPr>
        <p:spPr>
          <a:xfrm>
            <a:off x="5330218" y="5109646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7" name="Ellipse 1316"/>
          <p:cNvSpPr/>
          <p:nvPr/>
        </p:nvSpPr>
        <p:spPr>
          <a:xfrm>
            <a:off x="5528175" y="5109646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8" name="Ellipse 1317"/>
          <p:cNvSpPr/>
          <p:nvPr/>
        </p:nvSpPr>
        <p:spPr>
          <a:xfrm>
            <a:off x="6122046" y="5109646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9" name="Ellipse 1318"/>
          <p:cNvSpPr/>
          <p:nvPr/>
        </p:nvSpPr>
        <p:spPr>
          <a:xfrm>
            <a:off x="5726132" y="5109646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0" name="Ellipse 1319"/>
          <p:cNvSpPr/>
          <p:nvPr/>
        </p:nvSpPr>
        <p:spPr>
          <a:xfrm>
            <a:off x="5924089" y="5109646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1" name="Ellipse 1320"/>
          <p:cNvSpPr/>
          <p:nvPr/>
        </p:nvSpPr>
        <p:spPr>
          <a:xfrm>
            <a:off x="6715917" y="5109646"/>
            <a:ext cx="180000" cy="18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2" name="Ellipse 1321"/>
          <p:cNvSpPr/>
          <p:nvPr/>
        </p:nvSpPr>
        <p:spPr>
          <a:xfrm>
            <a:off x="6320003" y="5109646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3" name="Ellipse 1322"/>
          <p:cNvSpPr/>
          <p:nvPr/>
        </p:nvSpPr>
        <p:spPr>
          <a:xfrm>
            <a:off x="6517960" y="5109646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4" name="Ellipse 1323"/>
          <p:cNvSpPr/>
          <p:nvPr/>
        </p:nvSpPr>
        <p:spPr>
          <a:xfrm>
            <a:off x="6913876" y="5109646"/>
            <a:ext cx="180000" cy="18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5" name="Ellipse 1324"/>
          <p:cNvSpPr/>
          <p:nvPr/>
        </p:nvSpPr>
        <p:spPr>
          <a:xfrm>
            <a:off x="3544171" y="5322085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6" name="Ellipse 1325"/>
          <p:cNvSpPr/>
          <p:nvPr/>
        </p:nvSpPr>
        <p:spPr>
          <a:xfrm>
            <a:off x="3940657" y="5322085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7" name="Ellipse 1326"/>
          <p:cNvSpPr/>
          <p:nvPr/>
        </p:nvSpPr>
        <p:spPr>
          <a:xfrm>
            <a:off x="4204981" y="5322085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8" name="Ellipse 1327"/>
          <p:cNvSpPr/>
          <p:nvPr/>
        </p:nvSpPr>
        <p:spPr>
          <a:xfrm>
            <a:off x="4469305" y="5322085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9" name="Ellipse 1328"/>
          <p:cNvSpPr/>
          <p:nvPr/>
        </p:nvSpPr>
        <p:spPr>
          <a:xfrm>
            <a:off x="4601467" y="5322085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0" name="Ellipse 1329"/>
          <p:cNvSpPr/>
          <p:nvPr/>
        </p:nvSpPr>
        <p:spPr>
          <a:xfrm>
            <a:off x="3808495" y="5322085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31" name="Ellipse 1330"/>
          <p:cNvSpPr/>
          <p:nvPr/>
        </p:nvSpPr>
        <p:spPr>
          <a:xfrm>
            <a:off x="4337143" y="5322085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2" name="Ellipse 1331"/>
          <p:cNvSpPr/>
          <p:nvPr/>
        </p:nvSpPr>
        <p:spPr>
          <a:xfrm>
            <a:off x="3676333" y="5322085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3" name="Ellipse 1332"/>
          <p:cNvSpPr/>
          <p:nvPr/>
        </p:nvSpPr>
        <p:spPr>
          <a:xfrm>
            <a:off x="4072819" y="5322085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4" name="Ellipse 1333"/>
          <p:cNvSpPr/>
          <p:nvPr/>
        </p:nvSpPr>
        <p:spPr>
          <a:xfrm>
            <a:off x="4733629" y="5322085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5" name="Ellipse 1334"/>
          <p:cNvSpPr/>
          <p:nvPr/>
        </p:nvSpPr>
        <p:spPr>
          <a:xfrm>
            <a:off x="5130115" y="5322085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6" name="Ellipse 1335"/>
          <p:cNvSpPr/>
          <p:nvPr/>
        </p:nvSpPr>
        <p:spPr>
          <a:xfrm>
            <a:off x="5394439" y="5322085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7" name="Ellipse 1336"/>
          <p:cNvSpPr/>
          <p:nvPr/>
        </p:nvSpPr>
        <p:spPr>
          <a:xfrm>
            <a:off x="5658763" y="5322085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8" name="Ellipse 1337"/>
          <p:cNvSpPr/>
          <p:nvPr/>
        </p:nvSpPr>
        <p:spPr>
          <a:xfrm>
            <a:off x="5790925" y="5322085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9" name="Ellipse 1338"/>
          <p:cNvSpPr/>
          <p:nvPr/>
        </p:nvSpPr>
        <p:spPr>
          <a:xfrm>
            <a:off x="4997953" y="5322085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0" name="Ellipse 1339"/>
          <p:cNvSpPr/>
          <p:nvPr/>
        </p:nvSpPr>
        <p:spPr>
          <a:xfrm>
            <a:off x="5526601" y="5322085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1" name="Ellipse 1340"/>
          <p:cNvSpPr/>
          <p:nvPr/>
        </p:nvSpPr>
        <p:spPr>
          <a:xfrm>
            <a:off x="4865791" y="5322085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2" name="Ellipse 1341"/>
          <p:cNvSpPr/>
          <p:nvPr/>
        </p:nvSpPr>
        <p:spPr>
          <a:xfrm>
            <a:off x="5262277" y="5322085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3" name="Ellipse 1342"/>
          <p:cNvSpPr/>
          <p:nvPr/>
        </p:nvSpPr>
        <p:spPr>
          <a:xfrm>
            <a:off x="5923087" y="5322085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4" name="Ellipse 1343"/>
          <p:cNvSpPr/>
          <p:nvPr/>
        </p:nvSpPr>
        <p:spPr>
          <a:xfrm>
            <a:off x="6055249" y="5322085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5" name="Ellipse 1344"/>
          <p:cNvSpPr/>
          <p:nvPr/>
        </p:nvSpPr>
        <p:spPr>
          <a:xfrm>
            <a:off x="6451735" y="5322085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6" name="Ellipse 1345"/>
          <p:cNvSpPr/>
          <p:nvPr/>
        </p:nvSpPr>
        <p:spPr>
          <a:xfrm>
            <a:off x="6716059" y="5322085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7" name="Ellipse 1346"/>
          <p:cNvSpPr/>
          <p:nvPr/>
        </p:nvSpPr>
        <p:spPr>
          <a:xfrm>
            <a:off x="6980371" y="5322085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8" name="Ellipse 1347"/>
          <p:cNvSpPr/>
          <p:nvPr/>
        </p:nvSpPr>
        <p:spPr>
          <a:xfrm>
            <a:off x="6319573" y="5322085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9" name="Ellipse 1348"/>
          <p:cNvSpPr/>
          <p:nvPr/>
        </p:nvSpPr>
        <p:spPr>
          <a:xfrm>
            <a:off x="6848221" y="5322085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0" name="Ellipse 1349"/>
          <p:cNvSpPr/>
          <p:nvPr/>
        </p:nvSpPr>
        <p:spPr>
          <a:xfrm>
            <a:off x="6187411" y="5322085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1" name="Ellipse 1350"/>
          <p:cNvSpPr/>
          <p:nvPr/>
        </p:nvSpPr>
        <p:spPr>
          <a:xfrm>
            <a:off x="6583897" y="5322085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2" name="Rectangle : coins arrondis 1351"/>
          <p:cNvSpPr/>
          <p:nvPr/>
        </p:nvSpPr>
        <p:spPr>
          <a:xfrm>
            <a:off x="3424779" y="5720301"/>
            <a:ext cx="3774964" cy="560028"/>
          </a:xfrm>
          <a:prstGeom prst="roundRect">
            <a:avLst/>
          </a:prstGeom>
          <a:noFill/>
          <a:ln>
            <a:solidFill>
              <a:schemeClr val="tx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3" name="Ellipse 1352"/>
          <p:cNvSpPr/>
          <p:nvPr/>
        </p:nvSpPr>
        <p:spPr>
          <a:xfrm>
            <a:off x="3548605" y="5834604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4" name="Ellipse 1353"/>
          <p:cNvSpPr/>
          <p:nvPr/>
        </p:nvSpPr>
        <p:spPr>
          <a:xfrm>
            <a:off x="3746562" y="5834604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5" name="Ellipse 1354"/>
          <p:cNvSpPr/>
          <p:nvPr/>
        </p:nvSpPr>
        <p:spPr>
          <a:xfrm>
            <a:off x="3944519" y="5834604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6" name="Ellipse 1355"/>
          <p:cNvSpPr/>
          <p:nvPr/>
        </p:nvSpPr>
        <p:spPr>
          <a:xfrm>
            <a:off x="4142476" y="5834604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7" name="Ellipse 1356"/>
          <p:cNvSpPr/>
          <p:nvPr/>
        </p:nvSpPr>
        <p:spPr>
          <a:xfrm>
            <a:off x="4340433" y="5834604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8" name="Ellipse 1357"/>
          <p:cNvSpPr/>
          <p:nvPr/>
        </p:nvSpPr>
        <p:spPr>
          <a:xfrm>
            <a:off x="4934304" y="5834604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9" name="Ellipse 1358"/>
          <p:cNvSpPr/>
          <p:nvPr/>
        </p:nvSpPr>
        <p:spPr>
          <a:xfrm>
            <a:off x="4538390" y="5834604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0" name="Ellipse 1359"/>
          <p:cNvSpPr/>
          <p:nvPr/>
        </p:nvSpPr>
        <p:spPr>
          <a:xfrm>
            <a:off x="4736347" y="5834604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1" name="Ellipse 1360"/>
          <p:cNvSpPr/>
          <p:nvPr/>
        </p:nvSpPr>
        <p:spPr>
          <a:xfrm>
            <a:off x="5132261" y="5834604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2" name="Ellipse 1361"/>
          <p:cNvSpPr/>
          <p:nvPr/>
        </p:nvSpPr>
        <p:spPr>
          <a:xfrm>
            <a:off x="5330218" y="5834604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3" name="Ellipse 1362"/>
          <p:cNvSpPr/>
          <p:nvPr/>
        </p:nvSpPr>
        <p:spPr>
          <a:xfrm>
            <a:off x="5528175" y="5834604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4" name="Ellipse 1363"/>
          <p:cNvSpPr/>
          <p:nvPr/>
        </p:nvSpPr>
        <p:spPr>
          <a:xfrm>
            <a:off x="6122046" y="5834604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5" name="Ellipse 1364"/>
          <p:cNvSpPr/>
          <p:nvPr/>
        </p:nvSpPr>
        <p:spPr>
          <a:xfrm>
            <a:off x="5726132" y="5834604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6" name="Ellipse 1365"/>
          <p:cNvSpPr/>
          <p:nvPr/>
        </p:nvSpPr>
        <p:spPr>
          <a:xfrm>
            <a:off x="5924089" y="5834604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7" name="Ellipse 1366"/>
          <p:cNvSpPr/>
          <p:nvPr/>
        </p:nvSpPr>
        <p:spPr>
          <a:xfrm>
            <a:off x="6715917" y="5834604"/>
            <a:ext cx="180000" cy="18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8" name="Ellipse 1367"/>
          <p:cNvSpPr/>
          <p:nvPr/>
        </p:nvSpPr>
        <p:spPr>
          <a:xfrm>
            <a:off x="6320003" y="5834604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9" name="Ellipse 1368"/>
          <p:cNvSpPr/>
          <p:nvPr/>
        </p:nvSpPr>
        <p:spPr>
          <a:xfrm>
            <a:off x="6517960" y="5834604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0" name="Ellipse 1369"/>
          <p:cNvSpPr/>
          <p:nvPr/>
        </p:nvSpPr>
        <p:spPr>
          <a:xfrm>
            <a:off x="6913876" y="5834604"/>
            <a:ext cx="180000" cy="18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1" name="Ellipse 1370"/>
          <p:cNvSpPr/>
          <p:nvPr/>
        </p:nvSpPr>
        <p:spPr>
          <a:xfrm>
            <a:off x="3544171" y="6047043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2" name="Ellipse 1371"/>
          <p:cNvSpPr/>
          <p:nvPr/>
        </p:nvSpPr>
        <p:spPr>
          <a:xfrm>
            <a:off x="3940657" y="6047043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3" name="Ellipse 1372"/>
          <p:cNvSpPr/>
          <p:nvPr/>
        </p:nvSpPr>
        <p:spPr>
          <a:xfrm>
            <a:off x="4204981" y="6047043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4" name="Ellipse 1373"/>
          <p:cNvSpPr/>
          <p:nvPr/>
        </p:nvSpPr>
        <p:spPr>
          <a:xfrm>
            <a:off x="4469305" y="6047043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5" name="Ellipse 1374"/>
          <p:cNvSpPr/>
          <p:nvPr/>
        </p:nvSpPr>
        <p:spPr>
          <a:xfrm>
            <a:off x="4601467" y="6047043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6" name="Ellipse 1375"/>
          <p:cNvSpPr/>
          <p:nvPr/>
        </p:nvSpPr>
        <p:spPr>
          <a:xfrm>
            <a:off x="3808495" y="6047043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7" name="Ellipse 1376"/>
          <p:cNvSpPr/>
          <p:nvPr/>
        </p:nvSpPr>
        <p:spPr>
          <a:xfrm>
            <a:off x="4337143" y="6047043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8" name="Ellipse 1377"/>
          <p:cNvSpPr/>
          <p:nvPr/>
        </p:nvSpPr>
        <p:spPr>
          <a:xfrm>
            <a:off x="3676333" y="6047043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9" name="Ellipse 1378"/>
          <p:cNvSpPr/>
          <p:nvPr/>
        </p:nvSpPr>
        <p:spPr>
          <a:xfrm>
            <a:off x="4072819" y="6047043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80" name="Ellipse 1379"/>
          <p:cNvSpPr/>
          <p:nvPr/>
        </p:nvSpPr>
        <p:spPr>
          <a:xfrm>
            <a:off x="4733629" y="6047043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81" name="Ellipse 1380"/>
          <p:cNvSpPr/>
          <p:nvPr/>
        </p:nvSpPr>
        <p:spPr>
          <a:xfrm>
            <a:off x="5130115" y="6047043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82" name="Ellipse 1381"/>
          <p:cNvSpPr/>
          <p:nvPr/>
        </p:nvSpPr>
        <p:spPr>
          <a:xfrm>
            <a:off x="5394439" y="6047043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83" name="Ellipse 1382"/>
          <p:cNvSpPr/>
          <p:nvPr/>
        </p:nvSpPr>
        <p:spPr>
          <a:xfrm>
            <a:off x="5658763" y="6047043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84" name="Ellipse 1383"/>
          <p:cNvSpPr/>
          <p:nvPr/>
        </p:nvSpPr>
        <p:spPr>
          <a:xfrm>
            <a:off x="5790925" y="6047043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85" name="Ellipse 1384"/>
          <p:cNvSpPr/>
          <p:nvPr/>
        </p:nvSpPr>
        <p:spPr>
          <a:xfrm>
            <a:off x="4997953" y="6047043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86" name="Ellipse 1385"/>
          <p:cNvSpPr/>
          <p:nvPr/>
        </p:nvSpPr>
        <p:spPr>
          <a:xfrm>
            <a:off x="5526601" y="6047043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87" name="Ellipse 1386"/>
          <p:cNvSpPr/>
          <p:nvPr/>
        </p:nvSpPr>
        <p:spPr>
          <a:xfrm>
            <a:off x="4865791" y="6047043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88" name="Ellipse 1387"/>
          <p:cNvSpPr/>
          <p:nvPr/>
        </p:nvSpPr>
        <p:spPr>
          <a:xfrm>
            <a:off x="5262277" y="6047043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89" name="Ellipse 1388"/>
          <p:cNvSpPr/>
          <p:nvPr/>
        </p:nvSpPr>
        <p:spPr>
          <a:xfrm>
            <a:off x="5923087" y="6047043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90" name="Ellipse 1389"/>
          <p:cNvSpPr/>
          <p:nvPr/>
        </p:nvSpPr>
        <p:spPr>
          <a:xfrm>
            <a:off x="6055249" y="6047043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91" name="Ellipse 1390"/>
          <p:cNvSpPr/>
          <p:nvPr/>
        </p:nvSpPr>
        <p:spPr>
          <a:xfrm>
            <a:off x="6451735" y="6047043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92" name="Ellipse 1391"/>
          <p:cNvSpPr/>
          <p:nvPr/>
        </p:nvSpPr>
        <p:spPr>
          <a:xfrm>
            <a:off x="6716059" y="6047043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93" name="Ellipse 1392"/>
          <p:cNvSpPr/>
          <p:nvPr/>
        </p:nvSpPr>
        <p:spPr>
          <a:xfrm>
            <a:off x="6980371" y="6047043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94" name="Ellipse 1393"/>
          <p:cNvSpPr/>
          <p:nvPr/>
        </p:nvSpPr>
        <p:spPr>
          <a:xfrm>
            <a:off x="6319573" y="6047043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95" name="Ellipse 1394"/>
          <p:cNvSpPr/>
          <p:nvPr/>
        </p:nvSpPr>
        <p:spPr>
          <a:xfrm>
            <a:off x="6848221" y="6047043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96" name="Ellipse 1395"/>
          <p:cNvSpPr/>
          <p:nvPr/>
        </p:nvSpPr>
        <p:spPr>
          <a:xfrm>
            <a:off x="6187411" y="6047043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97" name="Ellipse 1396"/>
          <p:cNvSpPr/>
          <p:nvPr/>
        </p:nvSpPr>
        <p:spPr>
          <a:xfrm>
            <a:off x="6583897" y="6047043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398" name="Groupe 1397"/>
          <p:cNvGrpSpPr/>
          <p:nvPr/>
        </p:nvGrpSpPr>
        <p:grpSpPr>
          <a:xfrm>
            <a:off x="3414183" y="1363890"/>
            <a:ext cx="3774964" cy="560028"/>
            <a:chOff x="3030044" y="1359464"/>
            <a:chExt cx="3774964" cy="560028"/>
          </a:xfrm>
        </p:grpSpPr>
        <p:sp>
          <p:nvSpPr>
            <p:cNvPr id="1399" name="Rectangle : coins arrondis 1398"/>
            <p:cNvSpPr/>
            <p:nvPr/>
          </p:nvSpPr>
          <p:spPr>
            <a:xfrm>
              <a:off x="3030044" y="1359464"/>
              <a:ext cx="3774964" cy="560028"/>
            </a:xfrm>
            <a:prstGeom prst="roundRect">
              <a:avLst/>
            </a:prstGeom>
            <a:noFill/>
            <a:ln>
              <a:solidFill>
                <a:schemeClr val="tx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00" name="Ellipse 1399"/>
            <p:cNvSpPr/>
            <p:nvPr/>
          </p:nvSpPr>
          <p:spPr>
            <a:xfrm>
              <a:off x="3153870" y="1473767"/>
              <a:ext cx="180000" cy="18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01" name="Ellipse 1400"/>
            <p:cNvSpPr/>
            <p:nvPr/>
          </p:nvSpPr>
          <p:spPr>
            <a:xfrm>
              <a:off x="3351827" y="1473767"/>
              <a:ext cx="180000" cy="18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02" name="Ellipse 1401"/>
            <p:cNvSpPr/>
            <p:nvPr/>
          </p:nvSpPr>
          <p:spPr>
            <a:xfrm>
              <a:off x="3549784" y="1473767"/>
              <a:ext cx="180000" cy="18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03" name="Ellipse 1402"/>
            <p:cNvSpPr/>
            <p:nvPr/>
          </p:nvSpPr>
          <p:spPr>
            <a:xfrm>
              <a:off x="3747741" y="1473767"/>
              <a:ext cx="180000" cy="18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04" name="Ellipse 1403"/>
            <p:cNvSpPr/>
            <p:nvPr/>
          </p:nvSpPr>
          <p:spPr>
            <a:xfrm>
              <a:off x="3945698" y="1473767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05" name="Ellipse 1404"/>
            <p:cNvSpPr/>
            <p:nvPr/>
          </p:nvSpPr>
          <p:spPr>
            <a:xfrm>
              <a:off x="4539569" y="1473767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06" name="Ellipse 1405"/>
            <p:cNvSpPr/>
            <p:nvPr/>
          </p:nvSpPr>
          <p:spPr>
            <a:xfrm>
              <a:off x="4143655" y="1473767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07" name="Ellipse 1406"/>
            <p:cNvSpPr/>
            <p:nvPr/>
          </p:nvSpPr>
          <p:spPr>
            <a:xfrm>
              <a:off x="4341612" y="1473767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08" name="Ellipse 1407"/>
            <p:cNvSpPr/>
            <p:nvPr/>
          </p:nvSpPr>
          <p:spPr>
            <a:xfrm>
              <a:off x="4737526" y="1473767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09" name="Ellipse 1408"/>
            <p:cNvSpPr/>
            <p:nvPr/>
          </p:nvSpPr>
          <p:spPr>
            <a:xfrm>
              <a:off x="4935483" y="1473767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10" name="Ellipse 1409"/>
            <p:cNvSpPr/>
            <p:nvPr/>
          </p:nvSpPr>
          <p:spPr>
            <a:xfrm>
              <a:off x="5133440" y="1473767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11" name="Ellipse 1410"/>
            <p:cNvSpPr/>
            <p:nvPr/>
          </p:nvSpPr>
          <p:spPr>
            <a:xfrm>
              <a:off x="5727311" y="1473767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12" name="Ellipse 1411"/>
            <p:cNvSpPr/>
            <p:nvPr/>
          </p:nvSpPr>
          <p:spPr>
            <a:xfrm>
              <a:off x="5331397" y="1473767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13" name="Ellipse 1412"/>
            <p:cNvSpPr/>
            <p:nvPr/>
          </p:nvSpPr>
          <p:spPr>
            <a:xfrm>
              <a:off x="5529354" y="1473767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14" name="Ellipse 1413"/>
            <p:cNvSpPr/>
            <p:nvPr/>
          </p:nvSpPr>
          <p:spPr>
            <a:xfrm>
              <a:off x="6321182" y="1473767"/>
              <a:ext cx="180000" cy="1800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15" name="Ellipse 1414"/>
            <p:cNvSpPr/>
            <p:nvPr/>
          </p:nvSpPr>
          <p:spPr>
            <a:xfrm>
              <a:off x="5925268" y="1473767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16" name="Ellipse 1415"/>
            <p:cNvSpPr/>
            <p:nvPr/>
          </p:nvSpPr>
          <p:spPr>
            <a:xfrm>
              <a:off x="6123225" y="1473767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17" name="Ellipse 1416"/>
            <p:cNvSpPr/>
            <p:nvPr/>
          </p:nvSpPr>
          <p:spPr>
            <a:xfrm>
              <a:off x="6519141" y="1473767"/>
              <a:ext cx="180000" cy="1800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18" name="Ellipse 1417"/>
            <p:cNvSpPr/>
            <p:nvPr/>
          </p:nvSpPr>
          <p:spPr>
            <a:xfrm>
              <a:off x="3149436" y="1686206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19" name="Ellipse 1418"/>
            <p:cNvSpPr/>
            <p:nvPr/>
          </p:nvSpPr>
          <p:spPr>
            <a:xfrm>
              <a:off x="3545922" y="1686206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20" name="Ellipse 1419"/>
            <p:cNvSpPr/>
            <p:nvPr/>
          </p:nvSpPr>
          <p:spPr>
            <a:xfrm>
              <a:off x="3810246" y="1686206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21" name="Ellipse 1420"/>
            <p:cNvSpPr/>
            <p:nvPr/>
          </p:nvSpPr>
          <p:spPr>
            <a:xfrm>
              <a:off x="4074570" y="1686206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22" name="Ellipse 1421"/>
            <p:cNvSpPr/>
            <p:nvPr/>
          </p:nvSpPr>
          <p:spPr>
            <a:xfrm>
              <a:off x="4206732" y="1686206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23" name="Ellipse 1422"/>
            <p:cNvSpPr/>
            <p:nvPr/>
          </p:nvSpPr>
          <p:spPr>
            <a:xfrm>
              <a:off x="3413760" y="1686206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24" name="Ellipse 1423"/>
            <p:cNvSpPr/>
            <p:nvPr/>
          </p:nvSpPr>
          <p:spPr>
            <a:xfrm>
              <a:off x="3942408" y="1686206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25" name="Ellipse 1424"/>
            <p:cNvSpPr/>
            <p:nvPr/>
          </p:nvSpPr>
          <p:spPr>
            <a:xfrm>
              <a:off x="3281598" y="1686206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26" name="Ellipse 1425"/>
            <p:cNvSpPr/>
            <p:nvPr/>
          </p:nvSpPr>
          <p:spPr>
            <a:xfrm>
              <a:off x="3678084" y="1686206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27" name="Ellipse 1426"/>
            <p:cNvSpPr/>
            <p:nvPr/>
          </p:nvSpPr>
          <p:spPr>
            <a:xfrm>
              <a:off x="4338894" y="1686206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28" name="Ellipse 1427"/>
            <p:cNvSpPr/>
            <p:nvPr/>
          </p:nvSpPr>
          <p:spPr>
            <a:xfrm>
              <a:off x="4735380" y="1686206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29" name="Ellipse 1428"/>
            <p:cNvSpPr/>
            <p:nvPr/>
          </p:nvSpPr>
          <p:spPr>
            <a:xfrm>
              <a:off x="4999704" y="1686206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30" name="Ellipse 1429"/>
            <p:cNvSpPr/>
            <p:nvPr/>
          </p:nvSpPr>
          <p:spPr>
            <a:xfrm>
              <a:off x="5264028" y="1686206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31" name="Ellipse 1430"/>
            <p:cNvSpPr/>
            <p:nvPr/>
          </p:nvSpPr>
          <p:spPr>
            <a:xfrm>
              <a:off x="5396190" y="1686206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32" name="Ellipse 1431"/>
            <p:cNvSpPr/>
            <p:nvPr/>
          </p:nvSpPr>
          <p:spPr>
            <a:xfrm>
              <a:off x="4603218" y="1686206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33" name="Ellipse 1432"/>
            <p:cNvSpPr/>
            <p:nvPr/>
          </p:nvSpPr>
          <p:spPr>
            <a:xfrm>
              <a:off x="5131866" y="1686206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34" name="Ellipse 1433"/>
            <p:cNvSpPr/>
            <p:nvPr/>
          </p:nvSpPr>
          <p:spPr>
            <a:xfrm>
              <a:off x="4471056" y="1686206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35" name="Ellipse 1434"/>
            <p:cNvSpPr/>
            <p:nvPr/>
          </p:nvSpPr>
          <p:spPr>
            <a:xfrm>
              <a:off x="4867542" y="1686206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36" name="Ellipse 1435"/>
            <p:cNvSpPr/>
            <p:nvPr/>
          </p:nvSpPr>
          <p:spPr>
            <a:xfrm>
              <a:off x="5528352" y="1686206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37" name="Ellipse 1436"/>
            <p:cNvSpPr/>
            <p:nvPr/>
          </p:nvSpPr>
          <p:spPr>
            <a:xfrm>
              <a:off x="5660514" y="1686206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38" name="Ellipse 1437"/>
            <p:cNvSpPr/>
            <p:nvPr/>
          </p:nvSpPr>
          <p:spPr>
            <a:xfrm>
              <a:off x="6057000" y="1686206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39" name="Ellipse 1438"/>
            <p:cNvSpPr/>
            <p:nvPr/>
          </p:nvSpPr>
          <p:spPr>
            <a:xfrm>
              <a:off x="6321324" y="1686206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40" name="Ellipse 1439"/>
            <p:cNvSpPr/>
            <p:nvPr/>
          </p:nvSpPr>
          <p:spPr>
            <a:xfrm>
              <a:off x="6585636" y="1686206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41" name="Ellipse 1440"/>
            <p:cNvSpPr/>
            <p:nvPr/>
          </p:nvSpPr>
          <p:spPr>
            <a:xfrm>
              <a:off x="5924838" y="1686206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42" name="Ellipse 1441"/>
            <p:cNvSpPr/>
            <p:nvPr/>
          </p:nvSpPr>
          <p:spPr>
            <a:xfrm>
              <a:off x="6453486" y="1686206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43" name="Ellipse 1442"/>
            <p:cNvSpPr/>
            <p:nvPr/>
          </p:nvSpPr>
          <p:spPr>
            <a:xfrm>
              <a:off x="5792676" y="1686206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44" name="Ellipse 1443"/>
            <p:cNvSpPr/>
            <p:nvPr/>
          </p:nvSpPr>
          <p:spPr>
            <a:xfrm>
              <a:off x="6189162" y="1686206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445" name="Rectangle : coins arrondis 1444"/>
          <p:cNvSpPr/>
          <p:nvPr/>
        </p:nvSpPr>
        <p:spPr>
          <a:xfrm>
            <a:off x="3414183" y="3548899"/>
            <a:ext cx="3774964" cy="560028"/>
          </a:xfrm>
          <a:prstGeom prst="roundRect">
            <a:avLst/>
          </a:prstGeom>
          <a:noFill/>
          <a:ln>
            <a:solidFill>
              <a:schemeClr val="tx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46" name="Ellipse 1445"/>
          <p:cNvSpPr/>
          <p:nvPr/>
        </p:nvSpPr>
        <p:spPr>
          <a:xfrm>
            <a:off x="3538009" y="3663202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47" name="Ellipse 1446"/>
          <p:cNvSpPr/>
          <p:nvPr/>
        </p:nvSpPr>
        <p:spPr>
          <a:xfrm>
            <a:off x="3735966" y="3663202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48" name="Ellipse 1447"/>
          <p:cNvSpPr/>
          <p:nvPr/>
        </p:nvSpPr>
        <p:spPr>
          <a:xfrm>
            <a:off x="3933923" y="3663202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49" name="Ellipse 1448"/>
          <p:cNvSpPr/>
          <p:nvPr/>
        </p:nvSpPr>
        <p:spPr>
          <a:xfrm>
            <a:off x="4131880" y="3663202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50" name="Ellipse 1449"/>
          <p:cNvSpPr/>
          <p:nvPr/>
        </p:nvSpPr>
        <p:spPr>
          <a:xfrm>
            <a:off x="4329837" y="3663202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51" name="Ellipse 1450"/>
          <p:cNvSpPr/>
          <p:nvPr/>
        </p:nvSpPr>
        <p:spPr>
          <a:xfrm>
            <a:off x="4923708" y="3663202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52" name="Ellipse 1451"/>
          <p:cNvSpPr/>
          <p:nvPr/>
        </p:nvSpPr>
        <p:spPr>
          <a:xfrm>
            <a:off x="4527794" y="3663202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53" name="Ellipse 1452"/>
          <p:cNvSpPr/>
          <p:nvPr/>
        </p:nvSpPr>
        <p:spPr>
          <a:xfrm>
            <a:off x="4725751" y="3663202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54" name="Ellipse 1453"/>
          <p:cNvSpPr/>
          <p:nvPr/>
        </p:nvSpPr>
        <p:spPr>
          <a:xfrm>
            <a:off x="5121665" y="3663202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55" name="Ellipse 1454"/>
          <p:cNvSpPr/>
          <p:nvPr/>
        </p:nvSpPr>
        <p:spPr>
          <a:xfrm>
            <a:off x="5319622" y="3663202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56" name="Ellipse 1455"/>
          <p:cNvSpPr/>
          <p:nvPr/>
        </p:nvSpPr>
        <p:spPr>
          <a:xfrm>
            <a:off x="5517579" y="3663202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57" name="Ellipse 1456"/>
          <p:cNvSpPr/>
          <p:nvPr/>
        </p:nvSpPr>
        <p:spPr>
          <a:xfrm>
            <a:off x="6111450" y="3663202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58" name="Ellipse 1457"/>
          <p:cNvSpPr/>
          <p:nvPr/>
        </p:nvSpPr>
        <p:spPr>
          <a:xfrm>
            <a:off x="5715536" y="3663202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59" name="Ellipse 1458"/>
          <p:cNvSpPr/>
          <p:nvPr/>
        </p:nvSpPr>
        <p:spPr>
          <a:xfrm>
            <a:off x="5913493" y="3663202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60" name="Ellipse 1459"/>
          <p:cNvSpPr/>
          <p:nvPr/>
        </p:nvSpPr>
        <p:spPr>
          <a:xfrm>
            <a:off x="6705321" y="3663202"/>
            <a:ext cx="180000" cy="18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61" name="Ellipse 1460"/>
          <p:cNvSpPr/>
          <p:nvPr/>
        </p:nvSpPr>
        <p:spPr>
          <a:xfrm>
            <a:off x="6309407" y="3663202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62" name="Ellipse 1461"/>
          <p:cNvSpPr/>
          <p:nvPr/>
        </p:nvSpPr>
        <p:spPr>
          <a:xfrm>
            <a:off x="6507364" y="3663202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63" name="Ellipse 1462"/>
          <p:cNvSpPr/>
          <p:nvPr/>
        </p:nvSpPr>
        <p:spPr>
          <a:xfrm>
            <a:off x="6903280" y="3663202"/>
            <a:ext cx="180000" cy="18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64" name="Ellipse 1463"/>
          <p:cNvSpPr/>
          <p:nvPr/>
        </p:nvSpPr>
        <p:spPr>
          <a:xfrm>
            <a:off x="3533575" y="3875641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65" name="Ellipse 1464"/>
          <p:cNvSpPr/>
          <p:nvPr/>
        </p:nvSpPr>
        <p:spPr>
          <a:xfrm>
            <a:off x="3930061" y="3875641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66" name="Ellipse 1465"/>
          <p:cNvSpPr/>
          <p:nvPr/>
        </p:nvSpPr>
        <p:spPr>
          <a:xfrm>
            <a:off x="4194385" y="3875641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67" name="Ellipse 1466"/>
          <p:cNvSpPr/>
          <p:nvPr/>
        </p:nvSpPr>
        <p:spPr>
          <a:xfrm>
            <a:off x="4458709" y="3875641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68" name="Ellipse 1467"/>
          <p:cNvSpPr/>
          <p:nvPr/>
        </p:nvSpPr>
        <p:spPr>
          <a:xfrm>
            <a:off x="4590871" y="3875641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69" name="Ellipse 1468"/>
          <p:cNvSpPr/>
          <p:nvPr/>
        </p:nvSpPr>
        <p:spPr>
          <a:xfrm>
            <a:off x="3797899" y="3875641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0" name="Ellipse 1469"/>
          <p:cNvSpPr/>
          <p:nvPr/>
        </p:nvSpPr>
        <p:spPr>
          <a:xfrm>
            <a:off x="4326547" y="3875641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1" name="Ellipse 1470"/>
          <p:cNvSpPr/>
          <p:nvPr/>
        </p:nvSpPr>
        <p:spPr>
          <a:xfrm>
            <a:off x="3665737" y="3875641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2" name="Ellipse 1471"/>
          <p:cNvSpPr/>
          <p:nvPr/>
        </p:nvSpPr>
        <p:spPr>
          <a:xfrm>
            <a:off x="4062223" y="3875641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3" name="Ellipse 1472"/>
          <p:cNvSpPr/>
          <p:nvPr/>
        </p:nvSpPr>
        <p:spPr>
          <a:xfrm>
            <a:off x="4723033" y="3875641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4" name="Ellipse 1473"/>
          <p:cNvSpPr/>
          <p:nvPr/>
        </p:nvSpPr>
        <p:spPr>
          <a:xfrm>
            <a:off x="5119519" y="3875641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5" name="Ellipse 1474"/>
          <p:cNvSpPr/>
          <p:nvPr/>
        </p:nvSpPr>
        <p:spPr>
          <a:xfrm>
            <a:off x="5383843" y="3875641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6" name="Ellipse 1475"/>
          <p:cNvSpPr/>
          <p:nvPr/>
        </p:nvSpPr>
        <p:spPr>
          <a:xfrm>
            <a:off x="5648167" y="3875641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7" name="Ellipse 1476"/>
          <p:cNvSpPr/>
          <p:nvPr/>
        </p:nvSpPr>
        <p:spPr>
          <a:xfrm>
            <a:off x="5780329" y="3875641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8" name="Ellipse 1477"/>
          <p:cNvSpPr/>
          <p:nvPr/>
        </p:nvSpPr>
        <p:spPr>
          <a:xfrm>
            <a:off x="4987357" y="3875641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9" name="Ellipse 1478"/>
          <p:cNvSpPr/>
          <p:nvPr/>
        </p:nvSpPr>
        <p:spPr>
          <a:xfrm>
            <a:off x="5516005" y="3875641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0" name="Ellipse 1479"/>
          <p:cNvSpPr/>
          <p:nvPr/>
        </p:nvSpPr>
        <p:spPr>
          <a:xfrm>
            <a:off x="4855195" y="3875641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1" name="Ellipse 1480"/>
          <p:cNvSpPr/>
          <p:nvPr/>
        </p:nvSpPr>
        <p:spPr>
          <a:xfrm>
            <a:off x="5251681" y="3875641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2" name="Ellipse 1481"/>
          <p:cNvSpPr/>
          <p:nvPr/>
        </p:nvSpPr>
        <p:spPr>
          <a:xfrm>
            <a:off x="5912491" y="3875641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3" name="Ellipse 1482"/>
          <p:cNvSpPr/>
          <p:nvPr/>
        </p:nvSpPr>
        <p:spPr>
          <a:xfrm>
            <a:off x="6044653" y="3875641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4" name="Ellipse 1483"/>
          <p:cNvSpPr/>
          <p:nvPr/>
        </p:nvSpPr>
        <p:spPr>
          <a:xfrm>
            <a:off x="6441139" y="3875641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5" name="Ellipse 1484"/>
          <p:cNvSpPr/>
          <p:nvPr/>
        </p:nvSpPr>
        <p:spPr>
          <a:xfrm>
            <a:off x="6705463" y="3875641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6" name="Ellipse 1485"/>
          <p:cNvSpPr/>
          <p:nvPr/>
        </p:nvSpPr>
        <p:spPr>
          <a:xfrm>
            <a:off x="6969775" y="3875641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7" name="Ellipse 1486"/>
          <p:cNvSpPr/>
          <p:nvPr/>
        </p:nvSpPr>
        <p:spPr>
          <a:xfrm>
            <a:off x="6308977" y="3875641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8" name="Ellipse 1487"/>
          <p:cNvSpPr/>
          <p:nvPr/>
        </p:nvSpPr>
        <p:spPr>
          <a:xfrm>
            <a:off x="6837625" y="3875641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9" name="Ellipse 1488"/>
          <p:cNvSpPr/>
          <p:nvPr/>
        </p:nvSpPr>
        <p:spPr>
          <a:xfrm>
            <a:off x="6176815" y="3875641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90" name="Ellipse 1489"/>
          <p:cNvSpPr/>
          <p:nvPr/>
        </p:nvSpPr>
        <p:spPr>
          <a:xfrm>
            <a:off x="6573301" y="3875641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02565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6" grpId="0" animBg="1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6001" y="0"/>
            <a:ext cx="9705999" cy="6871065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01296" y="1443544"/>
            <a:ext cx="10627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CONTEXTE</a:t>
            </a:r>
            <a:endParaRPr lang="fr-FR" sz="4000" dirty="0">
              <a:latin typeface="+mj-lt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01296" y="1804406"/>
            <a:ext cx="16173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PROBLÉMATIQUE</a:t>
            </a:r>
            <a:endParaRPr lang="fr-FR" sz="2400" dirty="0">
              <a:latin typeface="+mj-lt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01296" y="2166589"/>
            <a:ext cx="1226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PERCEPTION</a:t>
            </a:r>
            <a:endParaRPr lang="fr-FR" sz="3300" dirty="0">
              <a:latin typeface="+mj-lt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2409" y="2528772"/>
            <a:ext cx="2393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+mj-lt"/>
              </a:rPr>
              <a:t>RÉSEAU NEURONAL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92409" y="2889634"/>
            <a:ext cx="23276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ALGORITHME GÉNÉTIQUE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91010" y="3250496"/>
            <a:ext cx="1664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DÉMONSTRATION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113235" y="1083907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PLAN</a:t>
            </a:r>
            <a:endParaRPr lang="fr-FR" sz="4000" dirty="0">
              <a:latin typeface="+mj-lt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82772" y="167301"/>
            <a:ext cx="2372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latin typeface="+mj-lt"/>
              </a:rPr>
              <a:t>TREX BRAIN</a:t>
            </a:r>
            <a:endParaRPr lang="fr-FR" sz="7200" dirty="0">
              <a:latin typeface="+mj-lt"/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888" y="5949302"/>
            <a:ext cx="1085076" cy="764251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500" y="2721157"/>
            <a:ext cx="571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8437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6001" y="0"/>
            <a:ext cx="9705999" cy="6871065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01296" y="1443544"/>
            <a:ext cx="10627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CONTEXTE</a:t>
            </a:r>
            <a:endParaRPr lang="fr-FR" sz="4000" dirty="0">
              <a:latin typeface="+mj-lt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01296" y="1804406"/>
            <a:ext cx="16173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PROBLÉMATIQUE</a:t>
            </a:r>
            <a:endParaRPr lang="fr-FR" sz="2400" dirty="0">
              <a:latin typeface="+mj-lt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01296" y="2166589"/>
            <a:ext cx="1226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PERCEPTION</a:t>
            </a:r>
            <a:endParaRPr lang="fr-FR" sz="3300" dirty="0">
              <a:latin typeface="+mj-lt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2409" y="2528772"/>
            <a:ext cx="2393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+mj-lt"/>
              </a:rPr>
              <a:t>RÉSEAU NEURONAL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92409" y="2889634"/>
            <a:ext cx="23276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ALGORITHME GÉNÉTIQUE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91010" y="3250496"/>
            <a:ext cx="1664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DÉMONSTRATION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113235" y="1083907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PLAN</a:t>
            </a:r>
            <a:endParaRPr lang="fr-FR" sz="4000" dirty="0">
              <a:latin typeface="+mj-lt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82772" y="167301"/>
            <a:ext cx="2372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latin typeface="+mj-lt"/>
              </a:rPr>
              <a:t>TREX BRAIN</a:t>
            </a:r>
            <a:endParaRPr lang="fr-FR" sz="7200" dirty="0">
              <a:latin typeface="+mj-lt"/>
            </a:endParaRPr>
          </a:p>
        </p:txBody>
      </p:sp>
      <p:sp>
        <p:nvSpPr>
          <p:cNvPr id="188" name="Rectangle : coins arrondis 187"/>
          <p:cNvSpPr/>
          <p:nvPr/>
        </p:nvSpPr>
        <p:spPr>
          <a:xfrm>
            <a:off x="3045011" y="641480"/>
            <a:ext cx="3774964" cy="560028"/>
          </a:xfrm>
          <a:prstGeom prst="roundRect">
            <a:avLst/>
          </a:prstGeom>
          <a:noFill/>
          <a:ln>
            <a:solidFill>
              <a:schemeClr val="tx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9" name="Ellipse 188"/>
          <p:cNvSpPr/>
          <p:nvPr/>
        </p:nvSpPr>
        <p:spPr>
          <a:xfrm>
            <a:off x="3168837" y="740365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1" name="Ellipse 190"/>
          <p:cNvSpPr/>
          <p:nvPr/>
        </p:nvSpPr>
        <p:spPr>
          <a:xfrm>
            <a:off x="3366794" y="740365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2" name="Ellipse 191"/>
          <p:cNvSpPr/>
          <p:nvPr/>
        </p:nvSpPr>
        <p:spPr>
          <a:xfrm>
            <a:off x="3564751" y="740365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4" name="Ellipse 193"/>
          <p:cNvSpPr/>
          <p:nvPr/>
        </p:nvSpPr>
        <p:spPr>
          <a:xfrm>
            <a:off x="3762708" y="740365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5" name="Ellipse 194"/>
          <p:cNvSpPr/>
          <p:nvPr/>
        </p:nvSpPr>
        <p:spPr>
          <a:xfrm>
            <a:off x="3960665" y="740365"/>
            <a:ext cx="180000" cy="180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7" name="Ellipse 196"/>
          <p:cNvSpPr/>
          <p:nvPr/>
        </p:nvSpPr>
        <p:spPr>
          <a:xfrm>
            <a:off x="4554536" y="740365"/>
            <a:ext cx="180000" cy="180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8" name="Ellipse 197"/>
          <p:cNvSpPr/>
          <p:nvPr/>
        </p:nvSpPr>
        <p:spPr>
          <a:xfrm>
            <a:off x="4158622" y="740365"/>
            <a:ext cx="180000" cy="180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0" name="Ellipse 199"/>
          <p:cNvSpPr/>
          <p:nvPr/>
        </p:nvSpPr>
        <p:spPr>
          <a:xfrm>
            <a:off x="4356579" y="740365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1" name="Ellipse 200"/>
          <p:cNvSpPr/>
          <p:nvPr/>
        </p:nvSpPr>
        <p:spPr>
          <a:xfrm>
            <a:off x="4752493" y="740365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3" name="Ellipse 202"/>
          <p:cNvSpPr/>
          <p:nvPr/>
        </p:nvSpPr>
        <p:spPr>
          <a:xfrm>
            <a:off x="4950450" y="740365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4" name="Ellipse 203"/>
          <p:cNvSpPr/>
          <p:nvPr/>
        </p:nvSpPr>
        <p:spPr>
          <a:xfrm>
            <a:off x="5148407" y="740365"/>
            <a:ext cx="180000" cy="180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6" name="Ellipse 205"/>
          <p:cNvSpPr/>
          <p:nvPr/>
        </p:nvSpPr>
        <p:spPr>
          <a:xfrm>
            <a:off x="5742278" y="740365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7" name="Ellipse 206"/>
          <p:cNvSpPr/>
          <p:nvPr/>
        </p:nvSpPr>
        <p:spPr>
          <a:xfrm>
            <a:off x="5346364" y="740365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8" name="Ellipse 207"/>
          <p:cNvSpPr/>
          <p:nvPr/>
        </p:nvSpPr>
        <p:spPr>
          <a:xfrm>
            <a:off x="5544321" y="740365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0" name="Ellipse 209"/>
          <p:cNvSpPr/>
          <p:nvPr/>
        </p:nvSpPr>
        <p:spPr>
          <a:xfrm>
            <a:off x="6336149" y="740365"/>
            <a:ext cx="180000" cy="18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1" name="Ellipse 210"/>
          <p:cNvSpPr/>
          <p:nvPr/>
        </p:nvSpPr>
        <p:spPr>
          <a:xfrm>
            <a:off x="5940235" y="740365"/>
            <a:ext cx="180000" cy="180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3" name="Ellipse 212"/>
          <p:cNvSpPr/>
          <p:nvPr/>
        </p:nvSpPr>
        <p:spPr>
          <a:xfrm>
            <a:off x="6138192" y="740365"/>
            <a:ext cx="180000" cy="180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4" name="Ellipse 213"/>
          <p:cNvSpPr/>
          <p:nvPr/>
        </p:nvSpPr>
        <p:spPr>
          <a:xfrm>
            <a:off x="6534108" y="740365"/>
            <a:ext cx="180000" cy="18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5" name="Ellipse 214"/>
          <p:cNvSpPr/>
          <p:nvPr/>
        </p:nvSpPr>
        <p:spPr>
          <a:xfrm>
            <a:off x="3164403" y="952804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7" name="Ellipse 216"/>
          <p:cNvSpPr/>
          <p:nvPr/>
        </p:nvSpPr>
        <p:spPr>
          <a:xfrm>
            <a:off x="3560889" y="952804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8" name="Ellipse 217"/>
          <p:cNvSpPr/>
          <p:nvPr/>
        </p:nvSpPr>
        <p:spPr>
          <a:xfrm>
            <a:off x="3825213" y="952804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0" name="Ellipse 219"/>
          <p:cNvSpPr/>
          <p:nvPr/>
        </p:nvSpPr>
        <p:spPr>
          <a:xfrm>
            <a:off x="4089537" y="952804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1" name="Ellipse 220"/>
          <p:cNvSpPr/>
          <p:nvPr/>
        </p:nvSpPr>
        <p:spPr>
          <a:xfrm>
            <a:off x="4221699" y="952804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3" name="Ellipse 222"/>
          <p:cNvSpPr/>
          <p:nvPr/>
        </p:nvSpPr>
        <p:spPr>
          <a:xfrm>
            <a:off x="3428727" y="952804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4" name="Ellipse 223"/>
          <p:cNvSpPr/>
          <p:nvPr/>
        </p:nvSpPr>
        <p:spPr>
          <a:xfrm>
            <a:off x="3957375" y="952804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6" name="Ellipse 225"/>
          <p:cNvSpPr/>
          <p:nvPr/>
        </p:nvSpPr>
        <p:spPr>
          <a:xfrm>
            <a:off x="3296565" y="952804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7" name="Ellipse 226"/>
          <p:cNvSpPr/>
          <p:nvPr/>
        </p:nvSpPr>
        <p:spPr>
          <a:xfrm>
            <a:off x="3693051" y="952804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9" name="Ellipse 228"/>
          <p:cNvSpPr/>
          <p:nvPr/>
        </p:nvSpPr>
        <p:spPr>
          <a:xfrm>
            <a:off x="4353861" y="952804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0" name="Ellipse 229"/>
          <p:cNvSpPr/>
          <p:nvPr/>
        </p:nvSpPr>
        <p:spPr>
          <a:xfrm>
            <a:off x="4750347" y="952804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2" name="Ellipse 231"/>
          <p:cNvSpPr/>
          <p:nvPr/>
        </p:nvSpPr>
        <p:spPr>
          <a:xfrm>
            <a:off x="5014671" y="952804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3" name="Ellipse 232"/>
          <p:cNvSpPr/>
          <p:nvPr/>
        </p:nvSpPr>
        <p:spPr>
          <a:xfrm>
            <a:off x="5278995" y="952804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5" name="Ellipse 234"/>
          <p:cNvSpPr/>
          <p:nvPr/>
        </p:nvSpPr>
        <p:spPr>
          <a:xfrm>
            <a:off x="5411157" y="952804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6" name="Ellipse 235"/>
          <p:cNvSpPr/>
          <p:nvPr/>
        </p:nvSpPr>
        <p:spPr>
          <a:xfrm>
            <a:off x="4618185" y="952804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8" name="Ellipse 237"/>
          <p:cNvSpPr/>
          <p:nvPr/>
        </p:nvSpPr>
        <p:spPr>
          <a:xfrm>
            <a:off x="5146833" y="952804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9" name="Ellipse 238"/>
          <p:cNvSpPr/>
          <p:nvPr/>
        </p:nvSpPr>
        <p:spPr>
          <a:xfrm>
            <a:off x="4486023" y="952804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1" name="Ellipse 240"/>
          <p:cNvSpPr/>
          <p:nvPr/>
        </p:nvSpPr>
        <p:spPr>
          <a:xfrm>
            <a:off x="4882509" y="952804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2" name="Ellipse 241"/>
          <p:cNvSpPr/>
          <p:nvPr/>
        </p:nvSpPr>
        <p:spPr>
          <a:xfrm>
            <a:off x="5543319" y="952804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4" name="Ellipse 243"/>
          <p:cNvSpPr/>
          <p:nvPr/>
        </p:nvSpPr>
        <p:spPr>
          <a:xfrm>
            <a:off x="5675481" y="952804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5" name="Ellipse 244"/>
          <p:cNvSpPr/>
          <p:nvPr/>
        </p:nvSpPr>
        <p:spPr>
          <a:xfrm>
            <a:off x="6071967" y="952804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7" name="Ellipse 246"/>
          <p:cNvSpPr/>
          <p:nvPr/>
        </p:nvSpPr>
        <p:spPr>
          <a:xfrm>
            <a:off x="6336291" y="952804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8" name="Ellipse 247"/>
          <p:cNvSpPr/>
          <p:nvPr/>
        </p:nvSpPr>
        <p:spPr>
          <a:xfrm>
            <a:off x="6600603" y="952804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0" name="Ellipse 249"/>
          <p:cNvSpPr/>
          <p:nvPr/>
        </p:nvSpPr>
        <p:spPr>
          <a:xfrm>
            <a:off x="5939805" y="952804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1" name="Ellipse 250"/>
          <p:cNvSpPr/>
          <p:nvPr/>
        </p:nvSpPr>
        <p:spPr>
          <a:xfrm>
            <a:off x="6468453" y="952804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2" name="Ellipse 251"/>
          <p:cNvSpPr/>
          <p:nvPr/>
        </p:nvSpPr>
        <p:spPr>
          <a:xfrm>
            <a:off x="5807643" y="952804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4" name="Ellipse 253"/>
          <p:cNvSpPr/>
          <p:nvPr/>
        </p:nvSpPr>
        <p:spPr>
          <a:xfrm>
            <a:off x="6204129" y="952804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Rectangle : coins arrondis 103"/>
          <p:cNvSpPr/>
          <p:nvPr/>
        </p:nvSpPr>
        <p:spPr>
          <a:xfrm>
            <a:off x="3040640" y="2088710"/>
            <a:ext cx="3774964" cy="560028"/>
          </a:xfrm>
          <a:prstGeom prst="roundRect">
            <a:avLst/>
          </a:prstGeom>
          <a:noFill/>
          <a:ln>
            <a:solidFill>
              <a:schemeClr val="tx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Ellipse 104"/>
          <p:cNvSpPr/>
          <p:nvPr/>
        </p:nvSpPr>
        <p:spPr>
          <a:xfrm>
            <a:off x="3164466" y="2203013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Ellipse 105"/>
          <p:cNvSpPr/>
          <p:nvPr/>
        </p:nvSpPr>
        <p:spPr>
          <a:xfrm>
            <a:off x="3362423" y="2203013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Ellipse 106"/>
          <p:cNvSpPr/>
          <p:nvPr/>
        </p:nvSpPr>
        <p:spPr>
          <a:xfrm>
            <a:off x="3560380" y="2203013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Ellipse 107"/>
          <p:cNvSpPr/>
          <p:nvPr/>
        </p:nvSpPr>
        <p:spPr>
          <a:xfrm>
            <a:off x="3758337" y="2203013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Ellipse 108"/>
          <p:cNvSpPr/>
          <p:nvPr/>
        </p:nvSpPr>
        <p:spPr>
          <a:xfrm>
            <a:off x="3956294" y="2203013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Ellipse 109"/>
          <p:cNvSpPr/>
          <p:nvPr/>
        </p:nvSpPr>
        <p:spPr>
          <a:xfrm>
            <a:off x="4550165" y="2203013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Ellipse 110"/>
          <p:cNvSpPr/>
          <p:nvPr/>
        </p:nvSpPr>
        <p:spPr>
          <a:xfrm>
            <a:off x="4154251" y="2203013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Ellipse 111"/>
          <p:cNvSpPr/>
          <p:nvPr/>
        </p:nvSpPr>
        <p:spPr>
          <a:xfrm>
            <a:off x="4352208" y="2203013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Ellipse 112"/>
          <p:cNvSpPr/>
          <p:nvPr/>
        </p:nvSpPr>
        <p:spPr>
          <a:xfrm>
            <a:off x="4748122" y="2203013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Ellipse 113"/>
          <p:cNvSpPr/>
          <p:nvPr/>
        </p:nvSpPr>
        <p:spPr>
          <a:xfrm>
            <a:off x="4946079" y="2203013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Ellipse 114"/>
          <p:cNvSpPr/>
          <p:nvPr/>
        </p:nvSpPr>
        <p:spPr>
          <a:xfrm>
            <a:off x="5144036" y="2203013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Ellipse 115"/>
          <p:cNvSpPr/>
          <p:nvPr/>
        </p:nvSpPr>
        <p:spPr>
          <a:xfrm>
            <a:off x="5737907" y="2203013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Ellipse 116"/>
          <p:cNvSpPr/>
          <p:nvPr/>
        </p:nvSpPr>
        <p:spPr>
          <a:xfrm>
            <a:off x="5341993" y="2203013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" name="Ellipse 117"/>
          <p:cNvSpPr/>
          <p:nvPr/>
        </p:nvSpPr>
        <p:spPr>
          <a:xfrm>
            <a:off x="5539950" y="2203013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Ellipse 118"/>
          <p:cNvSpPr/>
          <p:nvPr/>
        </p:nvSpPr>
        <p:spPr>
          <a:xfrm>
            <a:off x="6331778" y="2203013"/>
            <a:ext cx="180000" cy="18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/>
          <p:cNvSpPr/>
          <p:nvPr/>
        </p:nvSpPr>
        <p:spPr>
          <a:xfrm>
            <a:off x="5935864" y="2203013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Ellipse 120"/>
          <p:cNvSpPr/>
          <p:nvPr/>
        </p:nvSpPr>
        <p:spPr>
          <a:xfrm>
            <a:off x="6133821" y="2203013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" name="Ellipse 121"/>
          <p:cNvSpPr/>
          <p:nvPr/>
        </p:nvSpPr>
        <p:spPr>
          <a:xfrm>
            <a:off x="6529737" y="2203013"/>
            <a:ext cx="180000" cy="18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Ellipse 122"/>
          <p:cNvSpPr/>
          <p:nvPr/>
        </p:nvSpPr>
        <p:spPr>
          <a:xfrm>
            <a:off x="3160032" y="2415452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Ellipse 123"/>
          <p:cNvSpPr/>
          <p:nvPr/>
        </p:nvSpPr>
        <p:spPr>
          <a:xfrm>
            <a:off x="3556518" y="2415452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Ellipse 124"/>
          <p:cNvSpPr/>
          <p:nvPr/>
        </p:nvSpPr>
        <p:spPr>
          <a:xfrm>
            <a:off x="3820842" y="2415452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Ellipse 125"/>
          <p:cNvSpPr/>
          <p:nvPr/>
        </p:nvSpPr>
        <p:spPr>
          <a:xfrm>
            <a:off x="4085166" y="2415452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Ellipse 126"/>
          <p:cNvSpPr/>
          <p:nvPr/>
        </p:nvSpPr>
        <p:spPr>
          <a:xfrm>
            <a:off x="4217328" y="2415452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" name="Ellipse 127"/>
          <p:cNvSpPr/>
          <p:nvPr/>
        </p:nvSpPr>
        <p:spPr>
          <a:xfrm>
            <a:off x="3424356" y="2415452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" name="Ellipse 128"/>
          <p:cNvSpPr/>
          <p:nvPr/>
        </p:nvSpPr>
        <p:spPr>
          <a:xfrm>
            <a:off x="3953004" y="2415452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Ellipse 129"/>
          <p:cNvSpPr/>
          <p:nvPr/>
        </p:nvSpPr>
        <p:spPr>
          <a:xfrm>
            <a:off x="3292194" y="2415452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Ellipse 130"/>
          <p:cNvSpPr/>
          <p:nvPr/>
        </p:nvSpPr>
        <p:spPr>
          <a:xfrm>
            <a:off x="3688680" y="2415452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Ellipse 131"/>
          <p:cNvSpPr/>
          <p:nvPr/>
        </p:nvSpPr>
        <p:spPr>
          <a:xfrm>
            <a:off x="4349490" y="2415452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" name="Ellipse 132"/>
          <p:cNvSpPr/>
          <p:nvPr/>
        </p:nvSpPr>
        <p:spPr>
          <a:xfrm>
            <a:off x="4745976" y="2415452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" name="Ellipse 133"/>
          <p:cNvSpPr/>
          <p:nvPr/>
        </p:nvSpPr>
        <p:spPr>
          <a:xfrm>
            <a:off x="5010300" y="2415452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" name="Ellipse 134"/>
          <p:cNvSpPr/>
          <p:nvPr/>
        </p:nvSpPr>
        <p:spPr>
          <a:xfrm>
            <a:off x="5274624" y="2415452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" name="Ellipse 135"/>
          <p:cNvSpPr/>
          <p:nvPr/>
        </p:nvSpPr>
        <p:spPr>
          <a:xfrm>
            <a:off x="5406786" y="2415452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" name="Ellipse 136"/>
          <p:cNvSpPr/>
          <p:nvPr/>
        </p:nvSpPr>
        <p:spPr>
          <a:xfrm>
            <a:off x="4613814" y="2415452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8" name="Ellipse 137"/>
          <p:cNvSpPr/>
          <p:nvPr/>
        </p:nvSpPr>
        <p:spPr>
          <a:xfrm>
            <a:off x="5142462" y="2415452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9" name="Ellipse 138"/>
          <p:cNvSpPr/>
          <p:nvPr/>
        </p:nvSpPr>
        <p:spPr>
          <a:xfrm>
            <a:off x="4481652" y="2415452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0" name="Ellipse 139"/>
          <p:cNvSpPr/>
          <p:nvPr/>
        </p:nvSpPr>
        <p:spPr>
          <a:xfrm>
            <a:off x="4878138" y="2415452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1" name="Ellipse 140"/>
          <p:cNvSpPr/>
          <p:nvPr/>
        </p:nvSpPr>
        <p:spPr>
          <a:xfrm>
            <a:off x="5538948" y="2415452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2" name="Ellipse 141"/>
          <p:cNvSpPr/>
          <p:nvPr/>
        </p:nvSpPr>
        <p:spPr>
          <a:xfrm>
            <a:off x="5671110" y="2415452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3" name="Ellipse 142"/>
          <p:cNvSpPr/>
          <p:nvPr/>
        </p:nvSpPr>
        <p:spPr>
          <a:xfrm>
            <a:off x="6067596" y="2415452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4" name="Ellipse 143"/>
          <p:cNvSpPr/>
          <p:nvPr/>
        </p:nvSpPr>
        <p:spPr>
          <a:xfrm>
            <a:off x="6331920" y="2415452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5" name="Ellipse 144"/>
          <p:cNvSpPr/>
          <p:nvPr/>
        </p:nvSpPr>
        <p:spPr>
          <a:xfrm>
            <a:off x="6596232" y="2415452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6" name="Ellipse 145"/>
          <p:cNvSpPr/>
          <p:nvPr/>
        </p:nvSpPr>
        <p:spPr>
          <a:xfrm>
            <a:off x="5935434" y="2415452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Ellipse 146"/>
          <p:cNvSpPr/>
          <p:nvPr/>
        </p:nvSpPr>
        <p:spPr>
          <a:xfrm>
            <a:off x="6464082" y="2415452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" name="Ellipse 147"/>
          <p:cNvSpPr/>
          <p:nvPr/>
        </p:nvSpPr>
        <p:spPr>
          <a:xfrm>
            <a:off x="5803272" y="2415452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9" name="Ellipse 148"/>
          <p:cNvSpPr/>
          <p:nvPr/>
        </p:nvSpPr>
        <p:spPr>
          <a:xfrm>
            <a:off x="6199758" y="2415452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0" name="Rectangle : coins arrondis 149"/>
          <p:cNvSpPr/>
          <p:nvPr/>
        </p:nvSpPr>
        <p:spPr>
          <a:xfrm>
            <a:off x="3040640" y="2813668"/>
            <a:ext cx="3774964" cy="560028"/>
          </a:xfrm>
          <a:prstGeom prst="roundRect">
            <a:avLst/>
          </a:prstGeom>
          <a:noFill/>
          <a:ln>
            <a:solidFill>
              <a:schemeClr val="tx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1" name="Ellipse 150"/>
          <p:cNvSpPr/>
          <p:nvPr/>
        </p:nvSpPr>
        <p:spPr>
          <a:xfrm>
            <a:off x="3164466" y="2927971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2" name="Ellipse 151"/>
          <p:cNvSpPr/>
          <p:nvPr/>
        </p:nvSpPr>
        <p:spPr>
          <a:xfrm>
            <a:off x="3362423" y="2927971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3" name="Ellipse 152"/>
          <p:cNvSpPr/>
          <p:nvPr/>
        </p:nvSpPr>
        <p:spPr>
          <a:xfrm>
            <a:off x="3560380" y="2927971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4" name="Ellipse 153"/>
          <p:cNvSpPr/>
          <p:nvPr/>
        </p:nvSpPr>
        <p:spPr>
          <a:xfrm>
            <a:off x="3758337" y="2927971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5" name="Ellipse 154"/>
          <p:cNvSpPr/>
          <p:nvPr/>
        </p:nvSpPr>
        <p:spPr>
          <a:xfrm>
            <a:off x="3956294" y="2927971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6" name="Ellipse 155"/>
          <p:cNvSpPr/>
          <p:nvPr/>
        </p:nvSpPr>
        <p:spPr>
          <a:xfrm>
            <a:off x="4550165" y="2927971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7" name="Ellipse 156"/>
          <p:cNvSpPr/>
          <p:nvPr/>
        </p:nvSpPr>
        <p:spPr>
          <a:xfrm>
            <a:off x="4154251" y="2927971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8" name="Ellipse 157"/>
          <p:cNvSpPr/>
          <p:nvPr/>
        </p:nvSpPr>
        <p:spPr>
          <a:xfrm>
            <a:off x="4352208" y="2927971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9" name="Ellipse 158"/>
          <p:cNvSpPr/>
          <p:nvPr/>
        </p:nvSpPr>
        <p:spPr>
          <a:xfrm>
            <a:off x="4748122" y="2927971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0" name="Ellipse 159"/>
          <p:cNvSpPr/>
          <p:nvPr/>
        </p:nvSpPr>
        <p:spPr>
          <a:xfrm>
            <a:off x="4946079" y="2927971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1" name="Ellipse 160"/>
          <p:cNvSpPr/>
          <p:nvPr/>
        </p:nvSpPr>
        <p:spPr>
          <a:xfrm>
            <a:off x="5144036" y="2927971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2" name="Ellipse 161"/>
          <p:cNvSpPr/>
          <p:nvPr/>
        </p:nvSpPr>
        <p:spPr>
          <a:xfrm>
            <a:off x="5737907" y="2927971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3" name="Ellipse 162"/>
          <p:cNvSpPr/>
          <p:nvPr/>
        </p:nvSpPr>
        <p:spPr>
          <a:xfrm>
            <a:off x="5341993" y="2927971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4" name="Ellipse 163"/>
          <p:cNvSpPr/>
          <p:nvPr/>
        </p:nvSpPr>
        <p:spPr>
          <a:xfrm>
            <a:off x="5539950" y="2927971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5" name="Ellipse 164"/>
          <p:cNvSpPr/>
          <p:nvPr/>
        </p:nvSpPr>
        <p:spPr>
          <a:xfrm>
            <a:off x="6331778" y="2927971"/>
            <a:ext cx="180000" cy="18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6" name="Ellipse 165"/>
          <p:cNvSpPr/>
          <p:nvPr/>
        </p:nvSpPr>
        <p:spPr>
          <a:xfrm>
            <a:off x="5935864" y="2927971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7" name="Ellipse 166"/>
          <p:cNvSpPr/>
          <p:nvPr/>
        </p:nvSpPr>
        <p:spPr>
          <a:xfrm>
            <a:off x="6133821" y="2927971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8" name="Ellipse 167"/>
          <p:cNvSpPr/>
          <p:nvPr/>
        </p:nvSpPr>
        <p:spPr>
          <a:xfrm>
            <a:off x="6529737" y="2927971"/>
            <a:ext cx="180000" cy="18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9" name="Ellipse 168"/>
          <p:cNvSpPr/>
          <p:nvPr/>
        </p:nvSpPr>
        <p:spPr>
          <a:xfrm>
            <a:off x="3160032" y="3140410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0" name="Ellipse 169"/>
          <p:cNvSpPr/>
          <p:nvPr/>
        </p:nvSpPr>
        <p:spPr>
          <a:xfrm>
            <a:off x="3556518" y="3140410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1" name="Ellipse 170"/>
          <p:cNvSpPr/>
          <p:nvPr/>
        </p:nvSpPr>
        <p:spPr>
          <a:xfrm>
            <a:off x="3820842" y="3140410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2" name="Ellipse 171"/>
          <p:cNvSpPr/>
          <p:nvPr/>
        </p:nvSpPr>
        <p:spPr>
          <a:xfrm>
            <a:off x="4085166" y="3140410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3" name="Ellipse 172"/>
          <p:cNvSpPr/>
          <p:nvPr/>
        </p:nvSpPr>
        <p:spPr>
          <a:xfrm>
            <a:off x="4217328" y="3140410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4" name="Ellipse 173"/>
          <p:cNvSpPr/>
          <p:nvPr/>
        </p:nvSpPr>
        <p:spPr>
          <a:xfrm>
            <a:off x="3424356" y="3140410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5" name="Ellipse 174"/>
          <p:cNvSpPr/>
          <p:nvPr/>
        </p:nvSpPr>
        <p:spPr>
          <a:xfrm>
            <a:off x="3953004" y="3140410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6" name="Ellipse 175"/>
          <p:cNvSpPr/>
          <p:nvPr/>
        </p:nvSpPr>
        <p:spPr>
          <a:xfrm>
            <a:off x="3292194" y="3140410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7" name="Ellipse 176"/>
          <p:cNvSpPr/>
          <p:nvPr/>
        </p:nvSpPr>
        <p:spPr>
          <a:xfrm>
            <a:off x="3688680" y="3140410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8" name="Ellipse 177"/>
          <p:cNvSpPr/>
          <p:nvPr/>
        </p:nvSpPr>
        <p:spPr>
          <a:xfrm>
            <a:off x="4349490" y="3140410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9" name="Ellipse 178"/>
          <p:cNvSpPr/>
          <p:nvPr/>
        </p:nvSpPr>
        <p:spPr>
          <a:xfrm>
            <a:off x="4745976" y="3140410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0" name="Ellipse 179"/>
          <p:cNvSpPr/>
          <p:nvPr/>
        </p:nvSpPr>
        <p:spPr>
          <a:xfrm>
            <a:off x="5010300" y="3140410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1" name="Ellipse 180"/>
          <p:cNvSpPr/>
          <p:nvPr/>
        </p:nvSpPr>
        <p:spPr>
          <a:xfrm>
            <a:off x="5274624" y="3140410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2" name="Ellipse 181"/>
          <p:cNvSpPr/>
          <p:nvPr/>
        </p:nvSpPr>
        <p:spPr>
          <a:xfrm>
            <a:off x="5406786" y="3140410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3" name="Ellipse 182"/>
          <p:cNvSpPr/>
          <p:nvPr/>
        </p:nvSpPr>
        <p:spPr>
          <a:xfrm>
            <a:off x="4613814" y="3140410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4" name="Ellipse 183"/>
          <p:cNvSpPr/>
          <p:nvPr/>
        </p:nvSpPr>
        <p:spPr>
          <a:xfrm>
            <a:off x="5142462" y="3140410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5" name="Ellipse 184"/>
          <p:cNvSpPr/>
          <p:nvPr/>
        </p:nvSpPr>
        <p:spPr>
          <a:xfrm>
            <a:off x="4481652" y="3140410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6" name="Ellipse 185"/>
          <p:cNvSpPr/>
          <p:nvPr/>
        </p:nvSpPr>
        <p:spPr>
          <a:xfrm>
            <a:off x="4878138" y="3140410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7" name="Ellipse 186"/>
          <p:cNvSpPr/>
          <p:nvPr/>
        </p:nvSpPr>
        <p:spPr>
          <a:xfrm>
            <a:off x="5538948" y="3140410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0" name="Ellipse 189"/>
          <p:cNvSpPr/>
          <p:nvPr/>
        </p:nvSpPr>
        <p:spPr>
          <a:xfrm>
            <a:off x="5671110" y="3140410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3" name="Ellipse 192"/>
          <p:cNvSpPr/>
          <p:nvPr/>
        </p:nvSpPr>
        <p:spPr>
          <a:xfrm>
            <a:off x="6067596" y="3140410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6" name="Ellipse 195"/>
          <p:cNvSpPr/>
          <p:nvPr/>
        </p:nvSpPr>
        <p:spPr>
          <a:xfrm>
            <a:off x="6331920" y="3140410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9" name="Ellipse 198"/>
          <p:cNvSpPr/>
          <p:nvPr/>
        </p:nvSpPr>
        <p:spPr>
          <a:xfrm>
            <a:off x="6596232" y="3140410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2" name="Ellipse 201"/>
          <p:cNvSpPr/>
          <p:nvPr/>
        </p:nvSpPr>
        <p:spPr>
          <a:xfrm>
            <a:off x="5935434" y="3140410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5" name="Ellipse 204"/>
          <p:cNvSpPr/>
          <p:nvPr/>
        </p:nvSpPr>
        <p:spPr>
          <a:xfrm>
            <a:off x="6464082" y="3140410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9" name="Ellipse 208"/>
          <p:cNvSpPr/>
          <p:nvPr/>
        </p:nvSpPr>
        <p:spPr>
          <a:xfrm>
            <a:off x="5803272" y="3140410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2" name="Ellipse 211"/>
          <p:cNvSpPr/>
          <p:nvPr/>
        </p:nvSpPr>
        <p:spPr>
          <a:xfrm>
            <a:off x="6199758" y="3140410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" name="Groupe 2"/>
          <p:cNvGrpSpPr/>
          <p:nvPr/>
        </p:nvGrpSpPr>
        <p:grpSpPr>
          <a:xfrm>
            <a:off x="3040640" y="4267872"/>
            <a:ext cx="3774964" cy="560028"/>
            <a:chOff x="3040640" y="4267872"/>
            <a:chExt cx="3774964" cy="560028"/>
          </a:xfrm>
        </p:grpSpPr>
        <p:sp>
          <p:nvSpPr>
            <p:cNvPr id="288" name="Rectangle : coins arrondis 287"/>
            <p:cNvSpPr/>
            <p:nvPr/>
          </p:nvSpPr>
          <p:spPr>
            <a:xfrm>
              <a:off x="3040640" y="4267872"/>
              <a:ext cx="3774964" cy="560028"/>
            </a:xfrm>
            <a:prstGeom prst="roundRect">
              <a:avLst/>
            </a:prstGeom>
            <a:noFill/>
            <a:ln>
              <a:solidFill>
                <a:schemeClr val="tx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9" name="Ellipse 288"/>
            <p:cNvSpPr/>
            <p:nvPr/>
          </p:nvSpPr>
          <p:spPr>
            <a:xfrm>
              <a:off x="3164466" y="4382175"/>
              <a:ext cx="180000" cy="18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0" name="Ellipse 289"/>
            <p:cNvSpPr/>
            <p:nvPr/>
          </p:nvSpPr>
          <p:spPr>
            <a:xfrm>
              <a:off x="3362423" y="4382175"/>
              <a:ext cx="180000" cy="18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1" name="Ellipse 290"/>
            <p:cNvSpPr/>
            <p:nvPr/>
          </p:nvSpPr>
          <p:spPr>
            <a:xfrm>
              <a:off x="3560380" y="4382175"/>
              <a:ext cx="180000" cy="18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2" name="Ellipse 291"/>
            <p:cNvSpPr/>
            <p:nvPr/>
          </p:nvSpPr>
          <p:spPr>
            <a:xfrm>
              <a:off x="3758337" y="4382175"/>
              <a:ext cx="180000" cy="18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3" name="Ellipse 292"/>
            <p:cNvSpPr/>
            <p:nvPr/>
          </p:nvSpPr>
          <p:spPr>
            <a:xfrm>
              <a:off x="3956294" y="4382175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4" name="Ellipse 293"/>
            <p:cNvSpPr/>
            <p:nvPr/>
          </p:nvSpPr>
          <p:spPr>
            <a:xfrm>
              <a:off x="4550165" y="4382175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5" name="Ellipse 294"/>
            <p:cNvSpPr/>
            <p:nvPr/>
          </p:nvSpPr>
          <p:spPr>
            <a:xfrm>
              <a:off x="4154251" y="4382175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6" name="Ellipse 295"/>
            <p:cNvSpPr/>
            <p:nvPr/>
          </p:nvSpPr>
          <p:spPr>
            <a:xfrm>
              <a:off x="4352208" y="4382175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7" name="Ellipse 296"/>
            <p:cNvSpPr/>
            <p:nvPr/>
          </p:nvSpPr>
          <p:spPr>
            <a:xfrm>
              <a:off x="4748122" y="4382175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8" name="Ellipse 297"/>
            <p:cNvSpPr/>
            <p:nvPr/>
          </p:nvSpPr>
          <p:spPr>
            <a:xfrm>
              <a:off x="4946079" y="4382175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9" name="Ellipse 298"/>
            <p:cNvSpPr/>
            <p:nvPr/>
          </p:nvSpPr>
          <p:spPr>
            <a:xfrm>
              <a:off x="5144036" y="4382175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0" name="Ellipse 299"/>
            <p:cNvSpPr/>
            <p:nvPr/>
          </p:nvSpPr>
          <p:spPr>
            <a:xfrm>
              <a:off x="5737907" y="4382175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1" name="Ellipse 300"/>
            <p:cNvSpPr/>
            <p:nvPr/>
          </p:nvSpPr>
          <p:spPr>
            <a:xfrm>
              <a:off x="5341993" y="4382175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2" name="Ellipse 301"/>
            <p:cNvSpPr/>
            <p:nvPr/>
          </p:nvSpPr>
          <p:spPr>
            <a:xfrm>
              <a:off x="5539950" y="4382175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3" name="Ellipse 302"/>
            <p:cNvSpPr/>
            <p:nvPr/>
          </p:nvSpPr>
          <p:spPr>
            <a:xfrm>
              <a:off x="6331778" y="4382175"/>
              <a:ext cx="180000" cy="1800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4" name="Ellipse 303"/>
            <p:cNvSpPr/>
            <p:nvPr/>
          </p:nvSpPr>
          <p:spPr>
            <a:xfrm>
              <a:off x="5935864" y="4382175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5" name="Ellipse 304"/>
            <p:cNvSpPr/>
            <p:nvPr/>
          </p:nvSpPr>
          <p:spPr>
            <a:xfrm>
              <a:off x="6133821" y="4382175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06" name="Ellipse 305"/>
            <p:cNvSpPr/>
            <p:nvPr/>
          </p:nvSpPr>
          <p:spPr>
            <a:xfrm>
              <a:off x="6529737" y="4382175"/>
              <a:ext cx="180000" cy="1800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7" name="Ellipse 306"/>
            <p:cNvSpPr/>
            <p:nvPr/>
          </p:nvSpPr>
          <p:spPr>
            <a:xfrm>
              <a:off x="3160032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8" name="Ellipse 307"/>
            <p:cNvSpPr/>
            <p:nvPr/>
          </p:nvSpPr>
          <p:spPr>
            <a:xfrm>
              <a:off x="3556518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9" name="Ellipse 308"/>
            <p:cNvSpPr/>
            <p:nvPr/>
          </p:nvSpPr>
          <p:spPr>
            <a:xfrm>
              <a:off x="3820842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0" name="Ellipse 309"/>
            <p:cNvSpPr/>
            <p:nvPr/>
          </p:nvSpPr>
          <p:spPr>
            <a:xfrm>
              <a:off x="4085166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1" name="Ellipse 310"/>
            <p:cNvSpPr/>
            <p:nvPr/>
          </p:nvSpPr>
          <p:spPr>
            <a:xfrm>
              <a:off x="4217328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2" name="Ellipse 311"/>
            <p:cNvSpPr/>
            <p:nvPr/>
          </p:nvSpPr>
          <p:spPr>
            <a:xfrm>
              <a:off x="3424356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3" name="Ellipse 312"/>
            <p:cNvSpPr/>
            <p:nvPr/>
          </p:nvSpPr>
          <p:spPr>
            <a:xfrm>
              <a:off x="3953004" y="4594614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4" name="Ellipse 313"/>
            <p:cNvSpPr/>
            <p:nvPr/>
          </p:nvSpPr>
          <p:spPr>
            <a:xfrm>
              <a:off x="3292194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5" name="Ellipse 314"/>
            <p:cNvSpPr/>
            <p:nvPr/>
          </p:nvSpPr>
          <p:spPr>
            <a:xfrm>
              <a:off x="3688680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6" name="Ellipse 315"/>
            <p:cNvSpPr/>
            <p:nvPr/>
          </p:nvSpPr>
          <p:spPr>
            <a:xfrm>
              <a:off x="4349490" y="4594614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7" name="Ellipse 316"/>
            <p:cNvSpPr/>
            <p:nvPr/>
          </p:nvSpPr>
          <p:spPr>
            <a:xfrm>
              <a:off x="4745976" y="4594614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18" name="Ellipse 317"/>
            <p:cNvSpPr/>
            <p:nvPr/>
          </p:nvSpPr>
          <p:spPr>
            <a:xfrm>
              <a:off x="5010300" y="4594614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9" name="Ellipse 318"/>
            <p:cNvSpPr/>
            <p:nvPr/>
          </p:nvSpPr>
          <p:spPr>
            <a:xfrm>
              <a:off x="5274624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0" name="Ellipse 319"/>
            <p:cNvSpPr/>
            <p:nvPr/>
          </p:nvSpPr>
          <p:spPr>
            <a:xfrm>
              <a:off x="5406786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1" name="Ellipse 320"/>
            <p:cNvSpPr/>
            <p:nvPr/>
          </p:nvSpPr>
          <p:spPr>
            <a:xfrm>
              <a:off x="4613814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2" name="Ellipse 321"/>
            <p:cNvSpPr/>
            <p:nvPr/>
          </p:nvSpPr>
          <p:spPr>
            <a:xfrm>
              <a:off x="5142462" y="4594614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3" name="Ellipse 322"/>
            <p:cNvSpPr/>
            <p:nvPr/>
          </p:nvSpPr>
          <p:spPr>
            <a:xfrm>
              <a:off x="4481652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4" name="Ellipse 323"/>
            <p:cNvSpPr/>
            <p:nvPr/>
          </p:nvSpPr>
          <p:spPr>
            <a:xfrm>
              <a:off x="4878138" y="4594614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5" name="Ellipse 324"/>
            <p:cNvSpPr/>
            <p:nvPr/>
          </p:nvSpPr>
          <p:spPr>
            <a:xfrm>
              <a:off x="5538948" y="4594614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6" name="Ellipse 325"/>
            <p:cNvSpPr/>
            <p:nvPr/>
          </p:nvSpPr>
          <p:spPr>
            <a:xfrm>
              <a:off x="5671110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7" name="Ellipse 326"/>
            <p:cNvSpPr/>
            <p:nvPr/>
          </p:nvSpPr>
          <p:spPr>
            <a:xfrm>
              <a:off x="6067596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8" name="Ellipse 327"/>
            <p:cNvSpPr/>
            <p:nvPr/>
          </p:nvSpPr>
          <p:spPr>
            <a:xfrm>
              <a:off x="6331920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9" name="Ellipse 328"/>
            <p:cNvSpPr/>
            <p:nvPr/>
          </p:nvSpPr>
          <p:spPr>
            <a:xfrm>
              <a:off x="6596232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0" name="Ellipse 329"/>
            <p:cNvSpPr/>
            <p:nvPr/>
          </p:nvSpPr>
          <p:spPr>
            <a:xfrm>
              <a:off x="5935434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1" name="Ellipse 330"/>
            <p:cNvSpPr/>
            <p:nvPr/>
          </p:nvSpPr>
          <p:spPr>
            <a:xfrm>
              <a:off x="6464082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2" name="Ellipse 331"/>
            <p:cNvSpPr/>
            <p:nvPr/>
          </p:nvSpPr>
          <p:spPr>
            <a:xfrm>
              <a:off x="5803272" y="4594614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3" name="Ellipse 332"/>
            <p:cNvSpPr/>
            <p:nvPr/>
          </p:nvSpPr>
          <p:spPr>
            <a:xfrm>
              <a:off x="6199758" y="45946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34" name="Rectangle : coins arrondis 333"/>
          <p:cNvSpPr/>
          <p:nvPr/>
        </p:nvSpPr>
        <p:spPr>
          <a:xfrm>
            <a:off x="3040640" y="4990917"/>
            <a:ext cx="3774964" cy="560028"/>
          </a:xfrm>
          <a:prstGeom prst="roundRect">
            <a:avLst/>
          </a:prstGeom>
          <a:noFill/>
          <a:ln>
            <a:solidFill>
              <a:schemeClr val="tx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5" name="Ellipse 334"/>
          <p:cNvSpPr/>
          <p:nvPr/>
        </p:nvSpPr>
        <p:spPr>
          <a:xfrm>
            <a:off x="3164466" y="5105220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6" name="Ellipse 335"/>
          <p:cNvSpPr/>
          <p:nvPr/>
        </p:nvSpPr>
        <p:spPr>
          <a:xfrm>
            <a:off x="3362423" y="5105220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7" name="Ellipse 336"/>
          <p:cNvSpPr/>
          <p:nvPr/>
        </p:nvSpPr>
        <p:spPr>
          <a:xfrm>
            <a:off x="3560380" y="5105220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8" name="Ellipse 337"/>
          <p:cNvSpPr/>
          <p:nvPr/>
        </p:nvSpPr>
        <p:spPr>
          <a:xfrm>
            <a:off x="3758337" y="5105220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9" name="Ellipse 338"/>
          <p:cNvSpPr/>
          <p:nvPr/>
        </p:nvSpPr>
        <p:spPr>
          <a:xfrm>
            <a:off x="3956294" y="5105220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0" name="Ellipse 339"/>
          <p:cNvSpPr/>
          <p:nvPr/>
        </p:nvSpPr>
        <p:spPr>
          <a:xfrm>
            <a:off x="4550165" y="5105220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1" name="Ellipse 340"/>
          <p:cNvSpPr/>
          <p:nvPr/>
        </p:nvSpPr>
        <p:spPr>
          <a:xfrm>
            <a:off x="4154251" y="5105220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2" name="Ellipse 341"/>
          <p:cNvSpPr/>
          <p:nvPr/>
        </p:nvSpPr>
        <p:spPr>
          <a:xfrm>
            <a:off x="4352208" y="5105220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3" name="Ellipse 342"/>
          <p:cNvSpPr/>
          <p:nvPr/>
        </p:nvSpPr>
        <p:spPr>
          <a:xfrm>
            <a:off x="4748122" y="5105220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4" name="Ellipse 343"/>
          <p:cNvSpPr/>
          <p:nvPr/>
        </p:nvSpPr>
        <p:spPr>
          <a:xfrm>
            <a:off x="4946079" y="5105220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5" name="Ellipse 344"/>
          <p:cNvSpPr/>
          <p:nvPr/>
        </p:nvSpPr>
        <p:spPr>
          <a:xfrm>
            <a:off x="5144036" y="5105220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6" name="Ellipse 345"/>
          <p:cNvSpPr/>
          <p:nvPr/>
        </p:nvSpPr>
        <p:spPr>
          <a:xfrm>
            <a:off x="5737907" y="5105220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7" name="Ellipse 346"/>
          <p:cNvSpPr/>
          <p:nvPr/>
        </p:nvSpPr>
        <p:spPr>
          <a:xfrm>
            <a:off x="5341993" y="5105220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8" name="Ellipse 347"/>
          <p:cNvSpPr/>
          <p:nvPr/>
        </p:nvSpPr>
        <p:spPr>
          <a:xfrm>
            <a:off x="5539950" y="5105220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9" name="Ellipse 348"/>
          <p:cNvSpPr/>
          <p:nvPr/>
        </p:nvSpPr>
        <p:spPr>
          <a:xfrm>
            <a:off x="6331778" y="5105220"/>
            <a:ext cx="180000" cy="18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0" name="Ellipse 349"/>
          <p:cNvSpPr/>
          <p:nvPr/>
        </p:nvSpPr>
        <p:spPr>
          <a:xfrm>
            <a:off x="5935864" y="5105220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1" name="Ellipse 350"/>
          <p:cNvSpPr/>
          <p:nvPr/>
        </p:nvSpPr>
        <p:spPr>
          <a:xfrm>
            <a:off x="6133821" y="5105220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2" name="Ellipse 351"/>
          <p:cNvSpPr/>
          <p:nvPr/>
        </p:nvSpPr>
        <p:spPr>
          <a:xfrm>
            <a:off x="6529737" y="5105220"/>
            <a:ext cx="180000" cy="18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3" name="Ellipse 352"/>
          <p:cNvSpPr/>
          <p:nvPr/>
        </p:nvSpPr>
        <p:spPr>
          <a:xfrm>
            <a:off x="3160032" y="5317659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4" name="Ellipse 353"/>
          <p:cNvSpPr/>
          <p:nvPr/>
        </p:nvSpPr>
        <p:spPr>
          <a:xfrm>
            <a:off x="3556518" y="5317659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5" name="Ellipse 354"/>
          <p:cNvSpPr/>
          <p:nvPr/>
        </p:nvSpPr>
        <p:spPr>
          <a:xfrm>
            <a:off x="3820842" y="5317659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6" name="Ellipse 355"/>
          <p:cNvSpPr/>
          <p:nvPr/>
        </p:nvSpPr>
        <p:spPr>
          <a:xfrm>
            <a:off x="4085166" y="5317659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7" name="Ellipse 356"/>
          <p:cNvSpPr/>
          <p:nvPr/>
        </p:nvSpPr>
        <p:spPr>
          <a:xfrm>
            <a:off x="4217328" y="5317659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8" name="Ellipse 357"/>
          <p:cNvSpPr/>
          <p:nvPr/>
        </p:nvSpPr>
        <p:spPr>
          <a:xfrm>
            <a:off x="3424356" y="5317659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9" name="Ellipse 358"/>
          <p:cNvSpPr/>
          <p:nvPr/>
        </p:nvSpPr>
        <p:spPr>
          <a:xfrm>
            <a:off x="3953004" y="5317659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0" name="Ellipse 359"/>
          <p:cNvSpPr/>
          <p:nvPr/>
        </p:nvSpPr>
        <p:spPr>
          <a:xfrm>
            <a:off x="3292194" y="5317659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1" name="Ellipse 360"/>
          <p:cNvSpPr/>
          <p:nvPr/>
        </p:nvSpPr>
        <p:spPr>
          <a:xfrm>
            <a:off x="3688680" y="5317659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2" name="Ellipse 361"/>
          <p:cNvSpPr/>
          <p:nvPr/>
        </p:nvSpPr>
        <p:spPr>
          <a:xfrm>
            <a:off x="4349490" y="5317659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3" name="Ellipse 362"/>
          <p:cNvSpPr/>
          <p:nvPr/>
        </p:nvSpPr>
        <p:spPr>
          <a:xfrm>
            <a:off x="4745976" y="5317659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4" name="Ellipse 363"/>
          <p:cNvSpPr/>
          <p:nvPr/>
        </p:nvSpPr>
        <p:spPr>
          <a:xfrm>
            <a:off x="5010300" y="5317659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5" name="Ellipse 364"/>
          <p:cNvSpPr/>
          <p:nvPr/>
        </p:nvSpPr>
        <p:spPr>
          <a:xfrm>
            <a:off x="5274624" y="5317659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6" name="Ellipse 365"/>
          <p:cNvSpPr/>
          <p:nvPr/>
        </p:nvSpPr>
        <p:spPr>
          <a:xfrm>
            <a:off x="5406786" y="5317659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7" name="Ellipse 366"/>
          <p:cNvSpPr/>
          <p:nvPr/>
        </p:nvSpPr>
        <p:spPr>
          <a:xfrm>
            <a:off x="4613814" y="5317659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8" name="Ellipse 367"/>
          <p:cNvSpPr/>
          <p:nvPr/>
        </p:nvSpPr>
        <p:spPr>
          <a:xfrm>
            <a:off x="5142462" y="5317659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9" name="Ellipse 368"/>
          <p:cNvSpPr/>
          <p:nvPr/>
        </p:nvSpPr>
        <p:spPr>
          <a:xfrm>
            <a:off x="4481652" y="5317659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0" name="Ellipse 369"/>
          <p:cNvSpPr/>
          <p:nvPr/>
        </p:nvSpPr>
        <p:spPr>
          <a:xfrm>
            <a:off x="4878138" y="5317659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1" name="Ellipse 370"/>
          <p:cNvSpPr/>
          <p:nvPr/>
        </p:nvSpPr>
        <p:spPr>
          <a:xfrm>
            <a:off x="5538948" y="5317659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2" name="Ellipse 371"/>
          <p:cNvSpPr/>
          <p:nvPr/>
        </p:nvSpPr>
        <p:spPr>
          <a:xfrm>
            <a:off x="5671110" y="5317659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3" name="Ellipse 372"/>
          <p:cNvSpPr/>
          <p:nvPr/>
        </p:nvSpPr>
        <p:spPr>
          <a:xfrm>
            <a:off x="6067596" y="5317659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4" name="Ellipse 373"/>
          <p:cNvSpPr/>
          <p:nvPr/>
        </p:nvSpPr>
        <p:spPr>
          <a:xfrm>
            <a:off x="6331920" y="5317659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5" name="Ellipse 374"/>
          <p:cNvSpPr/>
          <p:nvPr/>
        </p:nvSpPr>
        <p:spPr>
          <a:xfrm>
            <a:off x="6596232" y="5317659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6" name="Ellipse 375"/>
          <p:cNvSpPr/>
          <p:nvPr/>
        </p:nvSpPr>
        <p:spPr>
          <a:xfrm>
            <a:off x="5935434" y="5317659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7" name="Ellipse 376"/>
          <p:cNvSpPr/>
          <p:nvPr/>
        </p:nvSpPr>
        <p:spPr>
          <a:xfrm>
            <a:off x="6464082" y="5317659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8" name="Ellipse 377"/>
          <p:cNvSpPr/>
          <p:nvPr/>
        </p:nvSpPr>
        <p:spPr>
          <a:xfrm>
            <a:off x="5803272" y="5317659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9" name="Ellipse 378"/>
          <p:cNvSpPr/>
          <p:nvPr/>
        </p:nvSpPr>
        <p:spPr>
          <a:xfrm>
            <a:off x="6199758" y="5317659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0" name="Rectangle : coins arrondis 379"/>
          <p:cNvSpPr/>
          <p:nvPr/>
        </p:nvSpPr>
        <p:spPr>
          <a:xfrm>
            <a:off x="3040640" y="5715875"/>
            <a:ext cx="3774964" cy="560028"/>
          </a:xfrm>
          <a:prstGeom prst="roundRect">
            <a:avLst/>
          </a:prstGeom>
          <a:noFill/>
          <a:ln>
            <a:solidFill>
              <a:schemeClr val="tx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1" name="Ellipse 380"/>
          <p:cNvSpPr/>
          <p:nvPr/>
        </p:nvSpPr>
        <p:spPr>
          <a:xfrm>
            <a:off x="3164466" y="5830178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2" name="Ellipse 381"/>
          <p:cNvSpPr/>
          <p:nvPr/>
        </p:nvSpPr>
        <p:spPr>
          <a:xfrm>
            <a:off x="3362423" y="5830178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3" name="Ellipse 382"/>
          <p:cNvSpPr/>
          <p:nvPr/>
        </p:nvSpPr>
        <p:spPr>
          <a:xfrm>
            <a:off x="3560380" y="5830178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4" name="Ellipse 383"/>
          <p:cNvSpPr/>
          <p:nvPr/>
        </p:nvSpPr>
        <p:spPr>
          <a:xfrm>
            <a:off x="3758337" y="5830178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5" name="Ellipse 384"/>
          <p:cNvSpPr/>
          <p:nvPr/>
        </p:nvSpPr>
        <p:spPr>
          <a:xfrm>
            <a:off x="3956294" y="5830178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6" name="Ellipse 385"/>
          <p:cNvSpPr/>
          <p:nvPr/>
        </p:nvSpPr>
        <p:spPr>
          <a:xfrm>
            <a:off x="4550165" y="5830178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7" name="Ellipse 386"/>
          <p:cNvSpPr/>
          <p:nvPr/>
        </p:nvSpPr>
        <p:spPr>
          <a:xfrm>
            <a:off x="4154251" y="5830178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8" name="Ellipse 387"/>
          <p:cNvSpPr/>
          <p:nvPr/>
        </p:nvSpPr>
        <p:spPr>
          <a:xfrm>
            <a:off x="4352208" y="5830178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9" name="Ellipse 388"/>
          <p:cNvSpPr/>
          <p:nvPr/>
        </p:nvSpPr>
        <p:spPr>
          <a:xfrm>
            <a:off x="4748122" y="5830178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0" name="Ellipse 389"/>
          <p:cNvSpPr/>
          <p:nvPr/>
        </p:nvSpPr>
        <p:spPr>
          <a:xfrm>
            <a:off x="4946079" y="5830178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1" name="Ellipse 390"/>
          <p:cNvSpPr/>
          <p:nvPr/>
        </p:nvSpPr>
        <p:spPr>
          <a:xfrm>
            <a:off x="5144036" y="5830178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2" name="Ellipse 391"/>
          <p:cNvSpPr/>
          <p:nvPr/>
        </p:nvSpPr>
        <p:spPr>
          <a:xfrm>
            <a:off x="5737907" y="5830178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3" name="Ellipse 392"/>
          <p:cNvSpPr/>
          <p:nvPr/>
        </p:nvSpPr>
        <p:spPr>
          <a:xfrm>
            <a:off x="5341993" y="5830178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4" name="Ellipse 393"/>
          <p:cNvSpPr/>
          <p:nvPr/>
        </p:nvSpPr>
        <p:spPr>
          <a:xfrm>
            <a:off x="5539950" y="5830178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5" name="Ellipse 394"/>
          <p:cNvSpPr/>
          <p:nvPr/>
        </p:nvSpPr>
        <p:spPr>
          <a:xfrm>
            <a:off x="6331778" y="5830178"/>
            <a:ext cx="180000" cy="18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6" name="Ellipse 395"/>
          <p:cNvSpPr/>
          <p:nvPr/>
        </p:nvSpPr>
        <p:spPr>
          <a:xfrm>
            <a:off x="5935864" y="5830178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7" name="Ellipse 396"/>
          <p:cNvSpPr/>
          <p:nvPr/>
        </p:nvSpPr>
        <p:spPr>
          <a:xfrm>
            <a:off x="6133821" y="5830178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8" name="Ellipse 397"/>
          <p:cNvSpPr/>
          <p:nvPr/>
        </p:nvSpPr>
        <p:spPr>
          <a:xfrm>
            <a:off x="6529737" y="5830178"/>
            <a:ext cx="180000" cy="18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9" name="Ellipse 398"/>
          <p:cNvSpPr/>
          <p:nvPr/>
        </p:nvSpPr>
        <p:spPr>
          <a:xfrm>
            <a:off x="3160032" y="6042617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0" name="Ellipse 399"/>
          <p:cNvSpPr/>
          <p:nvPr/>
        </p:nvSpPr>
        <p:spPr>
          <a:xfrm>
            <a:off x="3556518" y="6042617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1" name="Ellipse 400"/>
          <p:cNvSpPr/>
          <p:nvPr/>
        </p:nvSpPr>
        <p:spPr>
          <a:xfrm>
            <a:off x="3820842" y="6042617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2" name="Ellipse 401"/>
          <p:cNvSpPr/>
          <p:nvPr/>
        </p:nvSpPr>
        <p:spPr>
          <a:xfrm>
            <a:off x="4085166" y="6042617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3" name="Ellipse 402"/>
          <p:cNvSpPr/>
          <p:nvPr/>
        </p:nvSpPr>
        <p:spPr>
          <a:xfrm>
            <a:off x="4217328" y="6042617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4" name="Ellipse 403"/>
          <p:cNvSpPr/>
          <p:nvPr/>
        </p:nvSpPr>
        <p:spPr>
          <a:xfrm>
            <a:off x="3424356" y="6042617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5" name="Ellipse 404"/>
          <p:cNvSpPr/>
          <p:nvPr/>
        </p:nvSpPr>
        <p:spPr>
          <a:xfrm>
            <a:off x="3953004" y="6042617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6" name="Ellipse 405"/>
          <p:cNvSpPr/>
          <p:nvPr/>
        </p:nvSpPr>
        <p:spPr>
          <a:xfrm>
            <a:off x="3292194" y="6042617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7" name="Ellipse 406"/>
          <p:cNvSpPr/>
          <p:nvPr/>
        </p:nvSpPr>
        <p:spPr>
          <a:xfrm>
            <a:off x="3688680" y="6042617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8" name="Ellipse 407"/>
          <p:cNvSpPr/>
          <p:nvPr/>
        </p:nvSpPr>
        <p:spPr>
          <a:xfrm>
            <a:off x="4349490" y="6042617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9" name="Ellipse 408"/>
          <p:cNvSpPr/>
          <p:nvPr/>
        </p:nvSpPr>
        <p:spPr>
          <a:xfrm>
            <a:off x="4745976" y="6042617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0" name="Ellipse 409"/>
          <p:cNvSpPr/>
          <p:nvPr/>
        </p:nvSpPr>
        <p:spPr>
          <a:xfrm>
            <a:off x="5010300" y="6042617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1" name="Ellipse 410"/>
          <p:cNvSpPr/>
          <p:nvPr/>
        </p:nvSpPr>
        <p:spPr>
          <a:xfrm>
            <a:off x="5274624" y="6042617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2" name="Ellipse 411"/>
          <p:cNvSpPr/>
          <p:nvPr/>
        </p:nvSpPr>
        <p:spPr>
          <a:xfrm>
            <a:off x="5406786" y="6042617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3" name="Ellipse 412"/>
          <p:cNvSpPr/>
          <p:nvPr/>
        </p:nvSpPr>
        <p:spPr>
          <a:xfrm>
            <a:off x="4613814" y="6042617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4" name="Ellipse 413"/>
          <p:cNvSpPr/>
          <p:nvPr/>
        </p:nvSpPr>
        <p:spPr>
          <a:xfrm>
            <a:off x="5142462" y="6042617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5" name="Ellipse 414"/>
          <p:cNvSpPr/>
          <p:nvPr/>
        </p:nvSpPr>
        <p:spPr>
          <a:xfrm>
            <a:off x="4481652" y="6042617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6" name="Ellipse 415"/>
          <p:cNvSpPr/>
          <p:nvPr/>
        </p:nvSpPr>
        <p:spPr>
          <a:xfrm>
            <a:off x="4878138" y="6042617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7" name="Ellipse 416"/>
          <p:cNvSpPr/>
          <p:nvPr/>
        </p:nvSpPr>
        <p:spPr>
          <a:xfrm>
            <a:off x="5538948" y="6042617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8" name="Ellipse 417"/>
          <p:cNvSpPr/>
          <p:nvPr/>
        </p:nvSpPr>
        <p:spPr>
          <a:xfrm>
            <a:off x="5671110" y="6042617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9" name="Ellipse 418"/>
          <p:cNvSpPr/>
          <p:nvPr/>
        </p:nvSpPr>
        <p:spPr>
          <a:xfrm>
            <a:off x="6067596" y="6042617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0" name="Ellipse 419"/>
          <p:cNvSpPr/>
          <p:nvPr/>
        </p:nvSpPr>
        <p:spPr>
          <a:xfrm>
            <a:off x="6331920" y="6042617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1" name="Ellipse 420"/>
          <p:cNvSpPr/>
          <p:nvPr/>
        </p:nvSpPr>
        <p:spPr>
          <a:xfrm>
            <a:off x="6596232" y="6042617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2" name="Ellipse 421"/>
          <p:cNvSpPr/>
          <p:nvPr/>
        </p:nvSpPr>
        <p:spPr>
          <a:xfrm>
            <a:off x="5935434" y="6042617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3" name="Ellipse 422"/>
          <p:cNvSpPr/>
          <p:nvPr/>
        </p:nvSpPr>
        <p:spPr>
          <a:xfrm>
            <a:off x="6464082" y="6042617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4" name="Ellipse 423"/>
          <p:cNvSpPr/>
          <p:nvPr/>
        </p:nvSpPr>
        <p:spPr>
          <a:xfrm>
            <a:off x="5803272" y="6042617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5" name="Ellipse 424"/>
          <p:cNvSpPr/>
          <p:nvPr/>
        </p:nvSpPr>
        <p:spPr>
          <a:xfrm>
            <a:off x="6199758" y="6042617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6" name="Accolade fermante 425"/>
          <p:cNvSpPr/>
          <p:nvPr/>
        </p:nvSpPr>
        <p:spPr>
          <a:xfrm>
            <a:off x="7080172" y="641480"/>
            <a:ext cx="691978" cy="5573061"/>
          </a:xfrm>
          <a:prstGeom prst="rightBrace">
            <a:avLst>
              <a:gd name="adj1" fmla="val 59524"/>
              <a:gd name="adj2" fmla="val 50000"/>
            </a:avLst>
          </a:prstGeom>
          <a:ln w="3810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" name="Groupe 1"/>
          <p:cNvGrpSpPr/>
          <p:nvPr/>
        </p:nvGrpSpPr>
        <p:grpSpPr>
          <a:xfrm>
            <a:off x="3030044" y="1359464"/>
            <a:ext cx="3774964" cy="560028"/>
            <a:chOff x="3030044" y="1359464"/>
            <a:chExt cx="3774964" cy="560028"/>
          </a:xfrm>
        </p:grpSpPr>
        <p:sp>
          <p:nvSpPr>
            <p:cNvPr id="427" name="Rectangle : coins arrondis 426"/>
            <p:cNvSpPr/>
            <p:nvPr/>
          </p:nvSpPr>
          <p:spPr>
            <a:xfrm>
              <a:off x="3030044" y="1359464"/>
              <a:ext cx="3774964" cy="560028"/>
            </a:xfrm>
            <a:prstGeom prst="roundRect">
              <a:avLst/>
            </a:prstGeom>
            <a:noFill/>
            <a:ln>
              <a:solidFill>
                <a:schemeClr val="tx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8" name="Ellipse 427"/>
            <p:cNvSpPr/>
            <p:nvPr/>
          </p:nvSpPr>
          <p:spPr>
            <a:xfrm>
              <a:off x="3153870" y="1473767"/>
              <a:ext cx="180000" cy="18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9" name="Ellipse 428"/>
            <p:cNvSpPr/>
            <p:nvPr/>
          </p:nvSpPr>
          <p:spPr>
            <a:xfrm>
              <a:off x="3351827" y="1473767"/>
              <a:ext cx="180000" cy="18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0" name="Ellipse 429"/>
            <p:cNvSpPr/>
            <p:nvPr/>
          </p:nvSpPr>
          <p:spPr>
            <a:xfrm>
              <a:off x="3549784" y="1473767"/>
              <a:ext cx="180000" cy="18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1" name="Ellipse 430"/>
            <p:cNvSpPr/>
            <p:nvPr/>
          </p:nvSpPr>
          <p:spPr>
            <a:xfrm>
              <a:off x="3747741" y="1473767"/>
              <a:ext cx="180000" cy="18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2" name="Ellipse 431"/>
            <p:cNvSpPr/>
            <p:nvPr/>
          </p:nvSpPr>
          <p:spPr>
            <a:xfrm>
              <a:off x="3945698" y="1473767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3" name="Ellipse 432"/>
            <p:cNvSpPr/>
            <p:nvPr/>
          </p:nvSpPr>
          <p:spPr>
            <a:xfrm>
              <a:off x="4539569" y="1473767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4" name="Ellipse 433"/>
            <p:cNvSpPr/>
            <p:nvPr/>
          </p:nvSpPr>
          <p:spPr>
            <a:xfrm>
              <a:off x="4143655" y="1473767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5" name="Ellipse 434"/>
            <p:cNvSpPr/>
            <p:nvPr/>
          </p:nvSpPr>
          <p:spPr>
            <a:xfrm>
              <a:off x="4341612" y="1473767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6" name="Ellipse 435"/>
            <p:cNvSpPr/>
            <p:nvPr/>
          </p:nvSpPr>
          <p:spPr>
            <a:xfrm>
              <a:off x="4737526" y="1473767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7" name="Ellipse 436"/>
            <p:cNvSpPr/>
            <p:nvPr/>
          </p:nvSpPr>
          <p:spPr>
            <a:xfrm>
              <a:off x="4935483" y="1473767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8" name="Ellipse 437"/>
            <p:cNvSpPr/>
            <p:nvPr/>
          </p:nvSpPr>
          <p:spPr>
            <a:xfrm>
              <a:off x="5133440" y="1473767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9" name="Ellipse 438"/>
            <p:cNvSpPr/>
            <p:nvPr/>
          </p:nvSpPr>
          <p:spPr>
            <a:xfrm>
              <a:off x="5727311" y="1473767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0" name="Ellipse 439"/>
            <p:cNvSpPr/>
            <p:nvPr/>
          </p:nvSpPr>
          <p:spPr>
            <a:xfrm>
              <a:off x="5331397" y="1473767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1" name="Ellipse 440"/>
            <p:cNvSpPr/>
            <p:nvPr/>
          </p:nvSpPr>
          <p:spPr>
            <a:xfrm>
              <a:off x="5529354" y="1473767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2" name="Ellipse 441"/>
            <p:cNvSpPr/>
            <p:nvPr/>
          </p:nvSpPr>
          <p:spPr>
            <a:xfrm>
              <a:off x="6321182" y="1473767"/>
              <a:ext cx="180000" cy="1800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3" name="Ellipse 442"/>
            <p:cNvSpPr/>
            <p:nvPr/>
          </p:nvSpPr>
          <p:spPr>
            <a:xfrm>
              <a:off x="5925268" y="1473767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4" name="Ellipse 443"/>
            <p:cNvSpPr/>
            <p:nvPr/>
          </p:nvSpPr>
          <p:spPr>
            <a:xfrm>
              <a:off x="6123225" y="1473767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5" name="Ellipse 444"/>
            <p:cNvSpPr/>
            <p:nvPr/>
          </p:nvSpPr>
          <p:spPr>
            <a:xfrm>
              <a:off x="6519141" y="1473767"/>
              <a:ext cx="180000" cy="1800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6" name="Ellipse 445"/>
            <p:cNvSpPr/>
            <p:nvPr/>
          </p:nvSpPr>
          <p:spPr>
            <a:xfrm>
              <a:off x="3149436" y="1686206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7" name="Ellipse 446"/>
            <p:cNvSpPr/>
            <p:nvPr/>
          </p:nvSpPr>
          <p:spPr>
            <a:xfrm>
              <a:off x="3545922" y="1686206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8" name="Ellipse 447"/>
            <p:cNvSpPr/>
            <p:nvPr/>
          </p:nvSpPr>
          <p:spPr>
            <a:xfrm>
              <a:off x="3810246" y="1686206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9" name="Ellipse 448"/>
            <p:cNvSpPr/>
            <p:nvPr/>
          </p:nvSpPr>
          <p:spPr>
            <a:xfrm>
              <a:off x="4074570" y="1686206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0" name="Ellipse 449"/>
            <p:cNvSpPr/>
            <p:nvPr/>
          </p:nvSpPr>
          <p:spPr>
            <a:xfrm>
              <a:off x="4206732" y="1686206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1" name="Ellipse 450"/>
            <p:cNvSpPr/>
            <p:nvPr/>
          </p:nvSpPr>
          <p:spPr>
            <a:xfrm>
              <a:off x="3413760" y="1686206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2" name="Ellipse 451"/>
            <p:cNvSpPr/>
            <p:nvPr/>
          </p:nvSpPr>
          <p:spPr>
            <a:xfrm>
              <a:off x="3942408" y="1686206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3" name="Ellipse 452"/>
            <p:cNvSpPr/>
            <p:nvPr/>
          </p:nvSpPr>
          <p:spPr>
            <a:xfrm>
              <a:off x="3281598" y="1686206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4" name="Ellipse 453"/>
            <p:cNvSpPr/>
            <p:nvPr/>
          </p:nvSpPr>
          <p:spPr>
            <a:xfrm>
              <a:off x="3678084" y="1686206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5" name="Ellipse 454"/>
            <p:cNvSpPr/>
            <p:nvPr/>
          </p:nvSpPr>
          <p:spPr>
            <a:xfrm>
              <a:off x="4338894" y="1686206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6" name="Ellipse 455"/>
            <p:cNvSpPr/>
            <p:nvPr/>
          </p:nvSpPr>
          <p:spPr>
            <a:xfrm>
              <a:off x="4735380" y="1686206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7" name="Ellipse 456"/>
            <p:cNvSpPr/>
            <p:nvPr/>
          </p:nvSpPr>
          <p:spPr>
            <a:xfrm>
              <a:off x="4999704" y="1686206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8" name="Ellipse 457"/>
            <p:cNvSpPr/>
            <p:nvPr/>
          </p:nvSpPr>
          <p:spPr>
            <a:xfrm>
              <a:off x="5264028" y="1686206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9" name="Ellipse 458"/>
            <p:cNvSpPr/>
            <p:nvPr/>
          </p:nvSpPr>
          <p:spPr>
            <a:xfrm>
              <a:off x="5396190" y="1686206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0" name="Ellipse 459"/>
            <p:cNvSpPr/>
            <p:nvPr/>
          </p:nvSpPr>
          <p:spPr>
            <a:xfrm>
              <a:off x="4603218" y="1686206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1" name="Ellipse 460"/>
            <p:cNvSpPr/>
            <p:nvPr/>
          </p:nvSpPr>
          <p:spPr>
            <a:xfrm>
              <a:off x="5131866" y="1686206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2" name="Ellipse 461"/>
            <p:cNvSpPr/>
            <p:nvPr/>
          </p:nvSpPr>
          <p:spPr>
            <a:xfrm>
              <a:off x="4471056" y="1686206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3" name="Ellipse 462"/>
            <p:cNvSpPr/>
            <p:nvPr/>
          </p:nvSpPr>
          <p:spPr>
            <a:xfrm>
              <a:off x="4867542" y="1686206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4" name="Ellipse 463"/>
            <p:cNvSpPr/>
            <p:nvPr/>
          </p:nvSpPr>
          <p:spPr>
            <a:xfrm>
              <a:off x="5528352" y="1686206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5" name="Ellipse 464"/>
            <p:cNvSpPr/>
            <p:nvPr/>
          </p:nvSpPr>
          <p:spPr>
            <a:xfrm>
              <a:off x="5660514" y="1686206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6" name="Ellipse 465"/>
            <p:cNvSpPr/>
            <p:nvPr/>
          </p:nvSpPr>
          <p:spPr>
            <a:xfrm>
              <a:off x="6057000" y="1686206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7" name="Ellipse 466"/>
            <p:cNvSpPr/>
            <p:nvPr/>
          </p:nvSpPr>
          <p:spPr>
            <a:xfrm>
              <a:off x="6321324" y="1686206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8" name="Ellipse 467"/>
            <p:cNvSpPr/>
            <p:nvPr/>
          </p:nvSpPr>
          <p:spPr>
            <a:xfrm>
              <a:off x="6585636" y="1686206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9" name="Ellipse 468"/>
            <p:cNvSpPr/>
            <p:nvPr/>
          </p:nvSpPr>
          <p:spPr>
            <a:xfrm>
              <a:off x="5924838" y="1686206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0" name="Ellipse 469"/>
            <p:cNvSpPr/>
            <p:nvPr/>
          </p:nvSpPr>
          <p:spPr>
            <a:xfrm>
              <a:off x="6453486" y="1686206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1" name="Ellipse 470"/>
            <p:cNvSpPr/>
            <p:nvPr/>
          </p:nvSpPr>
          <p:spPr>
            <a:xfrm>
              <a:off x="5792676" y="1686206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2" name="Ellipse 471"/>
            <p:cNvSpPr/>
            <p:nvPr/>
          </p:nvSpPr>
          <p:spPr>
            <a:xfrm>
              <a:off x="6189162" y="1686206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73" name="Rectangle : coins arrondis 472"/>
          <p:cNvSpPr/>
          <p:nvPr/>
        </p:nvSpPr>
        <p:spPr>
          <a:xfrm>
            <a:off x="3030044" y="3544473"/>
            <a:ext cx="3774964" cy="560028"/>
          </a:xfrm>
          <a:prstGeom prst="roundRect">
            <a:avLst/>
          </a:prstGeom>
          <a:noFill/>
          <a:ln>
            <a:solidFill>
              <a:schemeClr val="tx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4" name="Ellipse 473"/>
          <p:cNvSpPr/>
          <p:nvPr/>
        </p:nvSpPr>
        <p:spPr>
          <a:xfrm>
            <a:off x="3153870" y="3658776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5" name="Ellipse 474"/>
          <p:cNvSpPr/>
          <p:nvPr/>
        </p:nvSpPr>
        <p:spPr>
          <a:xfrm>
            <a:off x="3351827" y="3658776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6" name="Ellipse 475"/>
          <p:cNvSpPr/>
          <p:nvPr/>
        </p:nvSpPr>
        <p:spPr>
          <a:xfrm>
            <a:off x="3549784" y="3658776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7" name="Ellipse 476"/>
          <p:cNvSpPr/>
          <p:nvPr/>
        </p:nvSpPr>
        <p:spPr>
          <a:xfrm>
            <a:off x="3747741" y="3658776"/>
            <a:ext cx="180000" cy="18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8" name="Ellipse 477"/>
          <p:cNvSpPr/>
          <p:nvPr/>
        </p:nvSpPr>
        <p:spPr>
          <a:xfrm>
            <a:off x="3945698" y="3658776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9" name="Ellipse 478"/>
          <p:cNvSpPr/>
          <p:nvPr/>
        </p:nvSpPr>
        <p:spPr>
          <a:xfrm>
            <a:off x="4539569" y="3658776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0" name="Ellipse 479"/>
          <p:cNvSpPr/>
          <p:nvPr/>
        </p:nvSpPr>
        <p:spPr>
          <a:xfrm>
            <a:off x="4143655" y="3658776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1" name="Ellipse 480"/>
          <p:cNvSpPr/>
          <p:nvPr/>
        </p:nvSpPr>
        <p:spPr>
          <a:xfrm>
            <a:off x="4341612" y="3658776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2" name="Ellipse 481"/>
          <p:cNvSpPr/>
          <p:nvPr/>
        </p:nvSpPr>
        <p:spPr>
          <a:xfrm>
            <a:off x="4737526" y="3658776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3" name="Ellipse 482"/>
          <p:cNvSpPr/>
          <p:nvPr/>
        </p:nvSpPr>
        <p:spPr>
          <a:xfrm>
            <a:off x="4935483" y="3658776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4" name="Ellipse 483"/>
          <p:cNvSpPr/>
          <p:nvPr/>
        </p:nvSpPr>
        <p:spPr>
          <a:xfrm>
            <a:off x="5133440" y="3658776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5" name="Ellipse 484"/>
          <p:cNvSpPr/>
          <p:nvPr/>
        </p:nvSpPr>
        <p:spPr>
          <a:xfrm>
            <a:off x="5727311" y="3658776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6" name="Ellipse 485"/>
          <p:cNvSpPr/>
          <p:nvPr/>
        </p:nvSpPr>
        <p:spPr>
          <a:xfrm>
            <a:off x="5331397" y="3658776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7" name="Ellipse 486"/>
          <p:cNvSpPr/>
          <p:nvPr/>
        </p:nvSpPr>
        <p:spPr>
          <a:xfrm>
            <a:off x="5529354" y="3658776"/>
            <a:ext cx="180000" cy="18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8" name="Ellipse 487"/>
          <p:cNvSpPr/>
          <p:nvPr/>
        </p:nvSpPr>
        <p:spPr>
          <a:xfrm>
            <a:off x="6321182" y="3658776"/>
            <a:ext cx="180000" cy="18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9" name="Ellipse 488"/>
          <p:cNvSpPr/>
          <p:nvPr/>
        </p:nvSpPr>
        <p:spPr>
          <a:xfrm>
            <a:off x="5925268" y="3658776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0" name="Ellipse 489"/>
          <p:cNvSpPr/>
          <p:nvPr/>
        </p:nvSpPr>
        <p:spPr>
          <a:xfrm>
            <a:off x="6123225" y="3658776"/>
            <a:ext cx="180000" cy="18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1" name="Ellipse 490"/>
          <p:cNvSpPr/>
          <p:nvPr/>
        </p:nvSpPr>
        <p:spPr>
          <a:xfrm>
            <a:off x="6519141" y="3658776"/>
            <a:ext cx="180000" cy="18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2" name="Ellipse 491"/>
          <p:cNvSpPr/>
          <p:nvPr/>
        </p:nvSpPr>
        <p:spPr>
          <a:xfrm>
            <a:off x="3149436" y="3871215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3" name="Ellipse 492"/>
          <p:cNvSpPr/>
          <p:nvPr/>
        </p:nvSpPr>
        <p:spPr>
          <a:xfrm>
            <a:off x="3545922" y="3871215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4" name="Ellipse 493"/>
          <p:cNvSpPr/>
          <p:nvPr/>
        </p:nvSpPr>
        <p:spPr>
          <a:xfrm>
            <a:off x="3810246" y="3871215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5" name="Ellipse 494"/>
          <p:cNvSpPr/>
          <p:nvPr/>
        </p:nvSpPr>
        <p:spPr>
          <a:xfrm>
            <a:off x="4074570" y="3871215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6" name="Ellipse 495"/>
          <p:cNvSpPr/>
          <p:nvPr/>
        </p:nvSpPr>
        <p:spPr>
          <a:xfrm>
            <a:off x="4206732" y="3871215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7" name="Ellipse 496"/>
          <p:cNvSpPr/>
          <p:nvPr/>
        </p:nvSpPr>
        <p:spPr>
          <a:xfrm>
            <a:off x="3413760" y="3871215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8" name="Ellipse 497"/>
          <p:cNvSpPr/>
          <p:nvPr/>
        </p:nvSpPr>
        <p:spPr>
          <a:xfrm>
            <a:off x="3942408" y="3871215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9" name="Ellipse 498"/>
          <p:cNvSpPr/>
          <p:nvPr/>
        </p:nvSpPr>
        <p:spPr>
          <a:xfrm>
            <a:off x="3281598" y="3871215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0" name="Ellipse 499"/>
          <p:cNvSpPr/>
          <p:nvPr/>
        </p:nvSpPr>
        <p:spPr>
          <a:xfrm>
            <a:off x="3678084" y="3871215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1" name="Ellipse 500"/>
          <p:cNvSpPr/>
          <p:nvPr/>
        </p:nvSpPr>
        <p:spPr>
          <a:xfrm>
            <a:off x="4338894" y="3871215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2" name="Ellipse 501"/>
          <p:cNvSpPr/>
          <p:nvPr/>
        </p:nvSpPr>
        <p:spPr>
          <a:xfrm>
            <a:off x="4735380" y="3871215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3" name="Ellipse 502"/>
          <p:cNvSpPr/>
          <p:nvPr/>
        </p:nvSpPr>
        <p:spPr>
          <a:xfrm>
            <a:off x="4999704" y="3871215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4" name="Ellipse 503"/>
          <p:cNvSpPr/>
          <p:nvPr/>
        </p:nvSpPr>
        <p:spPr>
          <a:xfrm>
            <a:off x="5264028" y="3871215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5" name="Ellipse 504"/>
          <p:cNvSpPr/>
          <p:nvPr/>
        </p:nvSpPr>
        <p:spPr>
          <a:xfrm>
            <a:off x="5396190" y="3871215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6" name="Ellipse 505"/>
          <p:cNvSpPr/>
          <p:nvPr/>
        </p:nvSpPr>
        <p:spPr>
          <a:xfrm>
            <a:off x="4603218" y="3871215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7" name="Ellipse 506"/>
          <p:cNvSpPr/>
          <p:nvPr/>
        </p:nvSpPr>
        <p:spPr>
          <a:xfrm>
            <a:off x="5131866" y="3871215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8" name="Ellipse 507"/>
          <p:cNvSpPr/>
          <p:nvPr/>
        </p:nvSpPr>
        <p:spPr>
          <a:xfrm>
            <a:off x="4471056" y="3871215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9" name="Ellipse 508"/>
          <p:cNvSpPr/>
          <p:nvPr/>
        </p:nvSpPr>
        <p:spPr>
          <a:xfrm>
            <a:off x="4867542" y="3871215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0" name="Ellipse 509"/>
          <p:cNvSpPr/>
          <p:nvPr/>
        </p:nvSpPr>
        <p:spPr>
          <a:xfrm>
            <a:off x="5528352" y="3871215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1" name="Ellipse 510"/>
          <p:cNvSpPr/>
          <p:nvPr/>
        </p:nvSpPr>
        <p:spPr>
          <a:xfrm>
            <a:off x="5660514" y="3871215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2" name="Ellipse 511"/>
          <p:cNvSpPr/>
          <p:nvPr/>
        </p:nvSpPr>
        <p:spPr>
          <a:xfrm>
            <a:off x="6057000" y="3871215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3" name="Ellipse 512"/>
          <p:cNvSpPr/>
          <p:nvPr/>
        </p:nvSpPr>
        <p:spPr>
          <a:xfrm>
            <a:off x="6321324" y="3871215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4" name="Ellipse 513"/>
          <p:cNvSpPr/>
          <p:nvPr/>
        </p:nvSpPr>
        <p:spPr>
          <a:xfrm>
            <a:off x="6585636" y="3871215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5" name="Ellipse 514"/>
          <p:cNvSpPr/>
          <p:nvPr/>
        </p:nvSpPr>
        <p:spPr>
          <a:xfrm>
            <a:off x="5924838" y="3871215"/>
            <a:ext cx="108000" cy="108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6" name="Ellipse 515"/>
          <p:cNvSpPr/>
          <p:nvPr/>
        </p:nvSpPr>
        <p:spPr>
          <a:xfrm>
            <a:off x="6453486" y="3871215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7" name="Ellipse 516"/>
          <p:cNvSpPr/>
          <p:nvPr/>
        </p:nvSpPr>
        <p:spPr>
          <a:xfrm>
            <a:off x="5792676" y="3871215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8" name="Ellipse 517"/>
          <p:cNvSpPr/>
          <p:nvPr/>
        </p:nvSpPr>
        <p:spPr>
          <a:xfrm>
            <a:off x="6189162" y="3871215"/>
            <a:ext cx="108000" cy="108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19" name="Image 5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888" y="5949302"/>
            <a:ext cx="1085076" cy="76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3722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1.11111E-6 L 0.20494 1.11111E-6 C 0.29661 1.11111E-6 0.40989 0.0537 0.40989 0.09745 L 0.40989 0.19514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95" y="974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96296E-6 L 0.20403 -2.96296E-6 C 0.29518 -2.96296E-6 0.40807 -0.02754 0.40807 -0.0493 L 0.40807 -0.09838 " pathEditMode="relative" rAng="0" ptsTypes="AAAA">
                                      <p:cBhvr>
                                        <p:cTn id="1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04" y="-4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6001" y="0"/>
            <a:ext cx="9705999" cy="6871065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01296" y="1443544"/>
            <a:ext cx="10627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CONTEXTE</a:t>
            </a:r>
            <a:endParaRPr lang="fr-FR" sz="4000" dirty="0">
              <a:latin typeface="+mj-lt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01296" y="1804406"/>
            <a:ext cx="16173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PROBLÉMATIQUE</a:t>
            </a:r>
            <a:endParaRPr lang="fr-FR" sz="2400" dirty="0">
              <a:latin typeface="+mj-lt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01296" y="2166589"/>
            <a:ext cx="1226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PERCEPTION</a:t>
            </a:r>
            <a:endParaRPr lang="fr-FR" sz="3300" dirty="0">
              <a:latin typeface="+mj-lt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2409" y="2528772"/>
            <a:ext cx="2393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+mj-lt"/>
              </a:rPr>
              <a:t>RÉSEAU NEURONAL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92409" y="2889634"/>
            <a:ext cx="23276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ALGORITHME GÉNÉTIQUE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91010" y="3250496"/>
            <a:ext cx="1664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DÉMONSTRATION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113235" y="1083907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PLAN</a:t>
            </a:r>
            <a:endParaRPr lang="fr-FR" sz="4000" dirty="0">
              <a:latin typeface="+mj-lt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82772" y="167301"/>
            <a:ext cx="2372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latin typeface="+mj-lt"/>
              </a:rPr>
              <a:t>TREX BRAIN</a:t>
            </a:r>
            <a:endParaRPr lang="fr-FR" sz="7200" dirty="0">
              <a:latin typeface="+mj-lt"/>
            </a:endParaRPr>
          </a:p>
        </p:txBody>
      </p:sp>
      <p:pic>
        <p:nvPicPr>
          <p:cNvPr id="519" name="Image 5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888" y="5949302"/>
            <a:ext cx="1085076" cy="764251"/>
          </a:xfrm>
          <a:prstGeom prst="rect">
            <a:avLst/>
          </a:prstGeom>
        </p:spPr>
      </p:pic>
      <p:grpSp>
        <p:nvGrpSpPr>
          <p:cNvPr id="5" name="Groupe 4"/>
          <p:cNvGrpSpPr/>
          <p:nvPr/>
        </p:nvGrpSpPr>
        <p:grpSpPr>
          <a:xfrm>
            <a:off x="3703145" y="1988170"/>
            <a:ext cx="7110359" cy="935317"/>
            <a:chOff x="3703145" y="1988170"/>
            <a:chExt cx="7110359" cy="935317"/>
          </a:xfrm>
        </p:grpSpPr>
        <p:sp>
          <p:nvSpPr>
            <p:cNvPr id="520" name="Rectangle : coins arrondis 519"/>
            <p:cNvSpPr/>
            <p:nvPr/>
          </p:nvSpPr>
          <p:spPr>
            <a:xfrm>
              <a:off x="3703145" y="1988170"/>
              <a:ext cx="7110359" cy="935317"/>
            </a:xfrm>
            <a:prstGeom prst="roundRect">
              <a:avLst/>
            </a:prstGeom>
            <a:noFill/>
            <a:ln>
              <a:solidFill>
                <a:schemeClr val="tx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1" name="Ellipse 520"/>
            <p:cNvSpPr/>
            <p:nvPr/>
          </p:nvSpPr>
          <p:spPr>
            <a:xfrm>
              <a:off x="3874914" y="2126675"/>
              <a:ext cx="360000" cy="36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2" name="Ellipse 521"/>
            <p:cNvSpPr/>
            <p:nvPr/>
          </p:nvSpPr>
          <p:spPr>
            <a:xfrm>
              <a:off x="4251991" y="2126675"/>
              <a:ext cx="360000" cy="36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3" name="Ellipse 522"/>
            <p:cNvSpPr/>
            <p:nvPr/>
          </p:nvSpPr>
          <p:spPr>
            <a:xfrm>
              <a:off x="4629068" y="2126675"/>
              <a:ext cx="360000" cy="36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4" name="Ellipse 523"/>
            <p:cNvSpPr/>
            <p:nvPr/>
          </p:nvSpPr>
          <p:spPr>
            <a:xfrm>
              <a:off x="5006145" y="2126675"/>
              <a:ext cx="360000" cy="36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5" name="Ellipse 524"/>
            <p:cNvSpPr/>
            <p:nvPr/>
          </p:nvSpPr>
          <p:spPr>
            <a:xfrm>
              <a:off x="5383222" y="2126675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6" name="Ellipse 525"/>
            <p:cNvSpPr/>
            <p:nvPr/>
          </p:nvSpPr>
          <p:spPr>
            <a:xfrm>
              <a:off x="6514453" y="2126675"/>
              <a:ext cx="360000" cy="36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7" name="Ellipse 526"/>
            <p:cNvSpPr/>
            <p:nvPr/>
          </p:nvSpPr>
          <p:spPr>
            <a:xfrm>
              <a:off x="5760299" y="2126675"/>
              <a:ext cx="360000" cy="36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8" name="Ellipse 527"/>
            <p:cNvSpPr/>
            <p:nvPr/>
          </p:nvSpPr>
          <p:spPr>
            <a:xfrm>
              <a:off x="6137376" y="2126675"/>
              <a:ext cx="360000" cy="36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9" name="Ellipse 528"/>
            <p:cNvSpPr/>
            <p:nvPr/>
          </p:nvSpPr>
          <p:spPr>
            <a:xfrm>
              <a:off x="6891530" y="2126675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0" name="Ellipse 529"/>
            <p:cNvSpPr/>
            <p:nvPr/>
          </p:nvSpPr>
          <p:spPr>
            <a:xfrm>
              <a:off x="7268607" y="2126675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1" name="Ellipse 530"/>
            <p:cNvSpPr/>
            <p:nvPr/>
          </p:nvSpPr>
          <p:spPr>
            <a:xfrm>
              <a:off x="7645684" y="2126675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2" name="Ellipse 531"/>
            <p:cNvSpPr/>
            <p:nvPr/>
          </p:nvSpPr>
          <p:spPr>
            <a:xfrm>
              <a:off x="8776915" y="2126675"/>
              <a:ext cx="360000" cy="36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3" name="Ellipse 532"/>
            <p:cNvSpPr/>
            <p:nvPr/>
          </p:nvSpPr>
          <p:spPr>
            <a:xfrm>
              <a:off x="8022761" y="2126675"/>
              <a:ext cx="360000" cy="36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4" name="Ellipse 533"/>
            <p:cNvSpPr/>
            <p:nvPr/>
          </p:nvSpPr>
          <p:spPr>
            <a:xfrm>
              <a:off x="8399838" y="2126675"/>
              <a:ext cx="360000" cy="36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5" name="Ellipse 534"/>
            <p:cNvSpPr/>
            <p:nvPr/>
          </p:nvSpPr>
          <p:spPr>
            <a:xfrm>
              <a:off x="9908146" y="2126675"/>
              <a:ext cx="360000" cy="3600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6" name="Ellipse 535"/>
            <p:cNvSpPr/>
            <p:nvPr/>
          </p:nvSpPr>
          <p:spPr>
            <a:xfrm>
              <a:off x="9153992" y="2126675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7" name="Ellipse 536"/>
            <p:cNvSpPr/>
            <p:nvPr/>
          </p:nvSpPr>
          <p:spPr>
            <a:xfrm>
              <a:off x="9531069" y="2126675"/>
              <a:ext cx="360000" cy="36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8" name="Ellipse 537"/>
            <p:cNvSpPr/>
            <p:nvPr/>
          </p:nvSpPr>
          <p:spPr>
            <a:xfrm>
              <a:off x="10285230" y="2126675"/>
              <a:ext cx="360000" cy="3600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9" name="Ellipse 538"/>
            <p:cNvSpPr/>
            <p:nvPr/>
          </p:nvSpPr>
          <p:spPr>
            <a:xfrm>
              <a:off x="3874914" y="2562051"/>
              <a:ext cx="216000" cy="216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0" name="Ellipse 539"/>
            <p:cNvSpPr/>
            <p:nvPr/>
          </p:nvSpPr>
          <p:spPr>
            <a:xfrm>
              <a:off x="4632189" y="2562051"/>
              <a:ext cx="216000" cy="216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1" name="Ellipse 540"/>
            <p:cNvSpPr/>
            <p:nvPr/>
          </p:nvSpPr>
          <p:spPr>
            <a:xfrm>
              <a:off x="5137039" y="2562051"/>
              <a:ext cx="216000" cy="216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2" name="Ellipse 541"/>
            <p:cNvSpPr/>
            <p:nvPr/>
          </p:nvSpPr>
          <p:spPr>
            <a:xfrm>
              <a:off x="5641889" y="2562051"/>
              <a:ext cx="216000" cy="216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3" name="Ellipse 542"/>
            <p:cNvSpPr/>
            <p:nvPr/>
          </p:nvSpPr>
          <p:spPr>
            <a:xfrm>
              <a:off x="5894314" y="2562051"/>
              <a:ext cx="216000" cy="216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4" name="Ellipse 543"/>
            <p:cNvSpPr/>
            <p:nvPr/>
          </p:nvSpPr>
          <p:spPr>
            <a:xfrm>
              <a:off x="4379764" y="2562051"/>
              <a:ext cx="216000" cy="216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5" name="Ellipse 544"/>
            <p:cNvSpPr/>
            <p:nvPr/>
          </p:nvSpPr>
          <p:spPr>
            <a:xfrm>
              <a:off x="5389464" y="2562051"/>
              <a:ext cx="216000" cy="216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6" name="Ellipse 545"/>
            <p:cNvSpPr/>
            <p:nvPr/>
          </p:nvSpPr>
          <p:spPr>
            <a:xfrm>
              <a:off x="4127339" y="2562051"/>
              <a:ext cx="216000" cy="216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7" name="Ellipse 546"/>
            <p:cNvSpPr/>
            <p:nvPr/>
          </p:nvSpPr>
          <p:spPr>
            <a:xfrm>
              <a:off x="4884614" y="2562051"/>
              <a:ext cx="216000" cy="216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8" name="Ellipse 547"/>
            <p:cNvSpPr/>
            <p:nvPr/>
          </p:nvSpPr>
          <p:spPr>
            <a:xfrm>
              <a:off x="6146739" y="2562051"/>
              <a:ext cx="216000" cy="216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9" name="Ellipse 548"/>
            <p:cNvSpPr/>
            <p:nvPr/>
          </p:nvSpPr>
          <p:spPr>
            <a:xfrm>
              <a:off x="6904014" y="2562051"/>
              <a:ext cx="216000" cy="216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0" name="Ellipse 549"/>
            <p:cNvSpPr/>
            <p:nvPr/>
          </p:nvSpPr>
          <p:spPr>
            <a:xfrm>
              <a:off x="7408864" y="2562051"/>
              <a:ext cx="216000" cy="216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1" name="Ellipse 550"/>
            <p:cNvSpPr/>
            <p:nvPr/>
          </p:nvSpPr>
          <p:spPr>
            <a:xfrm>
              <a:off x="7913714" y="2562051"/>
              <a:ext cx="216000" cy="216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2" name="Ellipse 551"/>
            <p:cNvSpPr/>
            <p:nvPr/>
          </p:nvSpPr>
          <p:spPr>
            <a:xfrm>
              <a:off x="8166139" y="2562051"/>
              <a:ext cx="216000" cy="216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3" name="Ellipse 552"/>
            <p:cNvSpPr/>
            <p:nvPr/>
          </p:nvSpPr>
          <p:spPr>
            <a:xfrm>
              <a:off x="6651589" y="2562051"/>
              <a:ext cx="216000" cy="216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4" name="Ellipse 553"/>
            <p:cNvSpPr/>
            <p:nvPr/>
          </p:nvSpPr>
          <p:spPr>
            <a:xfrm>
              <a:off x="7661289" y="2562051"/>
              <a:ext cx="216000" cy="216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5" name="Ellipse 554"/>
            <p:cNvSpPr/>
            <p:nvPr/>
          </p:nvSpPr>
          <p:spPr>
            <a:xfrm>
              <a:off x="6399164" y="2562051"/>
              <a:ext cx="216000" cy="216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6" name="Ellipse 555"/>
            <p:cNvSpPr/>
            <p:nvPr/>
          </p:nvSpPr>
          <p:spPr>
            <a:xfrm>
              <a:off x="7156439" y="2562051"/>
              <a:ext cx="216000" cy="216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7" name="Ellipse 556"/>
            <p:cNvSpPr/>
            <p:nvPr/>
          </p:nvSpPr>
          <p:spPr>
            <a:xfrm>
              <a:off x="8418564" y="2562051"/>
              <a:ext cx="216000" cy="216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8" name="Ellipse 557"/>
            <p:cNvSpPr/>
            <p:nvPr/>
          </p:nvSpPr>
          <p:spPr>
            <a:xfrm>
              <a:off x="8670989" y="2562051"/>
              <a:ext cx="216000" cy="216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9" name="Ellipse 558"/>
            <p:cNvSpPr/>
            <p:nvPr/>
          </p:nvSpPr>
          <p:spPr>
            <a:xfrm>
              <a:off x="9428264" y="2562051"/>
              <a:ext cx="216000" cy="216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0" name="Ellipse 559"/>
            <p:cNvSpPr/>
            <p:nvPr/>
          </p:nvSpPr>
          <p:spPr>
            <a:xfrm>
              <a:off x="9933114" y="2562051"/>
              <a:ext cx="216000" cy="216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1" name="Ellipse 560"/>
            <p:cNvSpPr/>
            <p:nvPr/>
          </p:nvSpPr>
          <p:spPr>
            <a:xfrm>
              <a:off x="10437965" y="2562051"/>
              <a:ext cx="216000" cy="216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62" name="Ellipse 561"/>
            <p:cNvSpPr/>
            <p:nvPr/>
          </p:nvSpPr>
          <p:spPr>
            <a:xfrm>
              <a:off x="9175839" y="2562051"/>
              <a:ext cx="216000" cy="216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3" name="Ellipse 562"/>
            <p:cNvSpPr/>
            <p:nvPr/>
          </p:nvSpPr>
          <p:spPr>
            <a:xfrm>
              <a:off x="10185539" y="2562051"/>
              <a:ext cx="216000" cy="216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4" name="Ellipse 563"/>
            <p:cNvSpPr/>
            <p:nvPr/>
          </p:nvSpPr>
          <p:spPr>
            <a:xfrm>
              <a:off x="8923414" y="2562051"/>
              <a:ext cx="216000" cy="216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5" name="Ellipse 564"/>
            <p:cNvSpPr/>
            <p:nvPr/>
          </p:nvSpPr>
          <p:spPr>
            <a:xfrm>
              <a:off x="9680689" y="2562051"/>
              <a:ext cx="216000" cy="216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" name="Groupe 10"/>
          <p:cNvGrpSpPr/>
          <p:nvPr/>
        </p:nvGrpSpPr>
        <p:grpSpPr>
          <a:xfrm>
            <a:off x="3705699" y="3354746"/>
            <a:ext cx="7110359" cy="935317"/>
            <a:chOff x="3705699" y="3354746"/>
            <a:chExt cx="7110359" cy="935317"/>
          </a:xfrm>
        </p:grpSpPr>
        <p:sp>
          <p:nvSpPr>
            <p:cNvPr id="566" name="Rectangle : coins arrondis 565"/>
            <p:cNvSpPr/>
            <p:nvPr/>
          </p:nvSpPr>
          <p:spPr>
            <a:xfrm>
              <a:off x="3705699" y="3354746"/>
              <a:ext cx="7110359" cy="935317"/>
            </a:xfrm>
            <a:prstGeom prst="roundRect">
              <a:avLst/>
            </a:prstGeom>
            <a:noFill/>
            <a:ln>
              <a:solidFill>
                <a:schemeClr val="tx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7" name="Ellipse 566"/>
            <p:cNvSpPr/>
            <p:nvPr/>
          </p:nvSpPr>
          <p:spPr>
            <a:xfrm>
              <a:off x="3877468" y="3493251"/>
              <a:ext cx="360000" cy="36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8" name="Ellipse 567"/>
            <p:cNvSpPr/>
            <p:nvPr/>
          </p:nvSpPr>
          <p:spPr>
            <a:xfrm>
              <a:off x="4254545" y="3493251"/>
              <a:ext cx="360000" cy="36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9" name="Ellipse 568"/>
            <p:cNvSpPr/>
            <p:nvPr/>
          </p:nvSpPr>
          <p:spPr>
            <a:xfrm>
              <a:off x="4631622" y="3493251"/>
              <a:ext cx="360000" cy="36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0" name="Ellipse 569"/>
            <p:cNvSpPr/>
            <p:nvPr/>
          </p:nvSpPr>
          <p:spPr>
            <a:xfrm>
              <a:off x="5008699" y="3493251"/>
              <a:ext cx="360000" cy="360000"/>
            </a:xfrm>
            <a:prstGeom prst="ellipse">
              <a:avLst/>
            </a:prstGeom>
            <a:solidFill>
              <a:srgbClr val="FF0066"/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1" name="Ellipse 570"/>
            <p:cNvSpPr/>
            <p:nvPr/>
          </p:nvSpPr>
          <p:spPr>
            <a:xfrm>
              <a:off x="5385776" y="3493251"/>
              <a:ext cx="360000" cy="36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2" name="Ellipse 571"/>
            <p:cNvSpPr/>
            <p:nvPr/>
          </p:nvSpPr>
          <p:spPr>
            <a:xfrm>
              <a:off x="6517007" y="3493251"/>
              <a:ext cx="360000" cy="36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3" name="Ellipse 572"/>
            <p:cNvSpPr/>
            <p:nvPr/>
          </p:nvSpPr>
          <p:spPr>
            <a:xfrm>
              <a:off x="5762853" y="3493251"/>
              <a:ext cx="360000" cy="36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4" name="Ellipse 573"/>
            <p:cNvSpPr/>
            <p:nvPr/>
          </p:nvSpPr>
          <p:spPr>
            <a:xfrm>
              <a:off x="6139930" y="3493251"/>
              <a:ext cx="360000" cy="36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5" name="Ellipse 574"/>
            <p:cNvSpPr/>
            <p:nvPr/>
          </p:nvSpPr>
          <p:spPr>
            <a:xfrm>
              <a:off x="6894084" y="3493251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6" name="Ellipse 575"/>
            <p:cNvSpPr/>
            <p:nvPr/>
          </p:nvSpPr>
          <p:spPr>
            <a:xfrm>
              <a:off x="7271161" y="3493251"/>
              <a:ext cx="360000" cy="36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7" name="Ellipse 576"/>
            <p:cNvSpPr/>
            <p:nvPr/>
          </p:nvSpPr>
          <p:spPr>
            <a:xfrm>
              <a:off x="7648238" y="3493251"/>
              <a:ext cx="360000" cy="36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8" name="Ellipse 577"/>
            <p:cNvSpPr/>
            <p:nvPr/>
          </p:nvSpPr>
          <p:spPr>
            <a:xfrm>
              <a:off x="8779469" y="3493251"/>
              <a:ext cx="360000" cy="36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9" name="Ellipse 578"/>
            <p:cNvSpPr/>
            <p:nvPr/>
          </p:nvSpPr>
          <p:spPr>
            <a:xfrm>
              <a:off x="8025315" y="3493251"/>
              <a:ext cx="360000" cy="36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0" name="Ellipse 579"/>
            <p:cNvSpPr/>
            <p:nvPr/>
          </p:nvSpPr>
          <p:spPr>
            <a:xfrm>
              <a:off x="8402392" y="3493251"/>
              <a:ext cx="360000" cy="3600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1" name="Ellipse 580"/>
            <p:cNvSpPr/>
            <p:nvPr/>
          </p:nvSpPr>
          <p:spPr>
            <a:xfrm>
              <a:off x="9910700" y="3493251"/>
              <a:ext cx="360000" cy="3600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2" name="Ellipse 581"/>
            <p:cNvSpPr/>
            <p:nvPr/>
          </p:nvSpPr>
          <p:spPr>
            <a:xfrm>
              <a:off x="9156546" y="3493251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3" name="Ellipse 582"/>
            <p:cNvSpPr/>
            <p:nvPr/>
          </p:nvSpPr>
          <p:spPr>
            <a:xfrm>
              <a:off x="9533623" y="3493251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4" name="Ellipse 583"/>
            <p:cNvSpPr/>
            <p:nvPr/>
          </p:nvSpPr>
          <p:spPr>
            <a:xfrm>
              <a:off x="10287784" y="3493251"/>
              <a:ext cx="360000" cy="3600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5" name="Ellipse 584"/>
            <p:cNvSpPr/>
            <p:nvPr/>
          </p:nvSpPr>
          <p:spPr>
            <a:xfrm>
              <a:off x="3877468" y="3928627"/>
              <a:ext cx="216000" cy="216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6" name="Ellipse 585"/>
            <p:cNvSpPr/>
            <p:nvPr/>
          </p:nvSpPr>
          <p:spPr>
            <a:xfrm>
              <a:off x="4634743" y="3928627"/>
              <a:ext cx="216000" cy="216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7" name="Ellipse 586"/>
            <p:cNvSpPr/>
            <p:nvPr/>
          </p:nvSpPr>
          <p:spPr>
            <a:xfrm>
              <a:off x="5139593" y="3928627"/>
              <a:ext cx="216000" cy="216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8" name="Ellipse 587"/>
            <p:cNvSpPr/>
            <p:nvPr/>
          </p:nvSpPr>
          <p:spPr>
            <a:xfrm>
              <a:off x="5644443" y="3928627"/>
              <a:ext cx="216000" cy="216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9" name="Ellipse 588"/>
            <p:cNvSpPr/>
            <p:nvPr/>
          </p:nvSpPr>
          <p:spPr>
            <a:xfrm>
              <a:off x="5896868" y="3928627"/>
              <a:ext cx="216000" cy="216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0" name="Ellipse 589"/>
            <p:cNvSpPr/>
            <p:nvPr/>
          </p:nvSpPr>
          <p:spPr>
            <a:xfrm>
              <a:off x="4382318" y="3928627"/>
              <a:ext cx="216000" cy="216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1" name="Ellipse 590"/>
            <p:cNvSpPr/>
            <p:nvPr/>
          </p:nvSpPr>
          <p:spPr>
            <a:xfrm>
              <a:off x="5392018" y="3928627"/>
              <a:ext cx="216000" cy="216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2" name="Ellipse 591"/>
            <p:cNvSpPr/>
            <p:nvPr/>
          </p:nvSpPr>
          <p:spPr>
            <a:xfrm>
              <a:off x="4129893" y="3928627"/>
              <a:ext cx="216000" cy="216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3" name="Ellipse 592"/>
            <p:cNvSpPr/>
            <p:nvPr/>
          </p:nvSpPr>
          <p:spPr>
            <a:xfrm>
              <a:off x="4887168" y="3928627"/>
              <a:ext cx="216000" cy="216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4" name="Ellipse 593"/>
            <p:cNvSpPr/>
            <p:nvPr/>
          </p:nvSpPr>
          <p:spPr>
            <a:xfrm>
              <a:off x="6149293" y="3928627"/>
              <a:ext cx="216000" cy="216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5" name="Ellipse 594"/>
            <p:cNvSpPr/>
            <p:nvPr/>
          </p:nvSpPr>
          <p:spPr>
            <a:xfrm>
              <a:off x="6906568" y="3928627"/>
              <a:ext cx="216000" cy="216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6" name="Ellipse 595"/>
            <p:cNvSpPr/>
            <p:nvPr/>
          </p:nvSpPr>
          <p:spPr>
            <a:xfrm>
              <a:off x="7411418" y="3928627"/>
              <a:ext cx="216000" cy="216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7" name="Ellipse 596"/>
            <p:cNvSpPr/>
            <p:nvPr/>
          </p:nvSpPr>
          <p:spPr>
            <a:xfrm>
              <a:off x="7916268" y="3928627"/>
              <a:ext cx="216000" cy="216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8" name="Ellipse 597"/>
            <p:cNvSpPr/>
            <p:nvPr/>
          </p:nvSpPr>
          <p:spPr>
            <a:xfrm>
              <a:off x="8168693" y="3928627"/>
              <a:ext cx="216000" cy="216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9" name="Ellipse 598"/>
            <p:cNvSpPr/>
            <p:nvPr/>
          </p:nvSpPr>
          <p:spPr>
            <a:xfrm>
              <a:off x="6654143" y="3928627"/>
              <a:ext cx="216000" cy="216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0" name="Ellipse 599"/>
            <p:cNvSpPr/>
            <p:nvPr/>
          </p:nvSpPr>
          <p:spPr>
            <a:xfrm>
              <a:off x="7663843" y="3928627"/>
              <a:ext cx="216000" cy="216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1" name="Ellipse 600"/>
            <p:cNvSpPr/>
            <p:nvPr/>
          </p:nvSpPr>
          <p:spPr>
            <a:xfrm>
              <a:off x="6401718" y="3928627"/>
              <a:ext cx="216000" cy="216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2" name="Ellipse 601"/>
            <p:cNvSpPr/>
            <p:nvPr/>
          </p:nvSpPr>
          <p:spPr>
            <a:xfrm>
              <a:off x="7158993" y="3928627"/>
              <a:ext cx="216000" cy="216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3" name="Ellipse 602"/>
            <p:cNvSpPr/>
            <p:nvPr/>
          </p:nvSpPr>
          <p:spPr>
            <a:xfrm>
              <a:off x="8421118" y="3928627"/>
              <a:ext cx="216000" cy="216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4" name="Ellipse 603"/>
            <p:cNvSpPr/>
            <p:nvPr/>
          </p:nvSpPr>
          <p:spPr>
            <a:xfrm>
              <a:off x="8673543" y="3928627"/>
              <a:ext cx="216000" cy="216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5" name="Ellipse 604"/>
            <p:cNvSpPr/>
            <p:nvPr/>
          </p:nvSpPr>
          <p:spPr>
            <a:xfrm>
              <a:off x="9430818" y="3928627"/>
              <a:ext cx="216000" cy="216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6" name="Ellipse 605"/>
            <p:cNvSpPr/>
            <p:nvPr/>
          </p:nvSpPr>
          <p:spPr>
            <a:xfrm>
              <a:off x="9935668" y="3928627"/>
              <a:ext cx="216000" cy="216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7" name="Ellipse 606"/>
            <p:cNvSpPr/>
            <p:nvPr/>
          </p:nvSpPr>
          <p:spPr>
            <a:xfrm>
              <a:off x="10440519" y="3928627"/>
              <a:ext cx="216000" cy="216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8" name="Ellipse 607"/>
            <p:cNvSpPr/>
            <p:nvPr/>
          </p:nvSpPr>
          <p:spPr>
            <a:xfrm>
              <a:off x="9178393" y="3928627"/>
              <a:ext cx="216000" cy="216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9" name="Ellipse 608"/>
            <p:cNvSpPr/>
            <p:nvPr/>
          </p:nvSpPr>
          <p:spPr>
            <a:xfrm>
              <a:off x="10188093" y="3928627"/>
              <a:ext cx="216000" cy="216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0" name="Ellipse 609"/>
            <p:cNvSpPr/>
            <p:nvPr/>
          </p:nvSpPr>
          <p:spPr>
            <a:xfrm>
              <a:off x="8925968" y="3928627"/>
              <a:ext cx="216000" cy="2160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11" name="Ellipse 610"/>
            <p:cNvSpPr/>
            <p:nvPr/>
          </p:nvSpPr>
          <p:spPr>
            <a:xfrm>
              <a:off x="9683243" y="3928627"/>
              <a:ext cx="216000" cy="216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757707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6000" y="-2"/>
            <a:ext cx="9705999" cy="6858002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101296" y="1443544"/>
            <a:ext cx="1062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+mj-lt"/>
              </a:rPr>
              <a:t>CONTEXTE</a:t>
            </a:r>
            <a:endParaRPr lang="fr-FR" sz="4000" dirty="0">
              <a:latin typeface="+mj-lt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01296" y="1804406"/>
            <a:ext cx="16173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+mj-lt"/>
              </a:rPr>
              <a:t>PROBLÉMATIQUE</a:t>
            </a:r>
            <a:endParaRPr lang="fr-FR" sz="2400" dirty="0">
              <a:latin typeface="+mj-lt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01296" y="2166589"/>
            <a:ext cx="1226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+mj-lt"/>
              </a:rPr>
              <a:t>PERCEPTION</a:t>
            </a:r>
            <a:endParaRPr lang="fr-FR" sz="3300" dirty="0">
              <a:latin typeface="+mj-lt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2409" y="2528772"/>
            <a:ext cx="1818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+mj-lt"/>
              </a:rPr>
              <a:t>RÉSEAU NEURONAL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92409" y="2889634"/>
            <a:ext cx="2327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+mj-lt"/>
              </a:rPr>
              <a:t>ALGORITHME GÉNÉTIQUE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91010" y="3250496"/>
            <a:ext cx="1664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+mj-lt"/>
              </a:rPr>
              <a:t>DÉMONSTRATION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113235" y="1083907"/>
            <a:ext cx="622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+mj-lt"/>
              </a:rPr>
              <a:t>PLAN</a:t>
            </a:r>
            <a:endParaRPr lang="fr-FR" sz="4000" dirty="0">
              <a:latin typeface="+mj-lt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82772" y="167301"/>
            <a:ext cx="2372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latin typeface="+mj-lt"/>
              </a:rPr>
              <a:t>TREX BRAIN</a:t>
            </a:r>
            <a:endParaRPr lang="fr-FR" sz="7200" dirty="0">
              <a:latin typeface="+mj-lt"/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888" y="5949302"/>
            <a:ext cx="1085076" cy="76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3050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6001" y="0"/>
            <a:ext cx="9705999" cy="6871065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01296" y="1443544"/>
            <a:ext cx="10627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CONTEXTE</a:t>
            </a:r>
            <a:endParaRPr lang="fr-FR" sz="4000" dirty="0">
              <a:latin typeface="+mj-lt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01296" y="1804406"/>
            <a:ext cx="16173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PROBLÉMATIQUE</a:t>
            </a:r>
            <a:endParaRPr lang="fr-FR" sz="2400" dirty="0">
              <a:latin typeface="+mj-lt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01296" y="2166589"/>
            <a:ext cx="1226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PERCEPTION</a:t>
            </a:r>
            <a:endParaRPr lang="fr-FR" sz="3300" dirty="0">
              <a:latin typeface="+mj-lt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2409" y="2528772"/>
            <a:ext cx="2393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+mj-lt"/>
              </a:rPr>
              <a:t>RÉSEAU NEURONAL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92409" y="2889634"/>
            <a:ext cx="23276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ALGORITHME GÉNÉTIQUE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91010" y="3250496"/>
            <a:ext cx="1664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DÉMONSTRATION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113235" y="1083907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PLAN</a:t>
            </a:r>
            <a:endParaRPr lang="fr-FR" sz="4000" dirty="0">
              <a:latin typeface="+mj-lt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82772" y="167301"/>
            <a:ext cx="2372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latin typeface="+mj-lt"/>
              </a:rPr>
              <a:t>TREX BRAIN</a:t>
            </a:r>
            <a:endParaRPr lang="fr-FR" sz="7200" dirty="0">
              <a:latin typeface="+mj-lt"/>
            </a:endParaRPr>
          </a:p>
        </p:txBody>
      </p:sp>
      <p:pic>
        <p:nvPicPr>
          <p:cNvPr id="519" name="Image 5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888" y="5949302"/>
            <a:ext cx="1085076" cy="764251"/>
          </a:xfrm>
          <a:prstGeom prst="rect">
            <a:avLst/>
          </a:prstGeom>
        </p:spPr>
      </p:pic>
      <p:sp>
        <p:nvSpPr>
          <p:cNvPr id="107" name="Rectangle : coins arrondis 106"/>
          <p:cNvSpPr/>
          <p:nvPr/>
        </p:nvSpPr>
        <p:spPr>
          <a:xfrm>
            <a:off x="3703145" y="1988170"/>
            <a:ext cx="7110359" cy="935317"/>
          </a:xfrm>
          <a:prstGeom prst="roundRect">
            <a:avLst/>
          </a:prstGeom>
          <a:noFill/>
          <a:ln>
            <a:solidFill>
              <a:schemeClr val="tx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Ellipse 107"/>
          <p:cNvSpPr/>
          <p:nvPr/>
        </p:nvSpPr>
        <p:spPr>
          <a:xfrm>
            <a:off x="3874914" y="2126675"/>
            <a:ext cx="360000" cy="36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Ellipse 108"/>
          <p:cNvSpPr/>
          <p:nvPr/>
        </p:nvSpPr>
        <p:spPr>
          <a:xfrm>
            <a:off x="4251991" y="2126675"/>
            <a:ext cx="360000" cy="36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Ellipse 109"/>
          <p:cNvSpPr/>
          <p:nvPr/>
        </p:nvSpPr>
        <p:spPr>
          <a:xfrm>
            <a:off x="4629068" y="2126675"/>
            <a:ext cx="360000" cy="36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Ellipse 110"/>
          <p:cNvSpPr/>
          <p:nvPr/>
        </p:nvSpPr>
        <p:spPr>
          <a:xfrm>
            <a:off x="5006145" y="2126675"/>
            <a:ext cx="360000" cy="36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Ellipse 111"/>
          <p:cNvSpPr/>
          <p:nvPr/>
        </p:nvSpPr>
        <p:spPr>
          <a:xfrm>
            <a:off x="5383222" y="2126675"/>
            <a:ext cx="360000" cy="36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Ellipse 112"/>
          <p:cNvSpPr/>
          <p:nvPr/>
        </p:nvSpPr>
        <p:spPr>
          <a:xfrm>
            <a:off x="6514453" y="2126675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Ellipse 113"/>
          <p:cNvSpPr/>
          <p:nvPr/>
        </p:nvSpPr>
        <p:spPr>
          <a:xfrm>
            <a:off x="5760299" y="2126675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Ellipse 114"/>
          <p:cNvSpPr/>
          <p:nvPr/>
        </p:nvSpPr>
        <p:spPr>
          <a:xfrm>
            <a:off x="6137376" y="2126675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Ellipse 115"/>
          <p:cNvSpPr/>
          <p:nvPr/>
        </p:nvSpPr>
        <p:spPr>
          <a:xfrm>
            <a:off x="6891530" y="2126675"/>
            <a:ext cx="360000" cy="36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Ellipse 116"/>
          <p:cNvSpPr/>
          <p:nvPr/>
        </p:nvSpPr>
        <p:spPr>
          <a:xfrm>
            <a:off x="7268607" y="2126675"/>
            <a:ext cx="360000" cy="36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" name="Ellipse 117"/>
          <p:cNvSpPr/>
          <p:nvPr/>
        </p:nvSpPr>
        <p:spPr>
          <a:xfrm>
            <a:off x="7645684" y="2126675"/>
            <a:ext cx="360000" cy="36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Ellipse 118"/>
          <p:cNvSpPr/>
          <p:nvPr/>
        </p:nvSpPr>
        <p:spPr>
          <a:xfrm>
            <a:off x="8776915" y="2126675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/>
          <p:cNvSpPr/>
          <p:nvPr/>
        </p:nvSpPr>
        <p:spPr>
          <a:xfrm>
            <a:off x="8022761" y="2126675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Ellipse 120"/>
          <p:cNvSpPr/>
          <p:nvPr/>
        </p:nvSpPr>
        <p:spPr>
          <a:xfrm>
            <a:off x="8399838" y="2126675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" name="Ellipse 121"/>
          <p:cNvSpPr/>
          <p:nvPr/>
        </p:nvSpPr>
        <p:spPr>
          <a:xfrm>
            <a:off x="9908146" y="2126675"/>
            <a:ext cx="360000" cy="36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Ellipse 122"/>
          <p:cNvSpPr/>
          <p:nvPr/>
        </p:nvSpPr>
        <p:spPr>
          <a:xfrm>
            <a:off x="9153992" y="2126675"/>
            <a:ext cx="360000" cy="36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Ellipse 123"/>
          <p:cNvSpPr/>
          <p:nvPr/>
        </p:nvSpPr>
        <p:spPr>
          <a:xfrm>
            <a:off x="9531069" y="2126675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Ellipse 124"/>
          <p:cNvSpPr/>
          <p:nvPr/>
        </p:nvSpPr>
        <p:spPr>
          <a:xfrm>
            <a:off x="10285230" y="2126675"/>
            <a:ext cx="360000" cy="36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Ellipse 125"/>
          <p:cNvSpPr/>
          <p:nvPr/>
        </p:nvSpPr>
        <p:spPr>
          <a:xfrm>
            <a:off x="3874914" y="2562051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Ellipse 126"/>
          <p:cNvSpPr/>
          <p:nvPr/>
        </p:nvSpPr>
        <p:spPr>
          <a:xfrm>
            <a:off x="4632189" y="2562051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" name="Ellipse 127"/>
          <p:cNvSpPr/>
          <p:nvPr/>
        </p:nvSpPr>
        <p:spPr>
          <a:xfrm>
            <a:off x="5137039" y="2562051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" name="Ellipse 128"/>
          <p:cNvSpPr/>
          <p:nvPr/>
        </p:nvSpPr>
        <p:spPr>
          <a:xfrm>
            <a:off x="5641889" y="2562051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Ellipse 129"/>
          <p:cNvSpPr/>
          <p:nvPr/>
        </p:nvSpPr>
        <p:spPr>
          <a:xfrm>
            <a:off x="5894314" y="2562051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Ellipse 130"/>
          <p:cNvSpPr/>
          <p:nvPr/>
        </p:nvSpPr>
        <p:spPr>
          <a:xfrm>
            <a:off x="4379764" y="2562051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Ellipse 131"/>
          <p:cNvSpPr/>
          <p:nvPr/>
        </p:nvSpPr>
        <p:spPr>
          <a:xfrm>
            <a:off x="5389464" y="2562051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" name="Ellipse 132"/>
          <p:cNvSpPr/>
          <p:nvPr/>
        </p:nvSpPr>
        <p:spPr>
          <a:xfrm>
            <a:off x="4127339" y="2562051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" name="Ellipse 133"/>
          <p:cNvSpPr/>
          <p:nvPr/>
        </p:nvSpPr>
        <p:spPr>
          <a:xfrm>
            <a:off x="4884614" y="2562051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" name="Ellipse 134"/>
          <p:cNvSpPr/>
          <p:nvPr/>
        </p:nvSpPr>
        <p:spPr>
          <a:xfrm>
            <a:off x="6146739" y="2562051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" name="Ellipse 135"/>
          <p:cNvSpPr/>
          <p:nvPr/>
        </p:nvSpPr>
        <p:spPr>
          <a:xfrm>
            <a:off x="6904014" y="2562051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" name="Ellipse 136"/>
          <p:cNvSpPr/>
          <p:nvPr/>
        </p:nvSpPr>
        <p:spPr>
          <a:xfrm>
            <a:off x="7408864" y="2562051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8" name="Ellipse 137"/>
          <p:cNvSpPr/>
          <p:nvPr/>
        </p:nvSpPr>
        <p:spPr>
          <a:xfrm>
            <a:off x="7913714" y="2562051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9" name="Ellipse 138"/>
          <p:cNvSpPr/>
          <p:nvPr/>
        </p:nvSpPr>
        <p:spPr>
          <a:xfrm>
            <a:off x="8166139" y="2562051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0" name="Ellipse 139"/>
          <p:cNvSpPr/>
          <p:nvPr/>
        </p:nvSpPr>
        <p:spPr>
          <a:xfrm>
            <a:off x="6651589" y="2562051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1" name="Ellipse 140"/>
          <p:cNvSpPr/>
          <p:nvPr/>
        </p:nvSpPr>
        <p:spPr>
          <a:xfrm>
            <a:off x="7661289" y="2562051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2" name="Ellipse 141"/>
          <p:cNvSpPr/>
          <p:nvPr/>
        </p:nvSpPr>
        <p:spPr>
          <a:xfrm>
            <a:off x="6399164" y="2562051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3" name="Ellipse 142"/>
          <p:cNvSpPr/>
          <p:nvPr/>
        </p:nvSpPr>
        <p:spPr>
          <a:xfrm>
            <a:off x="7156439" y="2562051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4" name="Ellipse 143"/>
          <p:cNvSpPr/>
          <p:nvPr/>
        </p:nvSpPr>
        <p:spPr>
          <a:xfrm>
            <a:off x="8418564" y="2562051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5" name="Ellipse 144"/>
          <p:cNvSpPr/>
          <p:nvPr/>
        </p:nvSpPr>
        <p:spPr>
          <a:xfrm>
            <a:off x="8670989" y="2562051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6" name="Ellipse 145"/>
          <p:cNvSpPr/>
          <p:nvPr/>
        </p:nvSpPr>
        <p:spPr>
          <a:xfrm>
            <a:off x="9428264" y="2562051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Ellipse 146"/>
          <p:cNvSpPr/>
          <p:nvPr/>
        </p:nvSpPr>
        <p:spPr>
          <a:xfrm>
            <a:off x="9933114" y="2562051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" name="Ellipse 147"/>
          <p:cNvSpPr/>
          <p:nvPr/>
        </p:nvSpPr>
        <p:spPr>
          <a:xfrm>
            <a:off x="10437965" y="2562051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9" name="Ellipse 148"/>
          <p:cNvSpPr/>
          <p:nvPr/>
        </p:nvSpPr>
        <p:spPr>
          <a:xfrm>
            <a:off x="9175839" y="2562051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0" name="Ellipse 149"/>
          <p:cNvSpPr/>
          <p:nvPr/>
        </p:nvSpPr>
        <p:spPr>
          <a:xfrm>
            <a:off x="10185539" y="2562051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1" name="Ellipse 150"/>
          <p:cNvSpPr/>
          <p:nvPr/>
        </p:nvSpPr>
        <p:spPr>
          <a:xfrm>
            <a:off x="8923414" y="2562051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2" name="Ellipse 151"/>
          <p:cNvSpPr/>
          <p:nvPr/>
        </p:nvSpPr>
        <p:spPr>
          <a:xfrm>
            <a:off x="9680689" y="2562051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4" name="Rectangle : coins arrondis 153"/>
          <p:cNvSpPr/>
          <p:nvPr/>
        </p:nvSpPr>
        <p:spPr>
          <a:xfrm>
            <a:off x="3705699" y="3354746"/>
            <a:ext cx="7110359" cy="935317"/>
          </a:xfrm>
          <a:prstGeom prst="roundRect">
            <a:avLst/>
          </a:prstGeom>
          <a:noFill/>
          <a:ln>
            <a:solidFill>
              <a:schemeClr val="tx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5" name="Ellipse 154"/>
          <p:cNvSpPr/>
          <p:nvPr/>
        </p:nvSpPr>
        <p:spPr>
          <a:xfrm>
            <a:off x="3877468" y="3493251"/>
            <a:ext cx="360000" cy="36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6" name="Ellipse 155"/>
          <p:cNvSpPr/>
          <p:nvPr/>
        </p:nvSpPr>
        <p:spPr>
          <a:xfrm>
            <a:off x="4254545" y="3493251"/>
            <a:ext cx="360000" cy="36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7" name="Ellipse 156"/>
          <p:cNvSpPr/>
          <p:nvPr/>
        </p:nvSpPr>
        <p:spPr>
          <a:xfrm>
            <a:off x="4631622" y="3493251"/>
            <a:ext cx="360000" cy="36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8" name="Ellipse 157"/>
          <p:cNvSpPr/>
          <p:nvPr/>
        </p:nvSpPr>
        <p:spPr>
          <a:xfrm>
            <a:off x="5008699" y="3493251"/>
            <a:ext cx="360000" cy="36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9" name="Ellipse 158"/>
          <p:cNvSpPr/>
          <p:nvPr/>
        </p:nvSpPr>
        <p:spPr>
          <a:xfrm>
            <a:off x="5385776" y="3493251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0" name="Ellipse 159"/>
          <p:cNvSpPr/>
          <p:nvPr/>
        </p:nvSpPr>
        <p:spPr>
          <a:xfrm>
            <a:off x="6517007" y="3493251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1" name="Ellipse 160"/>
          <p:cNvSpPr/>
          <p:nvPr/>
        </p:nvSpPr>
        <p:spPr>
          <a:xfrm>
            <a:off x="5762853" y="3493251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2" name="Ellipse 161"/>
          <p:cNvSpPr/>
          <p:nvPr/>
        </p:nvSpPr>
        <p:spPr>
          <a:xfrm>
            <a:off x="6139930" y="3493251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3" name="Ellipse 162"/>
          <p:cNvSpPr/>
          <p:nvPr/>
        </p:nvSpPr>
        <p:spPr>
          <a:xfrm>
            <a:off x="6894084" y="3493251"/>
            <a:ext cx="360000" cy="36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4" name="Ellipse 163"/>
          <p:cNvSpPr/>
          <p:nvPr/>
        </p:nvSpPr>
        <p:spPr>
          <a:xfrm>
            <a:off x="7271161" y="3493251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5" name="Ellipse 164"/>
          <p:cNvSpPr/>
          <p:nvPr/>
        </p:nvSpPr>
        <p:spPr>
          <a:xfrm>
            <a:off x="7648238" y="3493251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6" name="Ellipse 165"/>
          <p:cNvSpPr/>
          <p:nvPr/>
        </p:nvSpPr>
        <p:spPr>
          <a:xfrm>
            <a:off x="8779469" y="3493251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7" name="Ellipse 166"/>
          <p:cNvSpPr/>
          <p:nvPr/>
        </p:nvSpPr>
        <p:spPr>
          <a:xfrm>
            <a:off x="8025315" y="3493251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8" name="Ellipse 167"/>
          <p:cNvSpPr/>
          <p:nvPr/>
        </p:nvSpPr>
        <p:spPr>
          <a:xfrm>
            <a:off x="8402392" y="3493251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9" name="Ellipse 168"/>
          <p:cNvSpPr/>
          <p:nvPr/>
        </p:nvSpPr>
        <p:spPr>
          <a:xfrm>
            <a:off x="9910700" y="3493251"/>
            <a:ext cx="360000" cy="36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0" name="Ellipse 169"/>
          <p:cNvSpPr/>
          <p:nvPr/>
        </p:nvSpPr>
        <p:spPr>
          <a:xfrm>
            <a:off x="9156546" y="3493251"/>
            <a:ext cx="360000" cy="36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1" name="Ellipse 170"/>
          <p:cNvSpPr/>
          <p:nvPr/>
        </p:nvSpPr>
        <p:spPr>
          <a:xfrm>
            <a:off x="9533623" y="3493251"/>
            <a:ext cx="360000" cy="36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2" name="Ellipse 171"/>
          <p:cNvSpPr/>
          <p:nvPr/>
        </p:nvSpPr>
        <p:spPr>
          <a:xfrm>
            <a:off x="10287784" y="3493251"/>
            <a:ext cx="360000" cy="36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3" name="Ellipse 172"/>
          <p:cNvSpPr/>
          <p:nvPr/>
        </p:nvSpPr>
        <p:spPr>
          <a:xfrm>
            <a:off x="3877468" y="3928627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4" name="Ellipse 173"/>
          <p:cNvSpPr/>
          <p:nvPr/>
        </p:nvSpPr>
        <p:spPr>
          <a:xfrm>
            <a:off x="4634743" y="3928627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5" name="Ellipse 174"/>
          <p:cNvSpPr/>
          <p:nvPr/>
        </p:nvSpPr>
        <p:spPr>
          <a:xfrm>
            <a:off x="5139593" y="3928627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6" name="Ellipse 175"/>
          <p:cNvSpPr/>
          <p:nvPr/>
        </p:nvSpPr>
        <p:spPr>
          <a:xfrm>
            <a:off x="5644443" y="3928627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7" name="Ellipse 176"/>
          <p:cNvSpPr/>
          <p:nvPr/>
        </p:nvSpPr>
        <p:spPr>
          <a:xfrm>
            <a:off x="5896868" y="3928627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8" name="Ellipse 177"/>
          <p:cNvSpPr/>
          <p:nvPr/>
        </p:nvSpPr>
        <p:spPr>
          <a:xfrm>
            <a:off x="4382318" y="3928627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9" name="Ellipse 178"/>
          <p:cNvSpPr/>
          <p:nvPr/>
        </p:nvSpPr>
        <p:spPr>
          <a:xfrm>
            <a:off x="5392018" y="3928627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0" name="Ellipse 179"/>
          <p:cNvSpPr/>
          <p:nvPr/>
        </p:nvSpPr>
        <p:spPr>
          <a:xfrm>
            <a:off x="4129893" y="3928627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1" name="Ellipse 180"/>
          <p:cNvSpPr/>
          <p:nvPr/>
        </p:nvSpPr>
        <p:spPr>
          <a:xfrm>
            <a:off x="4887168" y="3928627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2" name="Ellipse 181"/>
          <p:cNvSpPr/>
          <p:nvPr/>
        </p:nvSpPr>
        <p:spPr>
          <a:xfrm>
            <a:off x="6149293" y="3928627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3" name="Ellipse 182"/>
          <p:cNvSpPr/>
          <p:nvPr/>
        </p:nvSpPr>
        <p:spPr>
          <a:xfrm>
            <a:off x="6906568" y="3928627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4" name="Ellipse 183"/>
          <p:cNvSpPr/>
          <p:nvPr/>
        </p:nvSpPr>
        <p:spPr>
          <a:xfrm>
            <a:off x="7411418" y="3928627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5" name="Ellipse 184"/>
          <p:cNvSpPr/>
          <p:nvPr/>
        </p:nvSpPr>
        <p:spPr>
          <a:xfrm>
            <a:off x="7916268" y="3928627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6" name="Ellipse 185"/>
          <p:cNvSpPr/>
          <p:nvPr/>
        </p:nvSpPr>
        <p:spPr>
          <a:xfrm>
            <a:off x="8168693" y="3928627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7" name="Ellipse 186"/>
          <p:cNvSpPr/>
          <p:nvPr/>
        </p:nvSpPr>
        <p:spPr>
          <a:xfrm>
            <a:off x="6654143" y="3928627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8" name="Ellipse 187"/>
          <p:cNvSpPr/>
          <p:nvPr/>
        </p:nvSpPr>
        <p:spPr>
          <a:xfrm>
            <a:off x="7663843" y="3928627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9" name="Ellipse 188"/>
          <p:cNvSpPr/>
          <p:nvPr/>
        </p:nvSpPr>
        <p:spPr>
          <a:xfrm>
            <a:off x="6401718" y="3928627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0" name="Ellipse 189"/>
          <p:cNvSpPr/>
          <p:nvPr/>
        </p:nvSpPr>
        <p:spPr>
          <a:xfrm>
            <a:off x="7158993" y="3928627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1" name="Ellipse 190"/>
          <p:cNvSpPr/>
          <p:nvPr/>
        </p:nvSpPr>
        <p:spPr>
          <a:xfrm>
            <a:off x="8421118" y="3928627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2" name="Ellipse 191"/>
          <p:cNvSpPr/>
          <p:nvPr/>
        </p:nvSpPr>
        <p:spPr>
          <a:xfrm>
            <a:off x="8673543" y="3928627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3" name="Ellipse 192"/>
          <p:cNvSpPr/>
          <p:nvPr/>
        </p:nvSpPr>
        <p:spPr>
          <a:xfrm>
            <a:off x="9430818" y="3928627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4" name="Ellipse 193"/>
          <p:cNvSpPr/>
          <p:nvPr/>
        </p:nvSpPr>
        <p:spPr>
          <a:xfrm>
            <a:off x="9935668" y="3928627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5" name="Ellipse 194"/>
          <p:cNvSpPr/>
          <p:nvPr/>
        </p:nvSpPr>
        <p:spPr>
          <a:xfrm>
            <a:off x="10440519" y="3928627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6" name="Ellipse 195"/>
          <p:cNvSpPr/>
          <p:nvPr/>
        </p:nvSpPr>
        <p:spPr>
          <a:xfrm>
            <a:off x="9178393" y="3928627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7" name="Ellipse 196"/>
          <p:cNvSpPr/>
          <p:nvPr/>
        </p:nvSpPr>
        <p:spPr>
          <a:xfrm>
            <a:off x="10188093" y="3928627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8" name="Ellipse 197"/>
          <p:cNvSpPr/>
          <p:nvPr/>
        </p:nvSpPr>
        <p:spPr>
          <a:xfrm>
            <a:off x="8925968" y="3928627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9" name="Ellipse 198"/>
          <p:cNvSpPr/>
          <p:nvPr/>
        </p:nvSpPr>
        <p:spPr>
          <a:xfrm>
            <a:off x="9683243" y="3928627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1364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0"/>
    </mc:Choice>
    <mc:Fallback>
      <p:transition advClick="0" advTm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6001" y="0"/>
            <a:ext cx="9705999" cy="6871065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01296" y="1443544"/>
            <a:ext cx="10627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CONTEXTE</a:t>
            </a:r>
            <a:endParaRPr lang="fr-FR" sz="4000" dirty="0">
              <a:latin typeface="+mj-lt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01296" y="1804406"/>
            <a:ext cx="16173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PROBLÉMATIQUE</a:t>
            </a:r>
            <a:endParaRPr lang="fr-FR" sz="2400" dirty="0">
              <a:latin typeface="+mj-lt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01296" y="2166589"/>
            <a:ext cx="1226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PERCEPTION</a:t>
            </a:r>
            <a:endParaRPr lang="fr-FR" sz="3300" dirty="0">
              <a:latin typeface="+mj-lt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2409" y="2528772"/>
            <a:ext cx="2393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+mj-lt"/>
              </a:rPr>
              <a:t>RÉSEAU NEURONAL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92409" y="2889634"/>
            <a:ext cx="23276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ALGORITHME GÉNÉTIQUE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91010" y="3250496"/>
            <a:ext cx="1664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DÉMONSTRATION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113235" y="1083907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PLAN</a:t>
            </a:r>
            <a:endParaRPr lang="fr-FR" sz="4000" dirty="0">
              <a:latin typeface="+mj-lt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82772" y="167301"/>
            <a:ext cx="2372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latin typeface="+mj-lt"/>
              </a:rPr>
              <a:t>TREX BRAIN</a:t>
            </a:r>
            <a:endParaRPr lang="fr-FR" sz="7200" dirty="0">
              <a:latin typeface="+mj-lt"/>
            </a:endParaRPr>
          </a:p>
        </p:txBody>
      </p:sp>
      <p:pic>
        <p:nvPicPr>
          <p:cNvPr id="519" name="Image 5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888" y="5949302"/>
            <a:ext cx="1085076" cy="764251"/>
          </a:xfrm>
          <a:prstGeom prst="rect">
            <a:avLst/>
          </a:prstGeom>
        </p:spPr>
      </p:pic>
      <p:sp>
        <p:nvSpPr>
          <p:cNvPr id="104" name="Rectangle : coins arrondis 103"/>
          <p:cNvSpPr/>
          <p:nvPr/>
        </p:nvSpPr>
        <p:spPr>
          <a:xfrm>
            <a:off x="3703145" y="1988170"/>
            <a:ext cx="7110359" cy="935317"/>
          </a:xfrm>
          <a:prstGeom prst="roundRect">
            <a:avLst/>
          </a:prstGeom>
          <a:noFill/>
          <a:ln>
            <a:solidFill>
              <a:schemeClr val="tx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Ellipse 104"/>
          <p:cNvSpPr/>
          <p:nvPr/>
        </p:nvSpPr>
        <p:spPr>
          <a:xfrm>
            <a:off x="3874914" y="2126675"/>
            <a:ext cx="360000" cy="36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Ellipse 105"/>
          <p:cNvSpPr/>
          <p:nvPr/>
        </p:nvSpPr>
        <p:spPr>
          <a:xfrm>
            <a:off x="4251991" y="2126675"/>
            <a:ext cx="360000" cy="36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Ellipse 106"/>
          <p:cNvSpPr/>
          <p:nvPr/>
        </p:nvSpPr>
        <p:spPr>
          <a:xfrm>
            <a:off x="4629068" y="2126675"/>
            <a:ext cx="360000" cy="36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Ellipse 107"/>
          <p:cNvSpPr/>
          <p:nvPr/>
        </p:nvSpPr>
        <p:spPr>
          <a:xfrm>
            <a:off x="5006145" y="2126675"/>
            <a:ext cx="360000" cy="36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Ellipse 108"/>
          <p:cNvSpPr/>
          <p:nvPr/>
        </p:nvSpPr>
        <p:spPr>
          <a:xfrm>
            <a:off x="5383222" y="2126675"/>
            <a:ext cx="360000" cy="36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Ellipse 109"/>
          <p:cNvSpPr/>
          <p:nvPr/>
        </p:nvSpPr>
        <p:spPr>
          <a:xfrm>
            <a:off x="6514453" y="2126675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Ellipse 110"/>
          <p:cNvSpPr/>
          <p:nvPr/>
        </p:nvSpPr>
        <p:spPr>
          <a:xfrm>
            <a:off x="5760299" y="2126675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Ellipse 111"/>
          <p:cNvSpPr/>
          <p:nvPr/>
        </p:nvSpPr>
        <p:spPr>
          <a:xfrm>
            <a:off x="6137376" y="2126675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Ellipse 112"/>
          <p:cNvSpPr/>
          <p:nvPr/>
        </p:nvSpPr>
        <p:spPr>
          <a:xfrm>
            <a:off x="6891530" y="2126675"/>
            <a:ext cx="360000" cy="36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Ellipse 115"/>
          <p:cNvSpPr/>
          <p:nvPr/>
        </p:nvSpPr>
        <p:spPr>
          <a:xfrm>
            <a:off x="5137039" y="2562051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Ellipse 116"/>
          <p:cNvSpPr/>
          <p:nvPr/>
        </p:nvSpPr>
        <p:spPr>
          <a:xfrm>
            <a:off x="5641889" y="2562051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/>
          <p:cNvSpPr/>
          <p:nvPr/>
        </p:nvSpPr>
        <p:spPr>
          <a:xfrm>
            <a:off x="5389464" y="2562051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" name="Ellipse 121"/>
          <p:cNvSpPr/>
          <p:nvPr/>
        </p:nvSpPr>
        <p:spPr>
          <a:xfrm>
            <a:off x="4884614" y="2562051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Ellipse 123"/>
          <p:cNvSpPr/>
          <p:nvPr/>
        </p:nvSpPr>
        <p:spPr>
          <a:xfrm>
            <a:off x="6904014" y="2562051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Ellipse 124"/>
          <p:cNvSpPr/>
          <p:nvPr/>
        </p:nvSpPr>
        <p:spPr>
          <a:xfrm>
            <a:off x="7408864" y="2562051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Ellipse 125"/>
          <p:cNvSpPr/>
          <p:nvPr/>
        </p:nvSpPr>
        <p:spPr>
          <a:xfrm>
            <a:off x="6651589" y="2562051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Ellipse 126"/>
          <p:cNvSpPr/>
          <p:nvPr/>
        </p:nvSpPr>
        <p:spPr>
          <a:xfrm>
            <a:off x="7661289" y="2562051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" name="Ellipse 128"/>
          <p:cNvSpPr/>
          <p:nvPr/>
        </p:nvSpPr>
        <p:spPr>
          <a:xfrm>
            <a:off x="7156439" y="2562051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Rectangle : coins arrondis 129"/>
          <p:cNvSpPr/>
          <p:nvPr/>
        </p:nvSpPr>
        <p:spPr>
          <a:xfrm>
            <a:off x="3705699" y="3354746"/>
            <a:ext cx="7110359" cy="935317"/>
          </a:xfrm>
          <a:prstGeom prst="roundRect">
            <a:avLst/>
          </a:prstGeom>
          <a:noFill/>
          <a:ln>
            <a:solidFill>
              <a:schemeClr val="tx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Ellipse 130"/>
          <p:cNvSpPr/>
          <p:nvPr/>
        </p:nvSpPr>
        <p:spPr>
          <a:xfrm>
            <a:off x="7271161" y="3493251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Ellipse 131"/>
          <p:cNvSpPr/>
          <p:nvPr/>
        </p:nvSpPr>
        <p:spPr>
          <a:xfrm>
            <a:off x="7648238" y="3493251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" name="Ellipse 132"/>
          <p:cNvSpPr/>
          <p:nvPr/>
        </p:nvSpPr>
        <p:spPr>
          <a:xfrm>
            <a:off x="8779469" y="3493251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" name="Ellipse 133"/>
          <p:cNvSpPr/>
          <p:nvPr/>
        </p:nvSpPr>
        <p:spPr>
          <a:xfrm>
            <a:off x="8025315" y="3493251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" name="Ellipse 134"/>
          <p:cNvSpPr/>
          <p:nvPr/>
        </p:nvSpPr>
        <p:spPr>
          <a:xfrm>
            <a:off x="8402392" y="3493251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" name="Ellipse 135"/>
          <p:cNvSpPr/>
          <p:nvPr/>
        </p:nvSpPr>
        <p:spPr>
          <a:xfrm>
            <a:off x="9910700" y="3493251"/>
            <a:ext cx="360000" cy="36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" name="Ellipse 136"/>
          <p:cNvSpPr/>
          <p:nvPr/>
        </p:nvSpPr>
        <p:spPr>
          <a:xfrm>
            <a:off x="9156546" y="3493251"/>
            <a:ext cx="360000" cy="36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8" name="Ellipse 137"/>
          <p:cNvSpPr/>
          <p:nvPr/>
        </p:nvSpPr>
        <p:spPr>
          <a:xfrm>
            <a:off x="9533623" y="3493251"/>
            <a:ext cx="360000" cy="36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9" name="Ellipse 138"/>
          <p:cNvSpPr/>
          <p:nvPr/>
        </p:nvSpPr>
        <p:spPr>
          <a:xfrm>
            <a:off x="10287784" y="3493251"/>
            <a:ext cx="360000" cy="36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0" name="Ellipse 139"/>
          <p:cNvSpPr/>
          <p:nvPr/>
        </p:nvSpPr>
        <p:spPr>
          <a:xfrm>
            <a:off x="7916268" y="3928627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1" name="Ellipse 140"/>
          <p:cNvSpPr/>
          <p:nvPr/>
        </p:nvSpPr>
        <p:spPr>
          <a:xfrm>
            <a:off x="8168693" y="3928627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2" name="Ellipse 141"/>
          <p:cNvSpPr/>
          <p:nvPr/>
        </p:nvSpPr>
        <p:spPr>
          <a:xfrm>
            <a:off x="8421118" y="3928627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3" name="Ellipse 142"/>
          <p:cNvSpPr/>
          <p:nvPr/>
        </p:nvSpPr>
        <p:spPr>
          <a:xfrm>
            <a:off x="8673543" y="3928627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4" name="Ellipse 143"/>
          <p:cNvSpPr/>
          <p:nvPr/>
        </p:nvSpPr>
        <p:spPr>
          <a:xfrm>
            <a:off x="9430818" y="3928627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5" name="Ellipse 144"/>
          <p:cNvSpPr/>
          <p:nvPr/>
        </p:nvSpPr>
        <p:spPr>
          <a:xfrm>
            <a:off x="9935668" y="3928627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6" name="Ellipse 145"/>
          <p:cNvSpPr/>
          <p:nvPr/>
        </p:nvSpPr>
        <p:spPr>
          <a:xfrm>
            <a:off x="10440519" y="3928627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Ellipse 146"/>
          <p:cNvSpPr/>
          <p:nvPr/>
        </p:nvSpPr>
        <p:spPr>
          <a:xfrm>
            <a:off x="9178393" y="3928627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" name="Ellipse 147"/>
          <p:cNvSpPr/>
          <p:nvPr/>
        </p:nvSpPr>
        <p:spPr>
          <a:xfrm>
            <a:off x="10188093" y="3928627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9" name="Ellipse 148"/>
          <p:cNvSpPr/>
          <p:nvPr/>
        </p:nvSpPr>
        <p:spPr>
          <a:xfrm>
            <a:off x="8925968" y="3928627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0" name="Ellipse 149"/>
          <p:cNvSpPr/>
          <p:nvPr/>
        </p:nvSpPr>
        <p:spPr>
          <a:xfrm>
            <a:off x="9683243" y="3928627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1" name="Ellipse 150"/>
          <p:cNvSpPr/>
          <p:nvPr/>
        </p:nvSpPr>
        <p:spPr>
          <a:xfrm>
            <a:off x="3874914" y="2562051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2" name="Ellipse 151"/>
          <p:cNvSpPr/>
          <p:nvPr/>
        </p:nvSpPr>
        <p:spPr>
          <a:xfrm>
            <a:off x="4632189" y="2562051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3" name="Ellipse 152"/>
          <p:cNvSpPr/>
          <p:nvPr/>
        </p:nvSpPr>
        <p:spPr>
          <a:xfrm>
            <a:off x="4379764" y="2562051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4" name="Ellipse 153"/>
          <p:cNvSpPr/>
          <p:nvPr/>
        </p:nvSpPr>
        <p:spPr>
          <a:xfrm>
            <a:off x="4127339" y="2562051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5" name="Ellipse 154"/>
          <p:cNvSpPr/>
          <p:nvPr/>
        </p:nvSpPr>
        <p:spPr>
          <a:xfrm>
            <a:off x="5894314" y="2562051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6" name="Ellipse 155"/>
          <p:cNvSpPr/>
          <p:nvPr/>
        </p:nvSpPr>
        <p:spPr>
          <a:xfrm>
            <a:off x="6146739" y="2562051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7" name="Ellipse 156"/>
          <p:cNvSpPr/>
          <p:nvPr/>
        </p:nvSpPr>
        <p:spPr>
          <a:xfrm>
            <a:off x="6399164" y="2562051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07769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6001" y="0"/>
            <a:ext cx="9705999" cy="6871065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01296" y="1443544"/>
            <a:ext cx="10627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CONTEXTE</a:t>
            </a:r>
            <a:endParaRPr lang="fr-FR" sz="4000" dirty="0">
              <a:latin typeface="+mj-lt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01296" y="1804406"/>
            <a:ext cx="16173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PROBLÉMATIQUE</a:t>
            </a:r>
            <a:endParaRPr lang="fr-FR" sz="2400" dirty="0">
              <a:latin typeface="+mj-lt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01296" y="2166589"/>
            <a:ext cx="1226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PERCEPTION</a:t>
            </a:r>
            <a:endParaRPr lang="fr-FR" sz="3300" dirty="0">
              <a:latin typeface="+mj-lt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2409" y="2528772"/>
            <a:ext cx="2393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+mj-lt"/>
              </a:rPr>
              <a:t>RÉSEAU NEURONAL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92409" y="2889634"/>
            <a:ext cx="23276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ALGORITHME GÉNÉTIQUE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91010" y="3250496"/>
            <a:ext cx="1664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DÉMONSTRATION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113235" y="1083907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PLAN</a:t>
            </a:r>
            <a:endParaRPr lang="fr-FR" sz="4000" dirty="0">
              <a:latin typeface="+mj-lt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82772" y="167301"/>
            <a:ext cx="2372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latin typeface="+mj-lt"/>
              </a:rPr>
              <a:t>TREX BRAIN</a:t>
            </a:r>
            <a:endParaRPr lang="fr-FR" sz="7200" dirty="0">
              <a:latin typeface="+mj-lt"/>
            </a:endParaRPr>
          </a:p>
        </p:txBody>
      </p:sp>
      <p:pic>
        <p:nvPicPr>
          <p:cNvPr id="519" name="Image 5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888" y="5949302"/>
            <a:ext cx="1085076" cy="764251"/>
          </a:xfrm>
          <a:prstGeom prst="rect">
            <a:avLst/>
          </a:prstGeom>
        </p:spPr>
      </p:pic>
      <p:sp>
        <p:nvSpPr>
          <p:cNvPr id="105" name="Ellipse 104"/>
          <p:cNvSpPr/>
          <p:nvPr/>
        </p:nvSpPr>
        <p:spPr>
          <a:xfrm>
            <a:off x="3807978" y="2771934"/>
            <a:ext cx="360000" cy="36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Ellipse 105"/>
          <p:cNvSpPr/>
          <p:nvPr/>
        </p:nvSpPr>
        <p:spPr>
          <a:xfrm>
            <a:off x="4185055" y="2771934"/>
            <a:ext cx="360000" cy="36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Ellipse 106"/>
          <p:cNvSpPr/>
          <p:nvPr/>
        </p:nvSpPr>
        <p:spPr>
          <a:xfrm>
            <a:off x="4562132" y="2771934"/>
            <a:ext cx="360000" cy="36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Ellipse 107"/>
          <p:cNvSpPr/>
          <p:nvPr/>
        </p:nvSpPr>
        <p:spPr>
          <a:xfrm>
            <a:off x="4939209" y="2771934"/>
            <a:ext cx="360000" cy="36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Ellipse 108"/>
          <p:cNvSpPr/>
          <p:nvPr/>
        </p:nvSpPr>
        <p:spPr>
          <a:xfrm>
            <a:off x="5316286" y="2771934"/>
            <a:ext cx="360000" cy="36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Ellipse 109"/>
          <p:cNvSpPr/>
          <p:nvPr/>
        </p:nvSpPr>
        <p:spPr>
          <a:xfrm>
            <a:off x="6447517" y="2771934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Ellipse 110"/>
          <p:cNvSpPr/>
          <p:nvPr/>
        </p:nvSpPr>
        <p:spPr>
          <a:xfrm>
            <a:off x="5693363" y="2771934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Ellipse 111"/>
          <p:cNvSpPr/>
          <p:nvPr/>
        </p:nvSpPr>
        <p:spPr>
          <a:xfrm>
            <a:off x="6070440" y="2771934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Ellipse 112"/>
          <p:cNvSpPr/>
          <p:nvPr/>
        </p:nvSpPr>
        <p:spPr>
          <a:xfrm>
            <a:off x="6824594" y="2771934"/>
            <a:ext cx="360000" cy="36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Ellipse 130"/>
          <p:cNvSpPr/>
          <p:nvPr/>
        </p:nvSpPr>
        <p:spPr>
          <a:xfrm>
            <a:off x="7197779" y="2775340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Ellipse 131"/>
          <p:cNvSpPr/>
          <p:nvPr/>
        </p:nvSpPr>
        <p:spPr>
          <a:xfrm>
            <a:off x="7574856" y="2775340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" name="Ellipse 132"/>
          <p:cNvSpPr/>
          <p:nvPr/>
        </p:nvSpPr>
        <p:spPr>
          <a:xfrm>
            <a:off x="8706087" y="2775340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" name="Ellipse 133"/>
          <p:cNvSpPr/>
          <p:nvPr/>
        </p:nvSpPr>
        <p:spPr>
          <a:xfrm>
            <a:off x="7951933" y="2775340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" name="Ellipse 134"/>
          <p:cNvSpPr/>
          <p:nvPr/>
        </p:nvSpPr>
        <p:spPr>
          <a:xfrm>
            <a:off x="8329010" y="2775340"/>
            <a:ext cx="360000" cy="3600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" name="Ellipse 135"/>
          <p:cNvSpPr/>
          <p:nvPr/>
        </p:nvSpPr>
        <p:spPr>
          <a:xfrm>
            <a:off x="9837318" y="2775340"/>
            <a:ext cx="360000" cy="36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" name="Ellipse 136"/>
          <p:cNvSpPr/>
          <p:nvPr/>
        </p:nvSpPr>
        <p:spPr>
          <a:xfrm>
            <a:off x="9083164" y="2775340"/>
            <a:ext cx="360000" cy="36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8" name="Ellipse 137"/>
          <p:cNvSpPr/>
          <p:nvPr/>
        </p:nvSpPr>
        <p:spPr>
          <a:xfrm>
            <a:off x="9460241" y="2775340"/>
            <a:ext cx="360000" cy="360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9" name="Ellipse 138"/>
          <p:cNvSpPr/>
          <p:nvPr/>
        </p:nvSpPr>
        <p:spPr>
          <a:xfrm>
            <a:off x="10214402" y="2775340"/>
            <a:ext cx="360000" cy="360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 : coins arrondis 58"/>
          <p:cNvSpPr/>
          <p:nvPr/>
        </p:nvSpPr>
        <p:spPr>
          <a:xfrm>
            <a:off x="3637144" y="2632442"/>
            <a:ext cx="7110359" cy="935317"/>
          </a:xfrm>
          <a:prstGeom prst="roundRect">
            <a:avLst/>
          </a:prstGeom>
          <a:noFill/>
          <a:ln>
            <a:solidFill>
              <a:schemeClr val="tx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Ellipse 59"/>
          <p:cNvSpPr/>
          <p:nvPr/>
        </p:nvSpPr>
        <p:spPr>
          <a:xfrm>
            <a:off x="5072711" y="3210716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Ellipse 60"/>
          <p:cNvSpPr/>
          <p:nvPr/>
        </p:nvSpPr>
        <p:spPr>
          <a:xfrm>
            <a:off x="5577561" y="3210716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Ellipse 61"/>
          <p:cNvSpPr/>
          <p:nvPr/>
        </p:nvSpPr>
        <p:spPr>
          <a:xfrm>
            <a:off x="5325136" y="3210716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Ellipse 62"/>
          <p:cNvSpPr/>
          <p:nvPr/>
        </p:nvSpPr>
        <p:spPr>
          <a:xfrm>
            <a:off x="4820286" y="3210716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Ellipse 63"/>
          <p:cNvSpPr/>
          <p:nvPr/>
        </p:nvSpPr>
        <p:spPr>
          <a:xfrm>
            <a:off x="6839686" y="3210716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Ellipse 64"/>
          <p:cNvSpPr/>
          <p:nvPr/>
        </p:nvSpPr>
        <p:spPr>
          <a:xfrm>
            <a:off x="7344536" y="3210716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Ellipse 65"/>
          <p:cNvSpPr/>
          <p:nvPr/>
        </p:nvSpPr>
        <p:spPr>
          <a:xfrm>
            <a:off x="6587261" y="3210716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Ellipse 66"/>
          <p:cNvSpPr/>
          <p:nvPr/>
        </p:nvSpPr>
        <p:spPr>
          <a:xfrm>
            <a:off x="7596961" y="3210716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Ellipse 67"/>
          <p:cNvSpPr/>
          <p:nvPr/>
        </p:nvSpPr>
        <p:spPr>
          <a:xfrm>
            <a:off x="7092111" y="3210716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Ellipse 68"/>
          <p:cNvSpPr/>
          <p:nvPr/>
        </p:nvSpPr>
        <p:spPr>
          <a:xfrm>
            <a:off x="3810586" y="3210716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Ellipse 69"/>
          <p:cNvSpPr/>
          <p:nvPr/>
        </p:nvSpPr>
        <p:spPr>
          <a:xfrm>
            <a:off x="4567861" y="3210716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Ellipse 70"/>
          <p:cNvSpPr/>
          <p:nvPr/>
        </p:nvSpPr>
        <p:spPr>
          <a:xfrm>
            <a:off x="4315436" y="3210716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Ellipse 71"/>
          <p:cNvSpPr/>
          <p:nvPr/>
        </p:nvSpPr>
        <p:spPr>
          <a:xfrm>
            <a:off x="4063011" y="3210716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Ellipse 72"/>
          <p:cNvSpPr/>
          <p:nvPr/>
        </p:nvSpPr>
        <p:spPr>
          <a:xfrm>
            <a:off x="5829986" y="3210716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Ellipse 73"/>
          <p:cNvSpPr/>
          <p:nvPr/>
        </p:nvSpPr>
        <p:spPr>
          <a:xfrm>
            <a:off x="6082411" y="3210716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Ellipse 74"/>
          <p:cNvSpPr/>
          <p:nvPr/>
        </p:nvSpPr>
        <p:spPr>
          <a:xfrm>
            <a:off x="6334836" y="3210716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Ellipse 75"/>
          <p:cNvSpPr/>
          <p:nvPr/>
        </p:nvSpPr>
        <p:spPr>
          <a:xfrm>
            <a:off x="7832891" y="3206004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Ellipse 76"/>
          <p:cNvSpPr/>
          <p:nvPr/>
        </p:nvSpPr>
        <p:spPr>
          <a:xfrm>
            <a:off x="8085316" y="3206004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Ellipse 77"/>
          <p:cNvSpPr/>
          <p:nvPr/>
        </p:nvSpPr>
        <p:spPr>
          <a:xfrm>
            <a:off x="8337741" y="3206004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Ellipse 78"/>
          <p:cNvSpPr/>
          <p:nvPr/>
        </p:nvSpPr>
        <p:spPr>
          <a:xfrm>
            <a:off x="8590166" y="3206004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Ellipse 79"/>
          <p:cNvSpPr/>
          <p:nvPr/>
        </p:nvSpPr>
        <p:spPr>
          <a:xfrm>
            <a:off x="9347441" y="3206004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Ellipse 80"/>
          <p:cNvSpPr/>
          <p:nvPr/>
        </p:nvSpPr>
        <p:spPr>
          <a:xfrm>
            <a:off x="9852291" y="3206004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Ellipse 81"/>
          <p:cNvSpPr/>
          <p:nvPr/>
        </p:nvSpPr>
        <p:spPr>
          <a:xfrm>
            <a:off x="10357142" y="3206004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Ellipse 82"/>
          <p:cNvSpPr/>
          <p:nvPr/>
        </p:nvSpPr>
        <p:spPr>
          <a:xfrm>
            <a:off x="9095016" y="3206004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Ellipse 83"/>
          <p:cNvSpPr/>
          <p:nvPr/>
        </p:nvSpPr>
        <p:spPr>
          <a:xfrm>
            <a:off x="10104716" y="3206004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Ellipse 84"/>
          <p:cNvSpPr/>
          <p:nvPr/>
        </p:nvSpPr>
        <p:spPr>
          <a:xfrm>
            <a:off x="8842591" y="3206004"/>
            <a:ext cx="216000" cy="2160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/>
          <p:cNvSpPr/>
          <p:nvPr/>
        </p:nvSpPr>
        <p:spPr>
          <a:xfrm>
            <a:off x="9599866" y="3206004"/>
            <a:ext cx="216000" cy="2160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51442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6001" y="13063"/>
            <a:ext cx="9705999" cy="6858002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101296" y="1443544"/>
            <a:ext cx="10627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CONTEXTE</a:t>
            </a:r>
            <a:endParaRPr lang="fr-FR" sz="4000" dirty="0">
              <a:latin typeface="+mj-lt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01296" y="1804406"/>
            <a:ext cx="16173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PROBLÉMATIQUE</a:t>
            </a:r>
            <a:endParaRPr lang="fr-FR" sz="2400" dirty="0">
              <a:latin typeface="+mj-lt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01296" y="2166589"/>
            <a:ext cx="1226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PERCEPTION</a:t>
            </a:r>
            <a:endParaRPr lang="fr-FR" sz="3300" dirty="0">
              <a:latin typeface="+mj-lt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2409" y="2528772"/>
            <a:ext cx="2393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+mj-lt"/>
              </a:rPr>
              <a:t>RÉSEAU NEURONAL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92409" y="2889634"/>
            <a:ext cx="23276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ALGORITHME GÉNÉTIQUE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91010" y="3250496"/>
            <a:ext cx="1664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DÉMONSTRATION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113235" y="1083907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PLAN</a:t>
            </a:r>
            <a:endParaRPr lang="fr-FR" sz="4000" dirty="0">
              <a:latin typeface="+mj-lt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82772" y="167301"/>
            <a:ext cx="2372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latin typeface="+mj-lt"/>
              </a:rPr>
              <a:t>TREX BRAIN</a:t>
            </a:r>
            <a:endParaRPr lang="fr-FR" sz="7200" dirty="0">
              <a:latin typeface="+mj-lt"/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888" y="5949302"/>
            <a:ext cx="1085076" cy="764251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9201" y="737839"/>
            <a:ext cx="5715000" cy="1428750"/>
          </a:xfrm>
          <a:prstGeom prst="rect">
            <a:avLst/>
          </a:prstGeom>
        </p:spPr>
      </p:pic>
      <p:pic>
        <p:nvPicPr>
          <p:cNvPr id="1026" name="Picture 2" descr="Résultat de recherche d'images pour &quot;chrome icon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965530"/>
            <a:ext cx="913861" cy="9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8810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6001" y="0"/>
            <a:ext cx="9705999" cy="6871065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01296" y="1443544"/>
            <a:ext cx="10627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CONTEXTE</a:t>
            </a:r>
            <a:endParaRPr lang="fr-FR" sz="4000" dirty="0">
              <a:latin typeface="+mj-lt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01296" y="1804406"/>
            <a:ext cx="16173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PROBLÉMATIQUE</a:t>
            </a:r>
            <a:endParaRPr lang="fr-FR" sz="2400" dirty="0">
              <a:latin typeface="+mj-lt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01296" y="2166589"/>
            <a:ext cx="1226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PERCEPTION</a:t>
            </a:r>
            <a:endParaRPr lang="fr-FR" sz="3300" dirty="0">
              <a:latin typeface="+mj-lt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2409" y="2528772"/>
            <a:ext cx="2393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+mj-lt"/>
              </a:rPr>
              <a:t>RÉSEAU NEURONAL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92409" y="2889634"/>
            <a:ext cx="23276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ALGORITHME GÉNÉTIQUE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91010" y="3250496"/>
            <a:ext cx="1664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DÉMONSTRATION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113235" y="1083907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PLAN</a:t>
            </a:r>
            <a:endParaRPr lang="fr-FR" sz="4000" dirty="0">
              <a:latin typeface="+mj-lt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82772" y="167301"/>
            <a:ext cx="2372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latin typeface="+mj-lt"/>
              </a:rPr>
              <a:t>TREX BRAIN</a:t>
            </a:r>
            <a:endParaRPr lang="fr-FR" sz="7200" dirty="0">
              <a:latin typeface="+mj-lt"/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888" y="5949302"/>
            <a:ext cx="1085076" cy="764251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2868460" y="288099"/>
            <a:ext cx="8530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solidFill>
                  <a:srgbClr val="FF0000"/>
                </a:solidFill>
              </a:rPr>
              <a:t>Comment créer une Intelligence Artificielle qui apprend d’elle même à jouer à ce jeu ?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2868459" y="819672"/>
            <a:ext cx="8530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IA : «Perception, </a:t>
            </a:r>
            <a:r>
              <a:rPr lang="fr-FR" dirty="0" err="1">
                <a:solidFill>
                  <a:srgbClr val="FF0000"/>
                </a:solidFill>
              </a:rPr>
              <a:t>Thinking</a:t>
            </a:r>
            <a:r>
              <a:rPr lang="fr-FR" dirty="0">
                <a:solidFill>
                  <a:srgbClr val="FF0000"/>
                </a:solidFill>
              </a:rPr>
              <a:t>, Action » (discutable); Patrick Winston, MIT</a:t>
            </a:r>
          </a:p>
        </p:txBody>
      </p:sp>
      <p:cxnSp>
        <p:nvCxnSpPr>
          <p:cNvPr id="17" name="Connecteur droit 16"/>
          <p:cNvCxnSpPr>
            <a:cxnSpLocks/>
          </p:cNvCxnSpPr>
          <p:nvPr/>
        </p:nvCxnSpPr>
        <p:spPr>
          <a:xfrm>
            <a:off x="3010929" y="3385751"/>
            <a:ext cx="32309" cy="0"/>
          </a:xfrm>
          <a:prstGeom prst="line">
            <a:avLst/>
          </a:prstGeom>
          <a:ln w="190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614" y="-590249"/>
            <a:ext cx="558730" cy="596825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7904" y="-604833"/>
            <a:ext cx="292063" cy="58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5208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6001" y="0"/>
            <a:ext cx="9705999" cy="6871065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01296" y="1443544"/>
            <a:ext cx="10627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CONTEXTE</a:t>
            </a:r>
            <a:endParaRPr lang="fr-FR" sz="4000" dirty="0">
              <a:latin typeface="+mj-lt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01296" y="1804406"/>
            <a:ext cx="16173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PROBLÉMATIQUE</a:t>
            </a:r>
            <a:endParaRPr lang="fr-FR" sz="2400" dirty="0">
              <a:latin typeface="+mj-lt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01296" y="2166589"/>
            <a:ext cx="1226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PERCEPTION</a:t>
            </a:r>
            <a:endParaRPr lang="fr-FR" sz="3300" dirty="0">
              <a:latin typeface="+mj-lt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2409" y="2528772"/>
            <a:ext cx="2393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+mj-lt"/>
              </a:rPr>
              <a:t>RÉSEAU NEURONAL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92409" y="2889634"/>
            <a:ext cx="23276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ALGORITHME GÉNÉTIQUE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91010" y="3250496"/>
            <a:ext cx="1664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DÉMONSTRATION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113235" y="1083907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PLAN</a:t>
            </a:r>
            <a:endParaRPr lang="fr-FR" sz="4000" dirty="0">
              <a:latin typeface="+mj-lt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82772" y="167301"/>
            <a:ext cx="2372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latin typeface="+mj-lt"/>
              </a:rPr>
              <a:t>TREX BRAIN</a:t>
            </a:r>
            <a:endParaRPr lang="fr-FR" sz="7200" dirty="0">
              <a:latin typeface="+mj-lt"/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888" y="5949302"/>
            <a:ext cx="1085076" cy="764251"/>
          </a:xfrm>
          <a:prstGeom prst="rect">
            <a:avLst/>
          </a:prstGeom>
        </p:spPr>
      </p:pic>
      <p:sp>
        <p:nvSpPr>
          <p:cNvPr id="17" name="ZoneTexte 16"/>
          <p:cNvSpPr txBox="1"/>
          <p:nvPr/>
        </p:nvSpPr>
        <p:spPr>
          <a:xfrm>
            <a:off x="2868459" y="819672"/>
            <a:ext cx="8530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Perception :</a:t>
            </a:r>
          </a:p>
        </p:txBody>
      </p:sp>
      <p:cxnSp>
        <p:nvCxnSpPr>
          <p:cNvPr id="3" name="Connecteur droit 2"/>
          <p:cNvCxnSpPr>
            <a:cxnSpLocks/>
          </p:cNvCxnSpPr>
          <p:nvPr/>
        </p:nvCxnSpPr>
        <p:spPr>
          <a:xfrm>
            <a:off x="3010929" y="3385751"/>
            <a:ext cx="2129482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614" y="2905427"/>
            <a:ext cx="558730" cy="596825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7904" y="2881317"/>
            <a:ext cx="292063" cy="584127"/>
          </a:xfrm>
          <a:prstGeom prst="rect">
            <a:avLst/>
          </a:prstGeom>
        </p:spPr>
      </p:pic>
      <p:cxnSp>
        <p:nvCxnSpPr>
          <p:cNvPr id="28" name="Connecteur droit avec flèche 27"/>
          <p:cNvCxnSpPr>
            <a:cxnSpLocks/>
          </p:cNvCxnSpPr>
          <p:nvPr/>
        </p:nvCxnSpPr>
        <p:spPr>
          <a:xfrm flipH="1">
            <a:off x="3780344" y="3709988"/>
            <a:ext cx="1360067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7075979" y="1511284"/>
            <a:ext cx="201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25000"/>
                  </a:schemeClr>
                </a:solidFill>
                <a:latin typeface="+mj-lt"/>
              </a:rPr>
              <a:t>SPEED</a:t>
            </a:r>
          </a:p>
        </p:txBody>
      </p:sp>
      <p:sp>
        <p:nvSpPr>
          <p:cNvPr id="23" name="Ellipse 22"/>
          <p:cNvSpPr/>
          <p:nvPr/>
        </p:nvSpPr>
        <p:spPr>
          <a:xfrm>
            <a:off x="6755027" y="1551787"/>
            <a:ext cx="288000" cy="28832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04289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6001" y="0"/>
            <a:ext cx="9705999" cy="6871065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01296" y="1443544"/>
            <a:ext cx="10627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CONTEXTE</a:t>
            </a:r>
            <a:endParaRPr lang="fr-FR" sz="4000" dirty="0">
              <a:latin typeface="+mj-lt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01296" y="1804406"/>
            <a:ext cx="16173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PROBLÉMATIQUE</a:t>
            </a:r>
            <a:endParaRPr lang="fr-FR" sz="2400" dirty="0">
              <a:latin typeface="+mj-lt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01296" y="2166589"/>
            <a:ext cx="1226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PERCEPTION</a:t>
            </a:r>
            <a:endParaRPr lang="fr-FR" sz="3300" dirty="0">
              <a:latin typeface="+mj-lt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2409" y="2528772"/>
            <a:ext cx="2393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+mj-lt"/>
              </a:rPr>
              <a:t>RÉSEAU NEURONAL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92409" y="2889634"/>
            <a:ext cx="23276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ALGORITHME GÉNÉTIQUE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91010" y="3250496"/>
            <a:ext cx="1664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DÉMONSTRATION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113235" y="1083907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PLAN</a:t>
            </a:r>
            <a:endParaRPr lang="fr-FR" sz="4000" dirty="0">
              <a:latin typeface="+mj-lt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82772" y="167301"/>
            <a:ext cx="2372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latin typeface="+mj-lt"/>
              </a:rPr>
              <a:t>TREX BRAIN</a:t>
            </a:r>
            <a:endParaRPr lang="fr-FR" sz="7200" dirty="0">
              <a:latin typeface="+mj-lt"/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888" y="5949302"/>
            <a:ext cx="1085076" cy="764251"/>
          </a:xfrm>
          <a:prstGeom prst="rect">
            <a:avLst/>
          </a:prstGeom>
        </p:spPr>
      </p:pic>
      <p:sp>
        <p:nvSpPr>
          <p:cNvPr id="17" name="ZoneTexte 16"/>
          <p:cNvSpPr txBox="1"/>
          <p:nvPr/>
        </p:nvSpPr>
        <p:spPr>
          <a:xfrm>
            <a:off x="2868459" y="819672"/>
            <a:ext cx="8530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Perception :</a:t>
            </a:r>
          </a:p>
        </p:txBody>
      </p:sp>
      <p:cxnSp>
        <p:nvCxnSpPr>
          <p:cNvPr id="3" name="Connecteur droit 2"/>
          <p:cNvCxnSpPr>
            <a:cxnSpLocks/>
          </p:cNvCxnSpPr>
          <p:nvPr/>
        </p:nvCxnSpPr>
        <p:spPr>
          <a:xfrm>
            <a:off x="3010929" y="3385751"/>
            <a:ext cx="2129482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614" y="2905427"/>
            <a:ext cx="558730" cy="596825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7904" y="2881317"/>
            <a:ext cx="292063" cy="584127"/>
          </a:xfrm>
          <a:prstGeom prst="rect">
            <a:avLst/>
          </a:prstGeom>
        </p:spPr>
      </p:pic>
      <p:sp>
        <p:nvSpPr>
          <p:cNvPr id="37" name="Ellipse 36"/>
          <p:cNvSpPr/>
          <p:nvPr/>
        </p:nvSpPr>
        <p:spPr>
          <a:xfrm>
            <a:off x="6755027" y="1551787"/>
            <a:ext cx="288000" cy="28832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/>
          <p:cNvSpPr txBox="1"/>
          <p:nvPr/>
        </p:nvSpPr>
        <p:spPr>
          <a:xfrm>
            <a:off x="7075979" y="1511284"/>
            <a:ext cx="201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25000"/>
                  </a:schemeClr>
                </a:solidFill>
                <a:latin typeface="+mj-lt"/>
              </a:rPr>
              <a:t>SPEED</a:t>
            </a:r>
          </a:p>
        </p:txBody>
      </p:sp>
      <p:sp>
        <p:nvSpPr>
          <p:cNvPr id="41" name="Ellipse 40"/>
          <p:cNvSpPr/>
          <p:nvPr/>
        </p:nvSpPr>
        <p:spPr>
          <a:xfrm>
            <a:off x="6755027" y="2142960"/>
            <a:ext cx="288000" cy="28832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ZoneTexte 41"/>
          <p:cNvSpPr txBox="1"/>
          <p:nvPr/>
        </p:nvSpPr>
        <p:spPr>
          <a:xfrm>
            <a:off x="7095941" y="2102711"/>
            <a:ext cx="201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25000"/>
                  </a:schemeClr>
                </a:solidFill>
                <a:latin typeface="+mj-lt"/>
              </a:rPr>
              <a:t>DISTANCE</a:t>
            </a:r>
          </a:p>
        </p:txBody>
      </p:sp>
      <p:cxnSp>
        <p:nvCxnSpPr>
          <p:cNvPr id="44" name="Connecteur droit avec flèche 43"/>
          <p:cNvCxnSpPr/>
          <p:nvPr/>
        </p:nvCxnSpPr>
        <p:spPr>
          <a:xfrm>
            <a:off x="3780344" y="3173380"/>
            <a:ext cx="626899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>
            <a:cxnSpLocks/>
          </p:cNvCxnSpPr>
          <p:nvPr/>
        </p:nvCxnSpPr>
        <p:spPr>
          <a:xfrm flipH="1">
            <a:off x="3780344" y="3709988"/>
            <a:ext cx="1360067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317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6001" y="0"/>
            <a:ext cx="9705999" cy="6871065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01296" y="1443544"/>
            <a:ext cx="10627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CONTEXTE</a:t>
            </a:r>
            <a:endParaRPr lang="fr-FR" sz="4000" dirty="0">
              <a:latin typeface="+mj-lt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01296" y="1804406"/>
            <a:ext cx="16173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PROBLÉMATIQUE</a:t>
            </a:r>
            <a:endParaRPr lang="fr-FR" sz="2400" dirty="0">
              <a:latin typeface="+mj-lt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01296" y="2166589"/>
            <a:ext cx="1226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PERCEPTION</a:t>
            </a:r>
            <a:endParaRPr lang="fr-FR" sz="3300" dirty="0">
              <a:latin typeface="+mj-lt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2409" y="2528772"/>
            <a:ext cx="2393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+mj-lt"/>
              </a:rPr>
              <a:t>RÉSEAU NEURONAL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92409" y="2889634"/>
            <a:ext cx="23276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ALGORITHME GÉNÉTIQUE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91010" y="3250496"/>
            <a:ext cx="1664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DÉMONSTRATION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113235" y="1083907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PLAN</a:t>
            </a:r>
            <a:endParaRPr lang="fr-FR" sz="4000" dirty="0">
              <a:latin typeface="+mj-lt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82772" y="167301"/>
            <a:ext cx="2372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latin typeface="+mj-lt"/>
              </a:rPr>
              <a:t>TREX BRAIN</a:t>
            </a:r>
            <a:endParaRPr lang="fr-FR" sz="7200" dirty="0">
              <a:latin typeface="+mj-lt"/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888" y="5949302"/>
            <a:ext cx="1085076" cy="764251"/>
          </a:xfrm>
          <a:prstGeom prst="rect">
            <a:avLst/>
          </a:prstGeom>
        </p:spPr>
      </p:pic>
      <p:sp>
        <p:nvSpPr>
          <p:cNvPr id="17" name="ZoneTexte 16"/>
          <p:cNvSpPr txBox="1"/>
          <p:nvPr/>
        </p:nvSpPr>
        <p:spPr>
          <a:xfrm>
            <a:off x="2868459" y="819672"/>
            <a:ext cx="8530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Perception :</a:t>
            </a:r>
          </a:p>
        </p:txBody>
      </p:sp>
      <p:cxnSp>
        <p:nvCxnSpPr>
          <p:cNvPr id="3" name="Connecteur droit 2"/>
          <p:cNvCxnSpPr>
            <a:cxnSpLocks/>
          </p:cNvCxnSpPr>
          <p:nvPr/>
        </p:nvCxnSpPr>
        <p:spPr>
          <a:xfrm>
            <a:off x="3010929" y="3385751"/>
            <a:ext cx="2129482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614" y="2905427"/>
            <a:ext cx="558730" cy="596825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7904" y="2881317"/>
            <a:ext cx="292063" cy="584127"/>
          </a:xfrm>
          <a:prstGeom prst="rect">
            <a:avLst/>
          </a:prstGeom>
        </p:spPr>
      </p:pic>
      <p:sp>
        <p:nvSpPr>
          <p:cNvPr id="37" name="Ellipse 36"/>
          <p:cNvSpPr/>
          <p:nvPr/>
        </p:nvSpPr>
        <p:spPr>
          <a:xfrm>
            <a:off x="6755027" y="1551787"/>
            <a:ext cx="288000" cy="28832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/>
          <p:cNvSpPr txBox="1"/>
          <p:nvPr/>
        </p:nvSpPr>
        <p:spPr>
          <a:xfrm>
            <a:off x="7075979" y="1511284"/>
            <a:ext cx="201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25000"/>
                  </a:schemeClr>
                </a:solidFill>
                <a:latin typeface="+mj-lt"/>
              </a:rPr>
              <a:t>SPEED</a:t>
            </a:r>
          </a:p>
        </p:txBody>
      </p:sp>
      <p:sp>
        <p:nvSpPr>
          <p:cNvPr id="41" name="Ellipse 40"/>
          <p:cNvSpPr/>
          <p:nvPr/>
        </p:nvSpPr>
        <p:spPr>
          <a:xfrm>
            <a:off x="6755027" y="2142960"/>
            <a:ext cx="288000" cy="28832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ZoneTexte 41"/>
          <p:cNvSpPr txBox="1"/>
          <p:nvPr/>
        </p:nvSpPr>
        <p:spPr>
          <a:xfrm>
            <a:off x="7095941" y="2102711"/>
            <a:ext cx="201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25000"/>
                  </a:schemeClr>
                </a:solidFill>
                <a:latin typeface="+mj-lt"/>
              </a:rPr>
              <a:t>DISTANCE</a:t>
            </a:r>
          </a:p>
        </p:txBody>
      </p:sp>
      <p:cxnSp>
        <p:nvCxnSpPr>
          <p:cNvPr id="44" name="Connecteur droit avec flèche 43"/>
          <p:cNvCxnSpPr/>
          <p:nvPr/>
        </p:nvCxnSpPr>
        <p:spPr>
          <a:xfrm>
            <a:off x="3780344" y="3173380"/>
            <a:ext cx="626899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/>
          <p:cNvSpPr/>
          <p:nvPr/>
        </p:nvSpPr>
        <p:spPr>
          <a:xfrm>
            <a:off x="6757870" y="2694138"/>
            <a:ext cx="288000" cy="288326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7098784" y="2653889"/>
            <a:ext cx="201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25000"/>
                  </a:schemeClr>
                </a:solidFill>
                <a:latin typeface="+mj-lt"/>
              </a:rPr>
              <a:t>WIDTH</a:t>
            </a:r>
          </a:p>
        </p:txBody>
      </p:sp>
      <p:cxnSp>
        <p:nvCxnSpPr>
          <p:cNvPr id="5" name="Connecteur droit avec flèche 4"/>
          <p:cNvCxnSpPr>
            <a:cxnSpLocks/>
          </p:cNvCxnSpPr>
          <p:nvPr/>
        </p:nvCxnSpPr>
        <p:spPr>
          <a:xfrm>
            <a:off x="4506098" y="2694503"/>
            <a:ext cx="350345" cy="0"/>
          </a:xfrm>
          <a:prstGeom prst="straightConnector1">
            <a:avLst/>
          </a:prstGeom>
          <a:ln w="38100">
            <a:solidFill>
              <a:srgbClr val="00CC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Imag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57904" y="2335622"/>
            <a:ext cx="533333" cy="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614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6001" y="0"/>
            <a:ext cx="9705999" cy="6871065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01296" y="1443544"/>
            <a:ext cx="10627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CONTEXTE</a:t>
            </a:r>
            <a:endParaRPr lang="fr-FR" sz="4000" dirty="0">
              <a:latin typeface="+mj-lt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01296" y="1804406"/>
            <a:ext cx="16173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PROBLÉMATIQUE</a:t>
            </a:r>
            <a:endParaRPr lang="fr-FR" sz="2400" dirty="0">
              <a:latin typeface="+mj-lt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01296" y="2166589"/>
            <a:ext cx="1226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PERCEPTION</a:t>
            </a:r>
            <a:endParaRPr lang="fr-FR" sz="3300" dirty="0">
              <a:latin typeface="+mj-lt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2409" y="2528772"/>
            <a:ext cx="2393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+mj-lt"/>
              </a:rPr>
              <a:t>RÉSEAU NEURONAL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92409" y="2889634"/>
            <a:ext cx="23276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ALGORITHME GÉNÉTIQUE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91010" y="3250496"/>
            <a:ext cx="1664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DÉMONSTRATION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113235" y="1083907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PLAN</a:t>
            </a:r>
            <a:endParaRPr lang="fr-FR" sz="4000" dirty="0">
              <a:latin typeface="+mj-lt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82772" y="167301"/>
            <a:ext cx="2372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latin typeface="+mj-lt"/>
              </a:rPr>
              <a:t>TREX BRAIN</a:t>
            </a:r>
            <a:endParaRPr lang="fr-FR" sz="7200" dirty="0">
              <a:latin typeface="+mj-lt"/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888" y="5949302"/>
            <a:ext cx="1085076" cy="764251"/>
          </a:xfrm>
          <a:prstGeom prst="rect">
            <a:avLst/>
          </a:prstGeom>
        </p:spPr>
      </p:pic>
      <p:sp>
        <p:nvSpPr>
          <p:cNvPr id="17" name="ZoneTexte 16"/>
          <p:cNvSpPr txBox="1"/>
          <p:nvPr/>
        </p:nvSpPr>
        <p:spPr>
          <a:xfrm>
            <a:off x="2868459" y="819672"/>
            <a:ext cx="8530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Perception :</a:t>
            </a:r>
          </a:p>
        </p:txBody>
      </p:sp>
      <p:cxnSp>
        <p:nvCxnSpPr>
          <p:cNvPr id="3" name="Connecteur droit 2"/>
          <p:cNvCxnSpPr>
            <a:cxnSpLocks/>
          </p:cNvCxnSpPr>
          <p:nvPr/>
        </p:nvCxnSpPr>
        <p:spPr>
          <a:xfrm>
            <a:off x="3010929" y="3385751"/>
            <a:ext cx="2920314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614" y="2905427"/>
            <a:ext cx="558730" cy="596825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7904" y="2881317"/>
            <a:ext cx="292063" cy="584127"/>
          </a:xfrm>
          <a:prstGeom prst="rect">
            <a:avLst/>
          </a:prstGeom>
        </p:spPr>
      </p:pic>
      <p:sp>
        <p:nvSpPr>
          <p:cNvPr id="37" name="Ellipse 36"/>
          <p:cNvSpPr/>
          <p:nvPr/>
        </p:nvSpPr>
        <p:spPr>
          <a:xfrm>
            <a:off x="6755027" y="1551787"/>
            <a:ext cx="288000" cy="28832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/>
          <p:cNvSpPr txBox="1"/>
          <p:nvPr/>
        </p:nvSpPr>
        <p:spPr>
          <a:xfrm>
            <a:off x="7075979" y="1511284"/>
            <a:ext cx="201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25000"/>
                  </a:schemeClr>
                </a:solidFill>
                <a:latin typeface="+mj-lt"/>
              </a:rPr>
              <a:t>SPEED</a:t>
            </a:r>
          </a:p>
        </p:txBody>
      </p:sp>
      <p:sp>
        <p:nvSpPr>
          <p:cNvPr id="41" name="Ellipse 40"/>
          <p:cNvSpPr/>
          <p:nvPr/>
        </p:nvSpPr>
        <p:spPr>
          <a:xfrm>
            <a:off x="6755027" y="2142960"/>
            <a:ext cx="288000" cy="28832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ZoneTexte 41"/>
          <p:cNvSpPr txBox="1"/>
          <p:nvPr/>
        </p:nvSpPr>
        <p:spPr>
          <a:xfrm>
            <a:off x="7095941" y="2102711"/>
            <a:ext cx="201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25000"/>
                  </a:schemeClr>
                </a:solidFill>
                <a:latin typeface="+mj-lt"/>
              </a:rPr>
              <a:t>DISTANCE</a:t>
            </a:r>
          </a:p>
        </p:txBody>
      </p:sp>
      <p:sp>
        <p:nvSpPr>
          <p:cNvPr id="22" name="Ellipse 21"/>
          <p:cNvSpPr/>
          <p:nvPr/>
        </p:nvSpPr>
        <p:spPr>
          <a:xfrm>
            <a:off x="6757870" y="2694138"/>
            <a:ext cx="288000" cy="288326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7098784" y="2653889"/>
            <a:ext cx="201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25000"/>
                  </a:schemeClr>
                </a:solidFill>
                <a:latin typeface="+mj-lt"/>
              </a:rPr>
              <a:t>WIDTH</a:t>
            </a:r>
          </a:p>
        </p:txBody>
      </p:sp>
      <p:cxnSp>
        <p:nvCxnSpPr>
          <p:cNvPr id="5" name="Connecteur droit avec flèche 4"/>
          <p:cNvCxnSpPr>
            <a:cxnSpLocks/>
          </p:cNvCxnSpPr>
          <p:nvPr/>
        </p:nvCxnSpPr>
        <p:spPr>
          <a:xfrm>
            <a:off x="4506098" y="2694503"/>
            <a:ext cx="350345" cy="0"/>
          </a:xfrm>
          <a:prstGeom prst="straightConnector1">
            <a:avLst/>
          </a:prstGeom>
          <a:ln w="38100">
            <a:solidFill>
              <a:srgbClr val="00CC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/>
          <p:cNvSpPr/>
          <p:nvPr/>
        </p:nvSpPr>
        <p:spPr>
          <a:xfrm>
            <a:off x="6755027" y="3240324"/>
            <a:ext cx="288000" cy="288326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7095941" y="3200075"/>
            <a:ext cx="201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25000"/>
                  </a:schemeClr>
                </a:solidFill>
                <a:latin typeface="+mj-lt"/>
              </a:rPr>
              <a:t>ALTITUDE</a:t>
            </a: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7952" y="2300200"/>
            <a:ext cx="533333" cy="457143"/>
          </a:xfrm>
          <a:prstGeom prst="rect">
            <a:avLst/>
          </a:prstGeom>
        </p:spPr>
      </p:pic>
      <p:cxnSp>
        <p:nvCxnSpPr>
          <p:cNvPr id="19" name="Connecteur droit avec flèche 18"/>
          <p:cNvCxnSpPr/>
          <p:nvPr/>
        </p:nvCxnSpPr>
        <p:spPr>
          <a:xfrm>
            <a:off x="5733535" y="2694138"/>
            <a:ext cx="0" cy="628408"/>
          </a:xfrm>
          <a:prstGeom prst="straightConnector1">
            <a:avLst/>
          </a:prstGeom>
          <a:ln w="38100">
            <a:solidFill>
              <a:srgbClr val="FF006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4388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6001" y="0"/>
            <a:ext cx="9705999" cy="6871065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01296" y="1443544"/>
            <a:ext cx="10627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CONTEXTE</a:t>
            </a:r>
            <a:endParaRPr lang="fr-FR" sz="4000" dirty="0">
              <a:latin typeface="+mj-lt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01296" y="1804406"/>
            <a:ext cx="16173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PROBLÉMATIQUE</a:t>
            </a:r>
            <a:endParaRPr lang="fr-FR" sz="2400" dirty="0">
              <a:latin typeface="+mj-lt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01296" y="2166589"/>
            <a:ext cx="1226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PERCEPTION</a:t>
            </a:r>
            <a:endParaRPr lang="fr-FR" sz="3300" dirty="0">
              <a:latin typeface="+mj-lt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2409" y="2528772"/>
            <a:ext cx="2393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+mj-lt"/>
              </a:rPr>
              <a:t>RÉSEAU NEURONAL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92409" y="2889634"/>
            <a:ext cx="23276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ALGORITHME GÉNÉTIQUE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91010" y="3250496"/>
            <a:ext cx="1664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DÉMONSTRATION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113235" y="1083907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PLAN</a:t>
            </a:r>
            <a:endParaRPr lang="fr-FR" sz="4000" dirty="0">
              <a:latin typeface="+mj-lt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82772" y="167301"/>
            <a:ext cx="2372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latin typeface="+mj-lt"/>
              </a:rPr>
              <a:t>TREX BRAIN</a:t>
            </a:r>
            <a:endParaRPr lang="fr-FR" sz="7200" dirty="0">
              <a:latin typeface="+mj-lt"/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888" y="5949302"/>
            <a:ext cx="1085076" cy="764251"/>
          </a:xfrm>
          <a:prstGeom prst="rect">
            <a:avLst/>
          </a:prstGeom>
        </p:spPr>
      </p:pic>
      <p:sp>
        <p:nvSpPr>
          <p:cNvPr id="37" name="Ellipse 36"/>
          <p:cNvSpPr/>
          <p:nvPr/>
        </p:nvSpPr>
        <p:spPr>
          <a:xfrm>
            <a:off x="3807978" y="2108903"/>
            <a:ext cx="288000" cy="28832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/>
          <p:cNvSpPr txBox="1"/>
          <p:nvPr/>
        </p:nvSpPr>
        <p:spPr>
          <a:xfrm>
            <a:off x="4128930" y="2068400"/>
            <a:ext cx="201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25000"/>
                  </a:schemeClr>
                </a:solidFill>
                <a:latin typeface="+mj-lt"/>
              </a:rPr>
              <a:t>SPEED</a:t>
            </a:r>
          </a:p>
        </p:txBody>
      </p:sp>
      <p:sp>
        <p:nvSpPr>
          <p:cNvPr id="41" name="Ellipse 40"/>
          <p:cNvSpPr/>
          <p:nvPr/>
        </p:nvSpPr>
        <p:spPr>
          <a:xfrm>
            <a:off x="3807978" y="2700076"/>
            <a:ext cx="288000" cy="28832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ZoneTexte 41"/>
          <p:cNvSpPr txBox="1"/>
          <p:nvPr/>
        </p:nvSpPr>
        <p:spPr>
          <a:xfrm>
            <a:off x="4148892" y="2659827"/>
            <a:ext cx="201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25000"/>
                  </a:schemeClr>
                </a:solidFill>
                <a:latin typeface="+mj-lt"/>
              </a:rPr>
              <a:t>DISTANCE</a:t>
            </a:r>
          </a:p>
        </p:txBody>
      </p:sp>
      <p:sp>
        <p:nvSpPr>
          <p:cNvPr id="22" name="Ellipse 21"/>
          <p:cNvSpPr/>
          <p:nvPr/>
        </p:nvSpPr>
        <p:spPr>
          <a:xfrm>
            <a:off x="3810821" y="3251254"/>
            <a:ext cx="288000" cy="288326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4151735" y="3211005"/>
            <a:ext cx="201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25000"/>
                  </a:schemeClr>
                </a:solidFill>
                <a:latin typeface="+mj-lt"/>
              </a:rPr>
              <a:t>WIDTH</a:t>
            </a:r>
          </a:p>
        </p:txBody>
      </p:sp>
      <p:sp>
        <p:nvSpPr>
          <p:cNvPr id="24" name="Ellipse 23"/>
          <p:cNvSpPr/>
          <p:nvPr/>
        </p:nvSpPr>
        <p:spPr>
          <a:xfrm>
            <a:off x="3807978" y="3797440"/>
            <a:ext cx="288000" cy="288326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4148892" y="3757191"/>
            <a:ext cx="201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25000"/>
                  </a:schemeClr>
                </a:solidFill>
                <a:latin typeface="+mj-lt"/>
              </a:rPr>
              <a:t>ALTITUDE</a:t>
            </a:r>
          </a:p>
        </p:txBody>
      </p:sp>
      <p:sp>
        <p:nvSpPr>
          <p:cNvPr id="30" name="Rectangle : coins arrondis 29"/>
          <p:cNvSpPr/>
          <p:nvPr/>
        </p:nvSpPr>
        <p:spPr>
          <a:xfrm>
            <a:off x="6139359" y="1414543"/>
            <a:ext cx="3333178" cy="3229232"/>
          </a:xfrm>
          <a:prstGeom prst="roundRect">
            <a:avLst/>
          </a:prstGeom>
          <a:solidFill>
            <a:srgbClr val="2728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Accolade fermante 30"/>
          <p:cNvSpPr/>
          <p:nvPr/>
        </p:nvSpPr>
        <p:spPr>
          <a:xfrm>
            <a:off x="5775557" y="2026547"/>
            <a:ext cx="205946" cy="2017366"/>
          </a:xfrm>
          <a:prstGeom prst="rightBrace">
            <a:avLst>
              <a:gd name="adj1" fmla="val 88333"/>
              <a:gd name="adj2" fmla="val 50000"/>
            </a:avLst>
          </a:prstGeom>
          <a:noFill/>
          <a:ln w="7620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6" name="Connecteur droit avec flèche 35"/>
          <p:cNvCxnSpPr>
            <a:cxnSpLocks/>
            <a:stCxn id="30" idx="3"/>
          </p:cNvCxnSpPr>
          <p:nvPr/>
        </p:nvCxnSpPr>
        <p:spPr>
          <a:xfrm>
            <a:off x="9472537" y="3029159"/>
            <a:ext cx="210584" cy="0"/>
          </a:xfrm>
          <a:prstGeom prst="straightConnector1">
            <a:avLst/>
          </a:prstGeom>
          <a:ln w="76200">
            <a:solidFill>
              <a:schemeClr val="bg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>
            <a:cxnSpLocks/>
            <a:stCxn id="31" idx="1"/>
            <a:endCxn id="30" idx="1"/>
          </p:cNvCxnSpPr>
          <p:nvPr/>
        </p:nvCxnSpPr>
        <p:spPr>
          <a:xfrm flipV="1">
            <a:off x="5981503" y="3029159"/>
            <a:ext cx="157856" cy="6071"/>
          </a:xfrm>
          <a:prstGeom prst="straightConnector1">
            <a:avLst/>
          </a:prstGeom>
          <a:ln w="76200">
            <a:solidFill>
              <a:schemeClr val="bg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Ellipse 57"/>
          <p:cNvSpPr/>
          <p:nvPr/>
        </p:nvSpPr>
        <p:spPr>
          <a:xfrm>
            <a:off x="10202713" y="2232749"/>
            <a:ext cx="720000" cy="720000"/>
          </a:xfrm>
          <a:prstGeom prst="ellipse">
            <a:avLst/>
          </a:prstGeom>
          <a:solidFill>
            <a:srgbClr val="2728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/>
          <p:cNvSpPr/>
          <p:nvPr/>
        </p:nvSpPr>
        <p:spPr>
          <a:xfrm>
            <a:off x="10202713" y="3077440"/>
            <a:ext cx="720000" cy="720000"/>
          </a:xfrm>
          <a:prstGeom prst="ellipse">
            <a:avLst/>
          </a:prstGeom>
          <a:solidFill>
            <a:srgbClr val="2728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0" name="Connecteur droit avec flèche 59"/>
          <p:cNvCxnSpPr>
            <a:cxnSpLocks/>
          </p:cNvCxnSpPr>
          <p:nvPr/>
        </p:nvCxnSpPr>
        <p:spPr>
          <a:xfrm flipV="1">
            <a:off x="10562713" y="2356941"/>
            <a:ext cx="0" cy="42707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>
            <a:cxnSpLocks/>
          </p:cNvCxnSpPr>
          <p:nvPr/>
        </p:nvCxnSpPr>
        <p:spPr>
          <a:xfrm>
            <a:off x="10562713" y="3241422"/>
            <a:ext cx="0" cy="42707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 : coins arrondis 1"/>
          <p:cNvSpPr/>
          <p:nvPr/>
        </p:nvSpPr>
        <p:spPr>
          <a:xfrm>
            <a:off x="3807978" y="5032696"/>
            <a:ext cx="1403132" cy="369332"/>
          </a:xfrm>
          <a:prstGeom prst="roundRect">
            <a:avLst/>
          </a:prstGeom>
          <a:noFill/>
          <a:ln w="9525">
            <a:solidFill>
              <a:schemeClr val="bg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</a:rPr>
              <a:t>Perception</a:t>
            </a:r>
          </a:p>
        </p:txBody>
      </p:sp>
      <p:sp>
        <p:nvSpPr>
          <p:cNvPr id="33" name="Rectangle : coins arrondis 32"/>
          <p:cNvSpPr/>
          <p:nvPr/>
        </p:nvSpPr>
        <p:spPr>
          <a:xfrm>
            <a:off x="7104382" y="5028669"/>
            <a:ext cx="1403132" cy="369332"/>
          </a:xfrm>
          <a:prstGeom prst="roundRect">
            <a:avLst/>
          </a:prstGeom>
          <a:noFill/>
          <a:ln w="9525">
            <a:solidFill>
              <a:schemeClr val="bg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</a:rPr>
              <a:t>Thinking</a:t>
            </a:r>
            <a:endParaRPr lang="fr-FR" dirty="0">
              <a:solidFill>
                <a:schemeClr val="bg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34" name="Rectangle : coins arrondis 33"/>
          <p:cNvSpPr/>
          <p:nvPr/>
        </p:nvSpPr>
        <p:spPr>
          <a:xfrm>
            <a:off x="9861147" y="5028669"/>
            <a:ext cx="1403132" cy="369332"/>
          </a:xfrm>
          <a:prstGeom prst="roundRect">
            <a:avLst/>
          </a:prstGeom>
          <a:noFill/>
          <a:ln w="9525">
            <a:solidFill>
              <a:schemeClr val="bg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</a:rPr>
              <a:t>Action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342" y="2258126"/>
            <a:ext cx="2659211" cy="160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467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58" grpId="0" animBg="1"/>
      <p:bldP spid="59" grpId="0" animBg="1"/>
      <p:bldP spid="33" grpId="0"/>
      <p:bldP spid="3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éleste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433</TotalTime>
  <Words>297</Words>
  <Application>Microsoft Office PowerPoint</Application>
  <PresentationFormat>Grand écran</PresentationFormat>
  <Paragraphs>203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Céleste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Corentin</dc:creator>
  <cp:lastModifiedBy>Corentin</cp:lastModifiedBy>
  <cp:revision>61</cp:revision>
  <dcterms:created xsi:type="dcterms:W3CDTF">2017-04-25T08:09:42Z</dcterms:created>
  <dcterms:modified xsi:type="dcterms:W3CDTF">2017-04-25T17:33:11Z</dcterms:modified>
</cp:coreProperties>
</file>