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1050" r:id="rId5"/>
    <p:sldId id="1053" r:id="rId6"/>
    <p:sldId id="1051" r:id="rId7"/>
    <p:sldId id="1057" r:id="rId8"/>
    <p:sldId id="1056" r:id="rId9"/>
    <p:sldId id="1055" r:id="rId10"/>
    <p:sldId id="1054" r:id="rId11"/>
    <p:sldId id="1052" r:id="rId12"/>
    <p:sldId id="1058" r:id="rId13"/>
  </p:sldIdLst>
  <p:sldSz cx="12192000" cy="6858000"/>
  <p:notesSz cx="6858000" cy="1638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Caldwell" initials="TC" lastIdx="2" clrIdx="0">
    <p:extLst>
      <p:ext uri="{19B8F6BF-5375-455C-9EA6-DF929625EA0E}">
        <p15:presenceInfo xmlns:p15="http://schemas.microsoft.com/office/powerpoint/2012/main" userId="Thomas Caldwell" providerId="None"/>
      </p:ext>
    </p:extLst>
  </p:cmAuthor>
  <p:cmAuthor id="2" name="Jeff Lutz" initials="JL" lastIdx="1" clrIdx="1">
    <p:extLst>
      <p:ext uri="{19B8F6BF-5375-455C-9EA6-DF929625EA0E}">
        <p15:presenceInfo xmlns:p15="http://schemas.microsoft.com/office/powerpoint/2012/main" userId="Jeff Lutz" providerId="None"/>
      </p:ext>
    </p:extLst>
  </p:cmAuthor>
  <p:cmAuthor id="3" name="Matt Anguay" initials="MA" lastIdx="1" clrIdx="2">
    <p:extLst>
      <p:ext uri="{19B8F6BF-5375-455C-9EA6-DF929625EA0E}">
        <p15:presenceInfo xmlns:p15="http://schemas.microsoft.com/office/powerpoint/2012/main" userId="S::matthew.anguay@solidinfodesign.com::ed012db7-c6db-4b08-b900-e5ce776e368c" providerId="AD"/>
      </p:ext>
    </p:extLst>
  </p:cmAuthor>
  <p:cmAuthor id="4" name="Tony Thigpen" initials="TT" lastIdx="2" clrIdx="3">
    <p:extLst>
      <p:ext uri="{19B8F6BF-5375-455C-9EA6-DF929625EA0E}">
        <p15:presenceInfo xmlns:p15="http://schemas.microsoft.com/office/powerpoint/2012/main" userId="S::anthony.thigpen@solidinfodesign.com::fd185ed2-7545-4237-9c2f-668039491de7" providerId="AD"/>
      </p:ext>
    </p:extLst>
  </p:cmAuthor>
  <p:cmAuthor id="5" name="Robyne Henry" initials="RH [2]" lastIdx="2" clrIdx="4">
    <p:extLst>
      <p:ext uri="{19B8F6BF-5375-455C-9EA6-DF929625EA0E}">
        <p15:presenceInfo xmlns:p15="http://schemas.microsoft.com/office/powerpoint/2012/main" userId="S::robyne.henry@solidinfodesign.com::72dad813-5907-43d0-a4f0-867815b5f51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393"/>
    <a:srgbClr val="0056AC"/>
    <a:srgbClr val="003366"/>
    <a:srgbClr val="000000"/>
    <a:srgbClr val="A7C4FF"/>
    <a:srgbClr val="363B43"/>
    <a:srgbClr val="252B93"/>
    <a:srgbClr val="C5C2BA"/>
    <a:srgbClr val="CF1203"/>
    <a:srgbClr val="408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151328-217E-4424-8209-0AA4A2C0C4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2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8404D-CFC9-45BE-94BF-DEEEB48BF1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82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8CC3A-427E-4926-A6E5-C15F15F6A6A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225DF-3BA0-4F01-B564-65EE73A22F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555750"/>
            <a:ext cx="2971800" cy="82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DA671-5DA0-45BB-AFAF-E2C828B0E6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555750"/>
            <a:ext cx="2971800" cy="82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3C18-C57D-460A-9D28-1148D4B2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22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7F145-6E8B-4B4D-8926-7E095DB4BE7F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BD5D2-2FE8-46A6-8A55-55A9242A1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SkillBridge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fld id="{9A3B2906-C4EE-47CD-B74B-A7AB062DB60F}" type="slidenum">
              <a:rPr lang="en-US" smtClean="0"/>
              <a:pPr/>
              <a:t>‹#›</a:t>
            </a:fld>
            <a:r>
              <a:rPr lang="en-US"/>
              <a:t>|</a:t>
            </a:r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SkillBridge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Empire Airlines | Veteran Partners">
            <a:extLst>
              <a:ext uri="{FF2B5EF4-FFF2-40B4-BE49-F238E27FC236}">
                <a16:creationId xmlns:a16="http://schemas.microsoft.com/office/drawing/2014/main" id="{E8C2DC9E-961D-44DB-8313-04188C36E6B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29296" r="22460" b="43611"/>
          <a:stretch/>
        </p:blipFill>
        <p:spPr bwMode="auto">
          <a:xfrm>
            <a:off x="2401528" y="3923071"/>
            <a:ext cx="9835447" cy="29349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SkillBridge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Empire Airlines | Veteran Partners">
            <a:extLst>
              <a:ext uri="{FF2B5EF4-FFF2-40B4-BE49-F238E27FC236}">
                <a16:creationId xmlns:a16="http://schemas.microsoft.com/office/drawing/2014/main" id="{019E7720-1720-4067-8C4D-7EC3319748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29296" r="22460" b="43611"/>
          <a:stretch/>
        </p:blipFill>
        <p:spPr bwMode="auto">
          <a:xfrm>
            <a:off x="2401528" y="3923071"/>
            <a:ext cx="9835447" cy="29349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mpire Airlines | Veteran Partners">
            <a:extLst>
              <a:ext uri="{FF2B5EF4-FFF2-40B4-BE49-F238E27FC236}">
                <a16:creationId xmlns:a16="http://schemas.microsoft.com/office/drawing/2014/main" id="{3AB6F4E0-30D5-40B3-BA08-4D4C91D546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29296" r="22460" b="43611"/>
          <a:stretch/>
        </p:blipFill>
        <p:spPr bwMode="auto">
          <a:xfrm>
            <a:off x="2401528" y="3923071"/>
            <a:ext cx="9835447" cy="29349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2553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255393"/>
              </a:buClr>
              <a:buFont typeface="Arial" panose="020B0604020202020204" pitchFamily="34" charset="0"/>
              <a:buChar char="•"/>
              <a:defRPr>
                <a:solidFill>
                  <a:srgbClr val="255393"/>
                </a:solidFill>
              </a:defRPr>
            </a:lvl1pPr>
            <a:lvl2pPr>
              <a:defRPr>
                <a:solidFill>
                  <a:srgbClr val="255393"/>
                </a:solidFill>
              </a:defRPr>
            </a:lvl2pPr>
            <a:lvl3pPr>
              <a:buClr>
                <a:srgbClr val="255393"/>
              </a:buClr>
              <a:defRPr>
                <a:solidFill>
                  <a:srgbClr val="255393"/>
                </a:solidFill>
              </a:defRPr>
            </a:lvl3pPr>
            <a:lvl4pPr>
              <a:defRPr>
                <a:solidFill>
                  <a:srgbClr val="255393"/>
                </a:solidFill>
              </a:defRPr>
            </a:lvl4pPr>
            <a:lvl5pPr>
              <a:defRPr>
                <a:solidFill>
                  <a:srgbClr val="25539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SkillBridge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SkillBridge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SkillBridge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Empire Airlines | Veteran Partners">
            <a:extLst>
              <a:ext uri="{FF2B5EF4-FFF2-40B4-BE49-F238E27FC236}">
                <a16:creationId xmlns:a16="http://schemas.microsoft.com/office/drawing/2014/main" id="{E8B88B50-C10B-405A-8C1D-660FFD2FEF8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29296" r="22460" b="43611"/>
          <a:stretch/>
        </p:blipFill>
        <p:spPr bwMode="auto">
          <a:xfrm>
            <a:off x="2401528" y="3923071"/>
            <a:ext cx="9835447" cy="29349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SkillBridge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Empire Airlines | Veteran Partners">
            <a:extLst>
              <a:ext uri="{FF2B5EF4-FFF2-40B4-BE49-F238E27FC236}">
                <a16:creationId xmlns:a16="http://schemas.microsoft.com/office/drawing/2014/main" id="{02EFD98B-AE2D-4A77-8F9A-79CA19885D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29296" r="22460" b="43611"/>
          <a:stretch/>
        </p:blipFill>
        <p:spPr bwMode="auto">
          <a:xfrm>
            <a:off x="2401528" y="3923071"/>
            <a:ext cx="9835447" cy="29349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SkillBridge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Empire Airlines | Veteran Partners">
            <a:extLst>
              <a:ext uri="{FF2B5EF4-FFF2-40B4-BE49-F238E27FC236}">
                <a16:creationId xmlns:a16="http://schemas.microsoft.com/office/drawing/2014/main" id="{88AAA88A-FCE6-47C5-B9D9-C46CFC803FA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29296" r="22460" b="43611"/>
          <a:stretch/>
        </p:blipFill>
        <p:spPr bwMode="auto">
          <a:xfrm>
            <a:off x="2401528" y="3923071"/>
            <a:ext cx="9835447" cy="29349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SkillBridge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Empire Airlines | Veteran Partners">
            <a:extLst>
              <a:ext uri="{FF2B5EF4-FFF2-40B4-BE49-F238E27FC236}">
                <a16:creationId xmlns:a16="http://schemas.microsoft.com/office/drawing/2014/main" id="{0F9D140B-3431-4997-9594-FA216171CB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29296" r="22460" b="43611"/>
          <a:stretch/>
        </p:blipFill>
        <p:spPr bwMode="auto">
          <a:xfrm>
            <a:off x="2401528" y="3923071"/>
            <a:ext cx="9835447" cy="29349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SkillBridge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Empire Airlines | Veteran Partners">
            <a:extLst>
              <a:ext uri="{FF2B5EF4-FFF2-40B4-BE49-F238E27FC236}">
                <a16:creationId xmlns:a16="http://schemas.microsoft.com/office/drawing/2014/main" id="{FAE0E68A-44B9-4179-8858-1CD3E8FB66C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29296" r="22460" b="43611"/>
          <a:stretch/>
        </p:blipFill>
        <p:spPr bwMode="auto">
          <a:xfrm>
            <a:off x="2401528" y="3923071"/>
            <a:ext cx="9835447" cy="29349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SkillBridge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SkillBridge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2906-C4EE-47CD-B74B-A7AB062DB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rgbClr val="25539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55393"/>
        </a:buClr>
        <a:buFont typeface="Wingdings" pitchFamily="2" charset="2"/>
        <a:buChar char="§"/>
        <a:defRPr lang="en-US" sz="3200" kern="1200" dirty="0" smtClean="0">
          <a:solidFill>
            <a:srgbClr val="25539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255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55393"/>
        </a:buClr>
        <a:buSzPct val="50000"/>
        <a:buFont typeface="Wingdings" pitchFamily="2" charset="2"/>
        <a:buChar char="q"/>
        <a:defRPr lang="en-US" sz="2400" kern="1200" dirty="0" smtClean="0">
          <a:solidFill>
            <a:srgbClr val="255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255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400" kern="1200" dirty="0">
          <a:solidFill>
            <a:srgbClr val="255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Empire Airlines | Veteran Partners">
            <a:extLst>
              <a:ext uri="{FF2B5EF4-FFF2-40B4-BE49-F238E27FC236}">
                <a16:creationId xmlns:a16="http://schemas.microsoft.com/office/drawing/2014/main" id="{DCBCDEDE-C74E-4403-B0FD-D32BC4980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4" b="147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05394-B3E8-4717-BD6A-BDA8ADAB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Participant Ethics Brief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1B2B8-B0C3-4A1D-965D-98CD6D85C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8-Oct-20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2B044-42BA-4ED6-9EB9-C51B4838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2266" y="6356350"/>
            <a:ext cx="128072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|</a:t>
            </a:r>
            <a:fld id="{9A3B2906-C4EE-47CD-B74B-A7AB062DB60F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r>
              <a:rPr lang="en-US">
                <a:solidFill>
                  <a:schemeClr val="bg1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808123519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463A860-010F-4CA2-88B2-9D84C5ED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9D943-3B46-413E-AFC2-453D452F8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en-US" sz="2600"/>
              <a:t>Avoiding Conflicts of Interest in Selection of SkillBridge Partner Companies</a:t>
            </a:r>
          </a:p>
          <a:p>
            <a:r>
              <a:rPr lang="en-US" sz="2600"/>
              <a:t>Other Restrictions on Acceptable Partner Companies</a:t>
            </a:r>
          </a:p>
          <a:p>
            <a:r>
              <a:rPr lang="en-US" sz="2600"/>
              <a:t>Status as Military Members</a:t>
            </a:r>
          </a:p>
          <a:p>
            <a:r>
              <a:rPr lang="en-US" sz="2600"/>
              <a:t>Acceptance of Gifts from SkillBridge Partner Companies</a:t>
            </a:r>
          </a:p>
          <a:p>
            <a:r>
              <a:rPr lang="en-US" sz="2600"/>
              <a:t>Acceptance of Company “Perks” from SkillBridge Partner Companies</a:t>
            </a:r>
          </a:p>
        </p:txBody>
      </p:sp>
      <p:pic>
        <p:nvPicPr>
          <p:cNvPr id="8" name="Picture 2" descr="https://ec.europa.eu/programmes/horizon2020/sites/horizon2020/files/styles/h2020_list/public/Fotolia_47412404_Subscription_XL_%20XtravaganT%20%282%29.JPG?itok=hWYuniTV">
            <a:extLst>
              <a:ext uri="{FF2B5EF4-FFF2-40B4-BE49-F238E27FC236}">
                <a16:creationId xmlns:a16="http://schemas.microsoft.com/office/drawing/2014/main" id="{0A1E6EC1-4B36-4530-B9E2-1F0539E836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7018" y="1600201"/>
            <a:ext cx="4525963" cy="45259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5BF7-8AF7-4211-B805-8D1DF30E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SkillBridge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1391E-ABD0-4D03-9A01-A333CA8F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3B2906-C4EE-47CD-B74B-A7AB062DB60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1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CAAC-2D20-4ABC-BAE7-A460752D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Avoiding Conflicts of Interest in Selection of SkillBridge Partner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BEF6-8183-45AE-9816-A5C8321A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Placement with a Partner is a financial interest in that company</a:t>
            </a:r>
          </a:p>
          <a:p>
            <a:r>
              <a:rPr lang="en-US" dirty="0"/>
              <a:t>Per 18 USC § 208, you will not be able to take official DoD/ Service action that would affect Partner’s financial interests</a:t>
            </a:r>
          </a:p>
          <a:p>
            <a:r>
              <a:rPr lang="en-US" dirty="0"/>
              <a:t>Similar to interviewing with Partner or situations where a Reserve officer works for Partner</a:t>
            </a:r>
          </a:p>
          <a:p>
            <a:r>
              <a:rPr lang="en-US" dirty="0"/>
              <a:t>You cannot represent Partner to DoD/ Service</a:t>
            </a:r>
          </a:p>
          <a:p>
            <a:r>
              <a:rPr lang="en-US" dirty="0"/>
              <a:t>You cannot represent DoD/Service interests back to Partner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DFC5D-AD28-42A0-9AFB-1B19477A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SkillBridge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F6E4B-1133-44E6-A290-A955CC96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1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52A0-98D1-4A2E-A360-B6479B8F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Avoiding Conflicts of Interest in Selection of SkillBridge Partner Companies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376C-5642-4D25-BD69-F65388E3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Selection of a SkillBridge Partner is subject to same rules as Post-Government Employment</a:t>
            </a:r>
          </a:p>
          <a:p>
            <a:r>
              <a:rPr lang="en-US" dirty="0"/>
              <a:t>Don’t request placement with a Partner company that you would not be able to work for post-service</a:t>
            </a:r>
          </a:p>
          <a:p>
            <a:r>
              <a:rPr lang="en-US" dirty="0"/>
              <a:t>No “switching sides” on a particular (named) matter between Partner and DoD/Service (e.g., bid proposal, contract, grant, investigation, claim, litigation) </a:t>
            </a:r>
          </a:p>
          <a:p>
            <a:r>
              <a:rPr lang="en-US" dirty="0"/>
              <a:t>No placement with Partner if worked a particular matter involving Partner either personally and substantially or that was worked by employees under your official responsibility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9662B-33A2-46AB-9719-F381C51C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SkillBridge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ECED1-F081-48D2-869D-83FEBFE9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8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AEA4-2FB3-4431-AF9E-8B4BDE8D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Restrictions on Acceptable Partner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7202-B31D-4C92-861E-80E2EA3B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Both for-profit and nonprofit (501(c)(3)) companies are generally acceptable</a:t>
            </a:r>
          </a:p>
          <a:p>
            <a:r>
              <a:rPr lang="en-US" dirty="0"/>
              <a:t>DoD Contractors may implicate Conflict of Interest rules and are a Prohibited Source under Ethics rules</a:t>
            </a:r>
          </a:p>
          <a:p>
            <a:r>
              <a:rPr lang="en-US" dirty="0"/>
              <a:t>Placement with Religious organizations are acceptable, but organizations must show proof of vacancy available upon start of opportunity</a:t>
            </a:r>
          </a:p>
          <a:p>
            <a:r>
              <a:rPr lang="en-US" dirty="0"/>
              <a:t>Placement with Political organizations (e.g., lobbyist firms, political parties, PACs) are not acceptable</a:t>
            </a:r>
          </a:p>
          <a:p>
            <a:r>
              <a:rPr lang="en-US" dirty="0"/>
              <a:t>Placement with companies that primarily manufacture or distribute cannabis are not acceptable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E50CE-C13D-4BE2-8703-ABFEB71B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SkillBridge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D1A22-BEB2-47F8-8852-071D6CEB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8255-A955-45C1-8E95-532ECAC3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as Military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A52B-877F-4E0C-A2C5-7CC0BEE6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Placement with a SkillBridge Partner is similar to working on Terminal Leave</a:t>
            </a:r>
          </a:p>
          <a:p>
            <a:r>
              <a:rPr lang="en-US" dirty="0"/>
              <a:t>As a SkillBridge intern, you do not represent DoD/Service interests</a:t>
            </a:r>
          </a:p>
          <a:p>
            <a:r>
              <a:rPr lang="en-US" dirty="0"/>
              <a:t>As an intern, you are not appointed as a JER 3-201 official DoD/Service Liaison Officer</a:t>
            </a:r>
          </a:p>
          <a:p>
            <a:r>
              <a:rPr lang="en-US" dirty="0"/>
              <a:t>Generally, should not wear your uniform to Partner workplace, official events and social events</a:t>
            </a:r>
          </a:p>
          <a:p>
            <a:r>
              <a:rPr lang="en-US" dirty="0"/>
              <a:t>Should avoid arranging special privileges for Partner employees (e.g., flight line tours, orientation flights)</a:t>
            </a:r>
          </a:p>
          <a:p>
            <a:r>
              <a:rPr lang="en-US" dirty="0"/>
              <a:t>SkillBridge model is for Service Members to expend all Leave &amp; </a:t>
            </a:r>
            <a:r>
              <a:rPr lang="en-US" dirty="0" err="1"/>
              <a:t>Househunting</a:t>
            </a:r>
            <a:r>
              <a:rPr lang="en-US" dirty="0"/>
              <a:t> PTDY before starting SkillBridge PTDY period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81C59-53C7-4451-889A-1AF63B2F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SkillBridge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7387A-697F-47CB-B068-28E9B69B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2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49D5-22F0-4DE1-ABDA-5F0104AE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Acceptance of Gifts from SkillBridge Partner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5351C-82A9-4751-981F-772BB9AB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 Rule for Federal Employees is that we may not accept gifts:  (1) from Prohibited Sources; or (2) Given to us because of our official position</a:t>
            </a:r>
          </a:p>
          <a:p>
            <a:r>
              <a:rPr lang="en-US" dirty="0"/>
              <a:t>Can accept customary travel and lodging and meals as part of interview/placement interview trip </a:t>
            </a:r>
          </a:p>
          <a:p>
            <a:r>
              <a:rPr lang="en-US" dirty="0"/>
              <a:t>Cannot accept salary, benefits, bonuses, stock options, housing/living/clothing allowances from Partner</a:t>
            </a:r>
          </a:p>
          <a:p>
            <a:r>
              <a:rPr lang="en-US" dirty="0"/>
              <a:t>Signing of Future Employment Agreement requires legal review</a:t>
            </a:r>
          </a:p>
          <a:p>
            <a:r>
              <a:rPr lang="en-US" dirty="0"/>
              <a:t>Since Military duties usually completed, 31 USC § 1353 gifts of travel benefits to the Government for your travel is uncommon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0F33B-8349-4416-9BED-2508FA6D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SkillBridge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70E4-161F-4D6A-A9BE-2384B979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FCD2-3D2F-4698-A952-6FA9DA8D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Acceptance of Company “Perks” from SkillBridge Partner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67E-75BF-4875-A13C-C47E7E68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accept modest food and refreshments at work (e.g., partake from company-supplied coffee mess) (No alcohol)</a:t>
            </a:r>
          </a:p>
          <a:p>
            <a:r>
              <a:rPr lang="en-US" dirty="0"/>
              <a:t>You can accept in-kind* gym, cafeteria, onsite childcare, etc. privileges in same manner as Partner employees</a:t>
            </a:r>
          </a:p>
          <a:p>
            <a:r>
              <a:rPr lang="en-US" dirty="0"/>
              <a:t>You can accept in-kind* tuition assistance for short-term (NTE 14 days) training classes, professional examinations and professional certification programs</a:t>
            </a:r>
          </a:p>
          <a:p>
            <a:r>
              <a:rPr lang="en-US" dirty="0"/>
              <a:t>You can accept free meals and attendance at social events/ receptions (which may include alcohol) taken in a group setting in same manner as Partner employees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427E-070C-4EB5-88E4-D895956F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SkillBridge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BD1D0-71DF-4D04-83AD-2FEE7437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2B9D-974D-49E9-899C-547717B1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Acceptance of Company “Perks” from SkillBridge Partner Companies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96306-A27E-43A3-8846-C7284A2F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Spouses may attend company social events if other Partner employees have a spouse or guest in attendance</a:t>
            </a:r>
          </a:p>
          <a:p>
            <a:r>
              <a:rPr lang="en-US" dirty="0"/>
              <a:t>*  “In-kind” means that the Partner should supply the benefit directly to SB personnel or the Partner should pay a third party service provider</a:t>
            </a:r>
          </a:p>
          <a:p>
            <a:r>
              <a:rPr lang="en-US" dirty="0"/>
              <a:t>No funds for such “perks” should be paid directly to SB personnel </a:t>
            </a:r>
          </a:p>
          <a:p>
            <a:r>
              <a:rPr lang="en-US" dirty="0"/>
              <a:t>You cannot accept Domicile-to-Duty transportation (even in-kind transportation such as a company-owned car) from Partner</a:t>
            </a:r>
          </a:p>
          <a:p>
            <a:r>
              <a:rPr lang="en-US" dirty="0"/>
              <a:t>You may accept Partner-provided shuttle van/bus service from housing common areas in same manner as Partner employees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65B08-5B4E-44FF-B2CE-932A0AD3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SkillBridge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76136-7772-4039-8A41-633BF2E6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2906-C4EE-47CD-B74B-A7AB062DB6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triotic">
      <a:dk1>
        <a:srgbClr val="002060"/>
      </a:dk1>
      <a:lt1>
        <a:srgbClr val="FFFFFF"/>
      </a:lt1>
      <a:dk2>
        <a:srgbClr val="003366"/>
      </a:dk2>
      <a:lt2>
        <a:srgbClr val="BFBFBF"/>
      </a:lt2>
      <a:accent1>
        <a:srgbClr val="B10F03"/>
      </a:accent1>
      <a:accent2>
        <a:srgbClr val="003366"/>
      </a:accent2>
      <a:accent3>
        <a:srgbClr val="FFFFFF"/>
      </a:accent3>
      <a:accent4>
        <a:srgbClr val="7F7F7F"/>
      </a:accent4>
      <a:accent5>
        <a:srgbClr val="8D96E7"/>
      </a:accent5>
      <a:accent6>
        <a:srgbClr val="FD9483"/>
      </a:accent6>
      <a:hlink>
        <a:srgbClr val="A5A5A5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B3146852B4B94D9E4654D71AAC6A47" ma:contentTypeVersion="12" ma:contentTypeDescription="Create a new document." ma:contentTypeScope="" ma:versionID="9a278b076001717b4fd2bdd954c17949">
  <xsd:schema xmlns:xsd="http://www.w3.org/2001/XMLSchema" xmlns:xs="http://www.w3.org/2001/XMLSchema" xmlns:p="http://schemas.microsoft.com/office/2006/metadata/properties" xmlns:ns2="3fa1b2ff-f8e0-49f8-8fd1-9a61b8e2741c" xmlns:ns3="4e8e6128-1e36-4143-b3cd-158f997a1791" targetNamespace="http://schemas.microsoft.com/office/2006/metadata/properties" ma:root="true" ma:fieldsID="4869d2eb335308abffbe62b41f986142" ns2:_="" ns3:_="">
    <xsd:import namespace="3fa1b2ff-f8e0-49f8-8fd1-9a61b8e2741c"/>
    <xsd:import namespace="4e8e6128-1e36-4143-b3cd-158f997a17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1b2ff-f8e0-49f8-8fd1-9a61b8e27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e6128-1e36-4143-b3cd-158f997a17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31B21-8052-453C-9D9A-4CDAB8683A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95A24-C186-4EE3-BB35-810B1E5864FF}">
  <ds:schemaRefs>
    <ds:schemaRef ds:uri="3fa1b2ff-f8e0-49f8-8fd1-9a61b8e2741c"/>
    <ds:schemaRef ds:uri="4e8e6128-1e36-4143-b3cd-158f997a179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98CCFE4-72FE-4167-8791-E93AEBBF4DCE}">
  <ds:schemaRefs>
    <ds:schemaRef ds:uri="3fa1b2ff-f8e0-49f8-8fd1-9a61b8e2741c"/>
    <ds:schemaRef ds:uri="4e8e6128-1e36-4143-b3cd-158f997a17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748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Participant Ethics Brief</vt:lpstr>
      <vt:lpstr>Overview</vt:lpstr>
      <vt:lpstr>Avoiding Conflicts of Interest in Selection of SkillBridge Partner Companies</vt:lpstr>
      <vt:lpstr>Avoiding Conflicts of Interest in Selection of SkillBridge Partner Companies (cont.)</vt:lpstr>
      <vt:lpstr>Other Restrictions on Acceptable Partner Companies</vt:lpstr>
      <vt:lpstr>Status as Military Members</vt:lpstr>
      <vt:lpstr>Acceptance of Gifts from SkillBridge Partner Companies</vt:lpstr>
      <vt:lpstr>Acceptance of Company “Perks” from SkillBridge Partner Companies</vt:lpstr>
      <vt:lpstr>Acceptance of Company “Perks” from SkillBridge Partner Companies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Participant Ethics Brief</dc:title>
  <dc:creator>Matt Anguay</dc:creator>
  <cp:lastModifiedBy>Matt Anguay</cp:lastModifiedBy>
  <cp:revision>2</cp:revision>
  <dcterms:created xsi:type="dcterms:W3CDTF">2020-10-08T16:37:15Z</dcterms:created>
  <dcterms:modified xsi:type="dcterms:W3CDTF">2020-10-13T18:03:44Z</dcterms:modified>
</cp:coreProperties>
</file>