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64" r:id="rId4"/>
    <p:sldId id="279" r:id="rId5"/>
    <p:sldId id="288" r:id="rId6"/>
    <p:sldId id="272" r:id="rId7"/>
    <p:sldId id="258" r:id="rId8"/>
    <p:sldId id="284" r:id="rId9"/>
    <p:sldId id="278" r:id="rId10"/>
    <p:sldId id="289" r:id="rId11"/>
    <p:sldId id="274" r:id="rId12"/>
    <p:sldId id="290" r:id="rId13"/>
    <p:sldId id="277" r:id="rId14"/>
    <p:sldId id="265" r:id="rId15"/>
    <p:sldId id="266" r:id="rId16"/>
    <p:sldId id="267" r:id="rId17"/>
    <p:sldId id="287" r:id="rId18"/>
    <p:sldId id="268" r:id="rId19"/>
    <p:sldId id="273" r:id="rId20"/>
    <p:sldId id="283" r:id="rId21"/>
    <p:sldId id="286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1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2673 34 24575,'-80'0'0,"22"0"0,-5 0 0,-16 0 0,-5 0 0,17 0 0,-2 0 0,-1 0-305,1 0 1,0 0-1,-1 0 305,-2 0 0,0 0 0,1 0 0,1 0 0,0 0 0,2 0 0,-21 0 0,1 0 150,-1 0 0,5 0-150,25 0 0,1 0 76,-12 0 0,4 0-76,-17 2 0,-5 5 0,29 6 462,-8 10-462,0-1 0,-19 4 0,14-5 0,-2 0 0,23 3 0,7-3 0,14-1 0,-2 1 0,4-2 0,-4 3 0,7-1 0,8-4 0,8 1 0,5 3 0,3-6 0,1 5 0,1-5 0,3 6 0,4 3 0,7 5 0,-4-4 0,4 9 0,-6-9 0,2 6 0,0-4 0,4-1 0,1 0 0,0 2 0,4 6 0,-7-2 0,0-2 0,-1-3 0,-1-5 0,3 3 0,0 0 0,0-1 0,0 1 0,0-2 0,1-7 0,1-4 0,1-6 0,9-3 0,-5 1 0,19 1 0,11 9 0,4-3 0,35 9 0,-5-4 0,-30-3 0,2 0 0,0 1 0,-1 0 0,0 0 0,0-1 0,-2 2 0,-1-2 0,31 2 0,-28-5 0,0-1 0,13 0 0,27 4 0,-52-7 0,15-2 0,-29-4 0,26 0 0,-15 0 0,8 0 0,-1 0 0,0 0 0,4 0 0,6 0 0,9-5 0,11-6 0,5-7 0,2-5 0,-3-2 0,-2-3 0,-1-1 0,7-5 0,-6 2 0,-1-2 0,-20 10 0,2-2 0,-19 8 0,5-3 0,-13 2 0,-4 0 0,-3 0 0,-1-6 0,-5 5 0,2-9 0,-10 12 0,4-15 0,-10 14 0,5-13 0,-9 11 0,-1-4 0,-2-1 0,0 5 0,0-5 0,0-2 0,-5 4 0,-12-15 0,-9 5 0,-12-13 0,5 2 0,-11-10 0,-2 7 0,-4 2 0,-17 0 0,2 17 0,-4-3 0,-15-1 0,11-3 0,17 10 0,8-5 0,39 24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43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1758 24575,'0'-54'0,"0"-16"0,0-8 0,7-17 0,0 41 0,3-2 0,3-4 0,3-3 0,2-8 0,1-1 0,1 1 0,0 1 0,-1 5 0,0 2 0,-1 7 0,0 3 0,14-37 0,-2 16 0,-3 10 0,-4 8 0,2 7 0,-3 7 0,2 5 0,1 8 0,0 3 0,6 4 0,3 2 0,2 1 0,3 0 0,0 1 0,0 3 0,-5 3 0,-4 3 0,-6 2 0,-7 1 0,-6 2 0,-9 2 0,-12 1 0,-4 3 0,-12 4 0,0 2 0,-8 4 0,-6 4 0,-7 2 0,-2 2 0,1-2 0,5-2 0,6-4 0,3-2 0,2-2 0,2-4 0,4-1 0,5-3 0,5 0 0,4 0 0,3 0 0,1 0 0,2 0 0,-1 0 0,2 0 0,0 0 0,1-2 0,-2 0 0,3-1 0,-3-2 0,4 2 0,0-5 0,2 2 0,0-3 0,1-2 0,9-1 0,10-1 0,13 0 0,9 2 0,9-1 0,-16 4 0,11-3 0,-15 6 0,8-2 0,0 0 0,3-2 0,-2-2 0,-4 0 0,-4 2 0,-8 1 0,-3 3 0,-2 1 0,-1-1 0,-7 3 0,-1-1 0,-6 1 0,0-1 0,0 1 0,0 2 0,0 0 0,0-2 0,2 0 0,0-1 0,2-1 0,3 2 0,-2 0 0,-2 1 0,-4 2 0,-5 9 0,-3 7 0,-5 11 0,-1 9 0,-2 2 0,2 3 0,3-4 0,2-6 0,3-6 0,1-5 0,1-3 0,-1-1 0,0 1 0,0-2 0,0 0 0,2-1 0,0 0 0,0 5 0,-2 0 0,0 0 0,-1-3 0,2-5 0,1-1 0,0 0 0,0-3 0,0-2 0,0-5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53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1542 24575,'0'-10'0,"0"1"0,0-1 0,0 4 0,0-5 0,4 0 0,5-9 0,4-4 0,5-5 0,0 1 0,5-11 0,-4 8 0,4-7 0,-6 13 0,10-9 0,-3 3 0,4-1 0,0-2 0,-4 8 0,8-8 0,-1 0 0,5-6 0,5-8 0,14-5 0,-17 9 0,13-5 0,-8 11 0,-1-3 0,10 7 0,4-4 0,7 4 0,20-10 0,3-1 0,1-2 0,-1 4 0,0 3 0,-3 1 0,6 1 0,-43 19 0,1 0 0,8-3 0,0 0 0,-5 6 0,-1 1 0,2-2 0,0 1 0,37-7 0,-5-4 0,-31 15 0,1 0 0,38-13 0,-26 13 0,2 1 0,-11 3 0,1 0 0,10 0 0,1 1 0,-9 3 0,-2 1 0,-2 1 0,-1 0 0,7 2 0,-1 0 0,-10 0 0,0 0 0,12 0 0,-3 0 0,20 0 0,-15 0 0,0 0 0,15 7 0,-1 2 0,1 4 0,4 10 0,-16-3 0,0 2 0,18 10 0,-35-13 0,-1 0 0,34 13 0,-34-13 0,2 2 0,-4-1 0,2 2 0,24 12 0,1 2 0,-14-6 0,-1 1 0,9 3 0,-2 0 0,-18-8 0,-3-1 0,32 18 0,-1 6 0,-19-5 0,-17-12 0,1 2 0,25 27 0,-24-24 0,1 1 0,-1-2 0,-1 0 0,-2 0 0,1 0 0,-1-2 0,-1 0 0,31 30 0,-7-5 0,-5-5 0,-7 0 0,3 1 0,-10-4 0,4 8 0,-13-8 0,-7-9 0,0 2 0,10 17 0,-4-10 0,0 1 0,13 17 0,6 9 0,-11-16 0,-8-12 0,-5-10 0,-4-9 0,-3-6 0,-3-2 0,0-1 0,-1 0 0,-2-1 0,-3-1 0,-1 0 0,-4-5 0,3 5 0,-3-5 0,-1 2 0,0-6 0,-1-6 0,-3-6 0,0-5 0,-3-1 0,-1 0 0,-1 0 0,-15-6 0,-8-1 0,-37-18 0,18 10 0,-1 0 0,-28-12 0,21 7 0,3 2 0,15 8 0,-20-11 0,34 18 0,1 0 0,5 3 0,9 4 0,-1 1 0,3 2 0,0 0 0,11 9 0,2 1 0,7 7 0,-1-2 0,1 1 0,0-1 0,0 0 0,5 1 0,2-2 0,9 4 0,2-1 0,-1-1 0,-5-3 0,-6-2 0,1 2 0,-11-6 0,4 3 0,-8-6 0,2 2 0,0-2 0,1 0 0,2 0 0,2-2 0,-1 0 0,1-1 0,0-1 0,2 0 0,-1 2 0,0 1 0,-3 1 0,2-1 0,-6 1 0,2 0 0,-7-1 0,2-2 0,-1 0 0,0-1 0,0 0 0,0-5 0,2-11 0,-5-9 0,5-4 0,-4-7 0,4 9 0,4-5 0,2-3 0,6-4 0,8-10 0,7-11 0,11-19 0,-13 25 0,4-12 0,-15 33 0,-4 7 0,-5 6 0,-8 14 0,-2 4 0,2-1 0,0 0 0,0 0 0,-2-1 0,-2 0 0,0 1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57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2166 24575,'0'-37'0,"5"-24"0,4 16 0,9-8 0,6-1 0,19-17 0,8-12 0,3-3 0,-19 34 0,2 0 0,2-5 0,4-5 0,-2 4 0,1 1 0,-1 2 0,9-10 0,1 1 0,-9 10 0,2 2 0,6-3 0,-1 4 0,19-17 0,-20 23 0,0 1 0,14-9 0,-20 19 0,0 0 0,19-9 0,-17 15 0,-1 2 0,11-5 0,-6 5 0,3-2 0,32-13 0,-33 17 0,0 1 0,40-13 0,-6 7 0,-5 7 0,17-2 0,-30 11 0,25-2 0,-34 12 0,11 1 0,-11 2 0,-12 0 0,-7 0 0,-5 0 0,-1 0 0,1 0 0,0 0 0,2 0 0,20 0 0,-19 0 0,23 0 0,-18 4 0,3 2 0,-3 7 0,-9-2 0,-11 1 0,3 0 0,-6-1 0,3 1 0,-1-3 0,-5-2 0,7 0 0,5 6 0,-3-2 0,3 1 0,-5-2 0,-5-3 0,6 4 0,-9-5 0,5 1 0,-10-5 0,3 0 0,-11-6 0,-8-12 0,-17-29 0,6 13 0,-15-29 0,12 20 0,-6-9 0,-1-3 0,11 20 0,-1 1 0,11 18 0,-1-2 0,2 6 0,4 3 0,0 1 0,2 2 0,0 0 0,0 0 0,2 1 0,1 5 0,3 2 0,3 11 0,5 7 0,3 10 0,1 3 0,5 13 0,1 2 0,18 34 0,-2-9 0,-17-27 0,0-3 0,6 7 0,2 8 0,-16-40 0,7 14 0,-13-23 0,-2 0 0,-11-6 0,-14 4 0,2-4 0,-15 10 0,0 0 0,-3 5 0,-18 14 0,4 5 0,-15 14 0,1 2 0,2-6 0,8-10 0,11-7 0,9-8 0,4-2 0,13-10 0,-1-4 0,11-12 0,2-9 0,4-4 0,0 2 0,1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1:03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3146 439 24575,'-6'14'0,"-10"8"0,-4-1 0,-11 8 0,-22 18 0,1-9 0,-23 19 0,24-26 0,-25 14 0,25-22 0,-40 17 0,25-18 0,-11 0 0,6-8 0,1-6 0,-5-4 0,-6-2 0,-8-1 0,26-1 0,-1 0 0,-35 0 0,23-1 0,-3-2 0,8-3 0,1-2 0,-8 0 0,2-2 0,8-1 0,3-2 0,4-1 0,4-1 0,-22-10 0,-13-7 0,12 3 0,7 3 0,-3 1 0,18 3 0,-14-6 0,16 0 0,-2-5 0,14 8 0,9-3 0,12 5 0,-1-6 0,5 2 0,7 3 0,-3-4 0,5 7 0,-3-1 0,0 8 0,-1 3 0,3 1 0,-1-2 0,0-1 0,1 0 0,-1-3 0,3 6 0,-2-5 0,4 6 0,0 0 0,1 1 0,1 0 0,-1 5 0,0-2 0,2 5 0,-2 0 0,1 0 0,-4 13 0,3 2 0,-3 27 0,5-12 0,-7 22 0,6-24 0,-5 15 0,1-10 0,0 1 0,-4-6 0,2-1 0,2-5 0,-4 2 0,2-4 0,-2 1 0,2-3 0,3-5 0,2-7 0,4-15 0,0-12 0,2-12 0,2-6 0,2 3 0,5 4 0,3 6 0,2 0 0,5-4 0,-8 8 0,7-11 0,-14 22 0,5-17 0,-5 18 0,6-16 0,-3 7 0,1 0 0,0-3 0,-3 9 0,2 0 0,-2 4 0,0 1 0,-1 4 0,2-3 0,2 1 0,-2 2 0,7-8 0,-7 6 0,5-6 0,-1 3 0,0-3 0,1 1 0,0-2 0,1-1 0,-1 2 0,-2 2 0,-1 4 0,-2 3 0,2 2 0,1 1 0,4 0 0,-3 1 0,3 5 0,-4 4 0,7 11 0,2-3 0,19 10 0,3-5 0,9-1 0,3-1 0,16 10 0,-7-7 0,0 1 0,9 5 0,11 6 0,-29-14 0,-15-6 0,-12-9 0,-10-5 0,-3 2 0,-7-2 0,-4-1 0,-1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1:07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4185 1080 24575,'0'35'0,"0"2"0,-2 3 0,-8-1 0,-17 7 0,-20 3 0,-19 12 0,19-23 0,-5 1 0,-8 5 0,-1-2 0,11-7 0,-2-1 0,-20 7 0,4-6 0,8-6 0,5-6 0,1-1 0,3-2 0,-36 11 0,22-10 0,-15 4 0,4-5 0,3-5 0,-2-6 0,-10-5 0,30-4 0,-16 0 0,31 0 0,-11 0 0,-3 0 0,12-5 0,-23-5 0,27-3 0,-31-7 0,15 2 0,-24-10 0,30 11 0,-1-1 0,-6-3 0,-1-1 0,-6-3 0,-2-2 0,-10-5 0,1 0 0,13 5 0,4 0 0,1 2 0,3 0 0,7 0 0,3 0 0,-22-17 0,-8-4 0,-4-7 0,18 13 0,-17-12 0,5 1 0,-3-7 0,15 4 0,-7-16 0,17 14 0,-11-10 0,-4 0 0,8 11 0,-2-2 0,-7-12 0,6 5 0,-1-7 0,-3-5 0,20 21 0,-4-6 0,13 15 0,13 12 0,7 9 0,6 8 0,3 6 0,2 4 0,1 2 0,1 4 0,0 9 0,0 17 0,0 11 0,0 14 0,0 9 0,-4-8 0,-4 15 0,-3-21 0,-1 3 0,1-14 0,2-14 0,-2-5 0,4-12 0,-1-1 0,2-2 0,1-2 0,1-6 0,3-9 0,0-11 0,1-10 0,0-4 0,0-13 0,3 15 0,4-14 0,6 21 0,7-6 0,-6 11 0,2 4 0,-10 13 0,0-6 0,-3 2 0,-2-5 0,-1-1 0,0 5 0,0 1 0,0 6 0,0-1 0,0-2 0,0 4 0,2-4 0,0 7 0,0-1 0,0 1 0,-2 0 0,0-2 0,0 0 0,2 3 0,0-4 0,2 7 0,0-3 0,5 4 0,-2 0 0,7 1 0,1 5 0,12 4 0,17 7 0,16 4 0,8 1 0,1-3 0,-11-2 0,-9-2 0,-4-3 0,-3 3 0,3 1 0,-11-5 0,4 3 0,-9-3 0,6 2 0,-1-1 0,4-2 0,-10-2 0,6-2 0,-15-4 0,-5 2 0,-7-3 0,-7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1:13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2109 24575,'12'-65'0,"15"0"0,5-2 0,-12 19 0,2 0 0,26-37 0,6 0 0,-16 30 0,1 2 0,9-12 0,3-2 0,2 1 0,3 1 0,5-4 0,0 2 0,-10 10 0,1 0 0,-3 4 0,3-1 0,-4 2 0,0-2 0,0 1 0,-2 4 0,3-2 0,-4 4 0,0 2 0,-1 3 0,5-6 0,1 1 0,-6 8 0,-2 1 0,31-26 0,-31 31 0,-2 3 0,11-7 0,11-1 0,-29 19 0,21-9 0,-9 10 0,14-4 0,3 1 0,-9 6 0,13 0 0,-8 10 0,17-1 0,1 4 0,2 2 0,6 0 0,-28 1 0,12 4 0,-26 4 0,10 5 0,-2 6 0,1 6 0,-1 8 0,0 2 0,13 16 0,10 8 0,-10-8 0,12 14 0,-20-9 0,-7-11 0,9 17 0,-20-22 0,9 12 0,-5 2 0,0 6 0,-6-9 0,6 18 0,-5-9 0,7 14 0,-17-31 0,-2 1 0,16 26 0,2-2 0,1 2 0,-17-31 0,20 31 0,-16-22 0,13 20 0,-12-13 0,13 19 0,-12-13 0,10 14 0,-19-30 0,0-1 0,15 33 0,-14-32 0,-1-1 0,2 13 0,8 10 0,-6-13 0,-2 5 0,0-12 0,-7-7 0,-6-13 0,1 3 0,-5-7 0,-1-3 0,0-2 0,2 2 0,-2-6 0,1 8 0,-2-8 0,-1 2 0,5 3 0,-7-6 0,4 1 0,-5-4 0,1-7 0,-3 0 0,-2-2 0,-7-1 0,3-1 0,-7 0 0,-2 0 0,2-2 0,-14-1 0,10 1 0,-6-3 0,4 0 0,3-3 0,-2-1 0,4 2 0,-1 2 0,0 2 0,1 1 0,0-2 0,3 2 0,-1-3 0,5-1 0,-1 2 0,4-3 0,3 5 0,3 0 0,5 0 0,7 2 0,7 0 0,7 0 0,4 0 0,5 8 0,-1 2 0,-2 5 0,13 7 0,-16-6 0,11 6 0,-19-8 0,3 3 0,-8-8 0,7 5 0,-7-5 0,3 2 0,-5-4 0,-5 1 0,-2-3 0,-5 1 0,0-4 0,1 0 0,0-1 0,0-1 0,1-3 0,3-11 0,4-7 0,12-18 0,8-2 0,10-8 0,0 7 0,-4 8 0,-5 5 0,-8 12 0,-12 5 0,-6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16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640 2180 24575,'0'-45'0,"0"-8"0,0-34 0,0 32 0,0-4 0,0-6 0,0-5 0,0 4 0,1-5 0,-2 2 0,-1-11 0,-1-1 0,0 7 0,-1-5 0,-1 6 0,-4-4 0,-2 1 0,3 9 0,0-2 0,-1 4 0,-3-8 0,-1 5 0,4-3 0,0 6 0,-4-7 0,6 9 0,5 25 0,-1 1 0,1 11 0,2 15 0,0-2 0,0 3 0,0-9 0,0-10 0,0-4 0,0-21 0,0 23 0,0-16 0,0 30 0,-1 1 0,-3 10 0,-2 8 0,-3 11 0,-4 13 0,-5 17 0,-4 13 0,0 6 0,1 0 0,1-7 0,2-4 0,3-21 0,-3-3 0,6-19 0,-6 5 0,7-6 0,-3 6 0,1-1 0,-5 5 0,-7 5 0,-5 8 0,-8 8 0,4 0 0,-8 6 0,17-18 0,-1-3 0,15-17 0,7-37 0,5 5 0,15-44 0,8 24 0,3-6 0,7 4 0,-10 9 0,6-11 0,0 3 0,-1 4 0,7 1 0,-15 20 0,10-7 0,-17 21 0,2-7 0,-1 0 0,-1-4 0,6-4 0,1 1 0,1 3 0,-12 8 0,-1 2 0,-8 7 0,1 0 0,2 2 0,2 2 0,1 5 0,6 7 0,-3 2 0,11 17 0,13 23 0,8 3 0,15 17 0,-22-34 0,1-1 0,0-3 0,0 1 0,7 6 0,2-1 0,-4-5 0,0-2 0,-3-3 0,1-2 0,32 26 0,6-4 0,-29-20 0,6 1 0,-30-18 0,7-1 0,-12-3 0,-6-9 0,-9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18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24575,'29'0'0,"12"0"0,-4 0 0,16 0 0,-12 6 0,12 14 0,4 16 0,4 16 0,4 7 0,-2 0 0,-6-3 0,-12-6 0,-9-4 0,-6-5 0,-3 5 0,-4-6 0,-8 2 0,-4 6 0,-8 1 0,3 12 0,-2-5 0,-1-8 0,-2-12 0,-1-8 0,2-7 0,0-3 0,0-2 0,0-7 0,-2-7 0,0-13 0,0-2 0,-2-3 0,-7 6 0,-7 3 0,-8 0 0,-6 1 0,-4 0 0,-6-1 0,-5-3 0,-4-7 0,1-3 0,-4-6 0,9 3 0,3 1 0,15 8 0,6-1 0,12 5 0,1-2 0,5 3 0,3 4 0,2 2 0,8 3 0,6 0 0,12 0 0,-2 3 0,1 3 0,10 11 0,-13-4 0,23 16 0,-21-13 0,18 13 0,-15-10 0,6 4 0,-8-4 0,-3-2 0,-3-4 0,-4-2 0,1-4 0,-11-1 0,2-1 0,-7-3 0,2 1 0,2 0 0,0 1 0,-1 4 0,-2-3 0,0 5 0,-1-3 0,0 6 0,0-5 0,1 3 0,-1-9 0,2 0 0,1-6 0,5-9 0,3-15 0,8-14 0,21-37 0,-12 31 0,4-2 0,10-14 0,4-1 0,4-1 0,0 3 0,-2 4 0,-1 4 0,-10 11 0,-3 4 0,20-10 0,-33 26 0,-12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20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20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21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27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24575,'43'0'0,"19"0"0,-17 0 0,17 0 0,-28 0 0,-2 0 0,-5 7 0,-19-2 0,-4 8 0,-4-3 0,0 4 0,0 2 0,0 3 0,-4 15 0,0-6 0,-7 42 0,2 0 0,-1 18 0,5-30 0,0 2 0,2-3 0,0 0 0,0 14 0,0 1 0,1-4 0,0-2 0,1-6 0,0-1 0,1-7 0,0-1 0,0 47 0,0-44 0,0 0 0,0 44 0,2-33 0,2 3 0,2-2 0,0-1 0,-1-12 0,1 1 0,3 14 0,0-4 0,0 4 0,1 13 0,-2 5 0,1-7 0,-4 6 0,-1-35 0,0 0 0,2 26 0,2 11 0,2-15 0,3-8 0,3 7 0,-3-7 0,0 2 0,-3-10 0,5-7 0,-6-7 0,7 19 0,-11-24 0,5 31 0,-7-27 0,1 4 0,-1-12 0,-1-11-6784,0-7 6784,-1-6 0,-1-3 0,0-2 0,0 0 0,-7 1 0,-5 0 0,-13 2 6784,-18 5-6784,-20 6 0,-24 7 0,38-11 0,-1-1 0,-46 11 0,16-7 0,22-8 0,20-6 0,16-3 0,5 0 0,8 0 0,-4 0 0,5 0 0,0 0 0,2-3 0,4 3 0,1-3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31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0 425 24575,'24'0'0,"2"0"0,12 0 0,10 0 0,22 0 0,-15 0 0,16-2 0,-31-4 0,7-6 0,-7-5 0,-1-2 0,0 0 0,3-4 0,-8 4 0,-3-7 0,0 6 0,-2-7 0,0 9 0,5-7 0,-10 10 0,2-2 0,-7 3 0,-3-3 0,0-3 0,4-12 0,-7 11 0,5-6 0,-14 20 0,1-5 0,-6 8 0,-2 0 0,-4 2 0,-5 2 0,-3 0 0,-1 0 0,2 0 0,2 0 0,-1 0 0,-11 0 0,6 4 0,-18 5 0,18 1 0,-9 2 0,5-6 0,0-4 0,1 1 0,-2-3 0,12 0 0,-4 0 0,10-2 0,2-2 0,2-4 0,3 1 0,8 0 0,2 5 0,3 0 0,2 0 0,-1 0 0,12-1 0,-2 1 0,7 2 0,-11 0 0,3 0 0,-6 0 0,2 0 0,-4 0 0,1 0 0,-1 0 0,0 0 0,-3 0 0,-4 0 0,-2 0 0,-2 0 0,2 0 0,2 0 0,1 0 0,0 0 0,-2 0 0,-3 0 0,-1 0 0,1 0 0,-2 0 0,2 0 0,-2 2 0,-2 4 0,-2 4 0,-6 9 0,-4 8 0,-4 10 0,-1 8 0,2 4 0,2 11 0,4-17 0,2 19 0,2-33 0,1 18 0,2-19 0,0 6 0,0-7 0,0-4 0,0-3 0,0-3 0,0-5 0,0 0 0,0-9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7T14:20:39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1017 1643 24575,'0'-15'0,"0"-8"0,0-5 0,-3-11 0,-6-11 0,-9-14 0,-18-29 0,7 15 0,7 24 0,0 0 0,-9-19 0,-8-11 0,2 17 0,1 11 0,1 4 0,0 7 0,-3 1 0,1-1 0,-6-1 0,-8-12 0,14 15 0,-19-24 0,30 37 0,-19-19 0,19 23 0,-3-4 0,9 7 0,3 5 0,2 3 0,2 4 0,-2-3 0,6 6 0,-2-3 0,5 9 0,0 0 0,0 2 0,-5 0 0,5 2 0,-9 8 0,6 12 0,-2 9 0,-1 8 0,0 1 0,0-1 0,0-2 0,-1-3 0,1-6 0,-1-6 0,4-10 0,1-7 0,6-11 0,0-4 0,4-5 0,4-5 0,5-3 0,8-3 0,2-2 0,0-1 0,0 0 0,-3 2 0,3-1 0,-7 6 0,0 3 0,-3 0 0,-1 1 0,3-3 0,-2 0 0,2-1 0,-6 9 0,5-8 0,-7 14 0,3-9 0,-3 5 0,3-5 0,-2 0 0,0 1 0,-3 3 0,-2 2 0,-1 2 0,0 1 0,0 2 0,2 1 0,1 2 0,2 1 0,2 1 0,1 3 0,2 4 0,10 8 0,15 8 0,15 6 0,10 2 0,-4-3 0,-9-2 0,-12-5 0,-9-4 0,-8-2 0,-8-5 0,-3-2 0,-3 0 0,-1-3 0,-1 1 0,0-4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C8072-C255-8E44-A555-323D0BAA2FE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EC45A-79DA-0341-A879-50A7FEC2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4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stored in a distributed state for greater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C45A-79DA-0341-A879-50A7FEC25E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stored in a distributed state for greater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C45A-79DA-0341-A879-50A7FEC25E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C45A-79DA-0341-A879-50A7FEC25E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C45A-79DA-0341-A879-50A7FEC25E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5FAA-8828-DD79-5770-E44D7FAC0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F3453-23CD-7F2A-18AD-BF59660AA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9008-7E2C-D487-6F97-49F59236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E3E1-060C-EC05-6FE8-8695287C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B127-AA5D-CEDD-72FE-1A718B71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34B6-A5E3-7F98-06CB-ECB79375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359D1-1D88-65B8-F3D3-0A8D303E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61C8-B78B-A5D0-E245-23AEE064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A521-9779-7857-C015-19E8860B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E09-CB8F-8BDE-67F7-BE766F5A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B4715-8D62-A1D3-A3F9-B40D09F5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8883-82D7-E87C-187D-B59D022B6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21DA-0BA7-9F95-3775-47B7B532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6D63-952A-2DA4-26CA-C4F3ADC2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1245-86D4-8B20-6A73-FD25FB88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739D-31EF-AC02-031E-1D3062EE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B5C1-5E44-39AD-CAE0-F8987AF7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358D-02FD-C84C-F6E9-8EDE02D2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6889-AA2A-D1FB-809F-EB2F6C16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F56C-FBEF-E950-0878-B4524D2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8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AF1C-EF63-0BD0-C391-3EE1171D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216C9-7B8C-10F2-9406-5A3F9CFE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4593-5DEF-3CF3-AA93-C4B9359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B5C1-A2AC-0ED4-5019-33C680D6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CF4A-7511-287D-2172-161577E1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B5C4-8A69-693C-59AF-B369DDE1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1067-0DEF-5968-A16D-48CFB780F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B1BB9-951A-92EF-E9C7-B4BF35AA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4F96-BB94-707E-C5C0-D03126B6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7406-0520-FBE6-FD3B-371786BB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B65CE-5545-57E3-EE5C-0F20B961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C96C-A4B9-5685-E08A-E8A40121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6686C-9623-CAD8-FFC6-2B571C67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C4A9-DF1E-CB1D-6AC1-A9A14F613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F87C7-DBE3-D2EA-EBD7-FB4B0738D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A0EB2-F71D-0868-26F7-C4317F7F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3F328-A4C4-E2B6-5921-193F950C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6F5AE-3994-F3FD-E73B-D828181E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BCBD1-70CA-FC89-C1E2-4AE28DB8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1087-184C-6DBF-98EC-96DF393B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78D17-2137-B2E9-5059-DB14B2B6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BD95D-CC01-4EAE-D1E6-236A7638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3E57-13F8-0194-2AB7-6B70A65F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48-6842-6606-1319-28536560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77A84-C93D-42E7-2B3B-D682D069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09928-9F74-7A9F-2834-CB467843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4E48-8E83-4782-5FF8-7F321C11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6126-FC64-C17E-0C6F-46F2E3A2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FCB4D-ED3A-95CC-4E46-33C964C0D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861EB-A67A-780A-7A20-9883CE19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68F68-92CC-A94D-02DD-4ED016D6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F651-B8D9-461C-5BE4-7E594CD2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9A20-C47F-7B99-19D3-013EB296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80E87-336B-B108-00CA-8FEE6B47C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102D-410F-0655-A551-B52926C32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F349B-E1F8-38AC-1AEA-12FF342E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757CD-326C-0D97-E3D5-9122F966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30C9E-8576-3E47-0E1D-248EB7D0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62FEE-C21F-979B-E843-B78B193A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5E75-6A8C-92DB-EA39-6DCF1CD0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F91F-3F2F-C96B-A1A0-7CADD4659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2ECB-7DB6-2C40-888C-38670E9B47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B96D-AB21-9D1D-F0B2-043CEB2E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28C3-3156-9F4C-4002-C412CE49D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9A1A-0210-0C4E-8AE3-C01115573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illier_cryptosystem" TargetMode="External"/><Relationship Id="rId3" Type="http://schemas.openxmlformats.org/officeDocument/2006/relationships/hyperlink" Target="https://eprint.iacr.org/2012/144.pdf" TargetMode="External"/><Relationship Id="rId7" Type="http://schemas.openxmlformats.org/officeDocument/2006/relationships/hyperlink" Target="https://en.wikipedia.org/wiki/Homomorphic_encryption" TargetMode="External"/><Relationship Id="rId12" Type="http://schemas.openxmlformats.org/officeDocument/2006/relationships/hyperlink" Target="https://www.elsevier.es/en-revista-journal-applied-research-technology-jart-81-articulo-parallelizing-fully-homomorphic-encryption-for-S166564231500005X" TargetMode="External"/><Relationship Id="rId2" Type="http://schemas.openxmlformats.org/officeDocument/2006/relationships/hyperlink" Target="https://www.cs.tau.ac.il/~fiat/crypt07/papers/Pai99pai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SA_(cryptosystem)" TargetMode="External"/><Relationship Id="rId11" Type="http://schemas.openxmlformats.org/officeDocument/2006/relationships/hyperlink" Target="https://www.hindawi.com/journals/scn/2017/7695751/" TargetMode="External"/><Relationship Id="rId5" Type="http://schemas.openxmlformats.org/officeDocument/2006/relationships/hyperlink" Target="https://en.wikipedia.org/wiki/Modular_multiplicative_inverse" TargetMode="External"/><Relationship Id="rId10" Type="http://schemas.openxmlformats.org/officeDocument/2006/relationships/hyperlink" Target="https://ieeexplore.ieee.org/stamp/stamp.jsp?tp=&amp;arnumber=8993025" TargetMode="External"/><Relationship Id="rId4" Type="http://schemas.openxmlformats.org/officeDocument/2006/relationships/hyperlink" Target="https://en.wikipedia.org/wiki/Carmichael_function" TargetMode="External"/><Relationship Id="rId9" Type="http://schemas.openxmlformats.org/officeDocument/2006/relationships/hyperlink" Target="https://www.sciencedirect.com/science/article/pii/S187705091731979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2.png"/><Relationship Id="rId10" Type="http://schemas.openxmlformats.org/officeDocument/2006/relationships/image" Target="../media/image4.png"/><Relationship Id="rId19" Type="http://schemas.openxmlformats.org/officeDocument/2006/relationships/customXml" Target="../ink/ink10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4.xml"/><Relationship Id="rId30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A707-3FCB-696F-3417-3A1DDA352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Parallel Homomorphic Encryption on a Distributed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A301B-0FE1-3718-09DF-09D232F3D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MATH 424 Final Project</a:t>
            </a:r>
          </a:p>
          <a:p>
            <a:r>
              <a:rPr lang="en-US" dirty="0"/>
              <a:t>Presenter Corbin Graham</a:t>
            </a:r>
          </a:p>
        </p:txBody>
      </p:sp>
    </p:spTree>
    <p:extLst>
      <p:ext uri="{BB962C8B-B14F-4D97-AF65-F5344CB8AC3E}">
        <p14:creationId xmlns:p14="http://schemas.microsoft.com/office/powerpoint/2010/main" val="313099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Algorithm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Encryption E (I -&gt; C) (pub: </a:t>
            </a:r>
            <a:r>
              <a:rPr lang="en-US" sz="3200" dirty="0" err="1"/>
              <a:t>n,g</a:t>
            </a:r>
            <a:r>
              <a:rPr lang="en-US" sz="3200" dirty="0"/>
              <a:t>)</a:t>
            </a:r>
          </a:p>
          <a:p>
            <a:pPr lvl="2"/>
            <a:r>
              <a:rPr lang="en-US" sz="2800" dirty="0"/>
              <a:t>1 &lt; r &lt; n where r is a random number</a:t>
            </a:r>
          </a:p>
          <a:p>
            <a:pPr lvl="2"/>
            <a:r>
              <a:rPr lang="en-US" sz="2800" dirty="0"/>
              <a:t>C = ((g</a:t>
            </a:r>
            <a:r>
              <a:rPr lang="en-US" sz="2800" baseline="30000" dirty="0"/>
              <a:t>m</a:t>
            </a:r>
            <a:r>
              <a:rPr lang="en-US" sz="2800" dirty="0"/>
              <a:t> mod n</a:t>
            </a:r>
            <a:r>
              <a:rPr lang="en-US" sz="2800" baseline="30000" dirty="0"/>
              <a:t>2</a:t>
            </a:r>
            <a:r>
              <a:rPr lang="en-US" sz="2800" dirty="0"/>
              <a:t>) * (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dirty="0"/>
              <a:t> mod n</a:t>
            </a:r>
            <a:r>
              <a:rPr lang="en-US" sz="2800" baseline="30000" dirty="0"/>
              <a:t>2</a:t>
            </a:r>
            <a:r>
              <a:rPr lang="en-US" sz="2800" dirty="0"/>
              <a:t>) mod 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pPr lvl="1"/>
            <a:r>
              <a:rPr lang="en-US" sz="3200" dirty="0"/>
              <a:t>Addition A (C(m) -&gt; C</a:t>
            </a:r>
            <a:r>
              <a:rPr lang="en-US" sz="3200" baseline="-25000" dirty="0"/>
              <a:t>m</a:t>
            </a:r>
            <a:r>
              <a:rPr lang="en-US" sz="3200" dirty="0"/>
              <a:t>) (pub: </a:t>
            </a:r>
            <a:r>
              <a:rPr lang="en-US" sz="3200" dirty="0" err="1"/>
              <a:t>n,g</a:t>
            </a:r>
            <a:r>
              <a:rPr lang="en-US" sz="3200" dirty="0"/>
              <a:t>)</a:t>
            </a:r>
          </a:p>
          <a:p>
            <a:pPr lvl="2"/>
            <a:r>
              <a:rPr lang="en-US" sz="2800" dirty="0"/>
              <a:t>C</a:t>
            </a:r>
            <a:r>
              <a:rPr lang="en-US" sz="2800" baseline="-25000" dirty="0"/>
              <a:t>m</a:t>
            </a:r>
            <a:r>
              <a:rPr lang="en-US" sz="2800" dirty="0"/>
              <a:t> = C * E(m) mod n</a:t>
            </a:r>
            <a:r>
              <a:rPr lang="en-US" sz="2800" baseline="30000" dirty="0"/>
              <a:t>2</a:t>
            </a:r>
          </a:p>
          <a:p>
            <a:pPr lvl="1"/>
            <a:r>
              <a:rPr lang="en-US" sz="3200" dirty="0"/>
              <a:t>Decryption D -&gt; (C -&gt; I) (priv: </a:t>
            </a:r>
            <a:r>
              <a:rPr lang="el-GR" sz="3200" dirty="0"/>
              <a:t>λ</a:t>
            </a:r>
            <a:r>
              <a:rPr lang="en-US" sz="3200" dirty="0"/>
              <a:t>,u)</a:t>
            </a:r>
          </a:p>
          <a:p>
            <a:pPr lvl="2"/>
            <a:r>
              <a:rPr lang="en-US" sz="2800" dirty="0"/>
              <a:t>I = (((c</a:t>
            </a:r>
            <a:r>
              <a:rPr lang="el-GR" sz="2800" baseline="30000" dirty="0"/>
              <a:t>λ</a:t>
            </a:r>
            <a:r>
              <a:rPr lang="en-US" sz="2800" dirty="0"/>
              <a:t> mod n</a:t>
            </a:r>
            <a:r>
              <a:rPr lang="en-US" sz="2800" baseline="30000" dirty="0"/>
              <a:t>2</a:t>
            </a:r>
            <a:r>
              <a:rPr lang="en-US" sz="2800" dirty="0"/>
              <a:t>) - 1) / n) * u) % n)</a:t>
            </a:r>
          </a:p>
        </p:txBody>
      </p:sp>
    </p:spTree>
    <p:extLst>
      <p:ext uri="{BB962C8B-B14F-4D97-AF65-F5344CB8AC3E}">
        <p14:creationId xmlns:p14="http://schemas.microsoft.com/office/powerpoint/2010/main" val="121198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Homomorphic Encryption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E be our homomorphic encryption function</a:t>
            </a:r>
          </a:p>
          <a:p>
            <a:r>
              <a:rPr lang="en-US" dirty="0"/>
              <a:t>Assume from our image 1 &lt; k &lt; L and all k in {0,1,...(p-1)}</a:t>
            </a:r>
          </a:p>
          <a:p>
            <a:r>
              <a:rPr lang="en-US" dirty="0"/>
              <a:t>Assume y is the sum of k’s pixels y=</a:t>
            </a:r>
            <a:r>
              <a:rPr lang="en-US" dirty="0" err="1"/>
              <a:t>Sum^k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=1) </a:t>
            </a:r>
            <a:r>
              <a:rPr lang="en-US" dirty="0" err="1"/>
              <a:t>y_i</a:t>
            </a:r>
            <a:endParaRPr lang="en-US" dirty="0"/>
          </a:p>
          <a:p>
            <a:r>
              <a:rPr lang="en-US" dirty="0"/>
              <a:t>Let E-&gt;</a:t>
            </a:r>
            <a:r>
              <a:rPr lang="en-US" dirty="0" err="1"/>
              <a:t>Z_p</a:t>
            </a:r>
            <a:r>
              <a:rPr lang="en-US" dirty="0"/>
              <a:t> : E(y_1 + y_2 ... + </a:t>
            </a:r>
            <a:r>
              <a:rPr lang="en-US" dirty="0" err="1"/>
              <a:t>y_k</a:t>
            </a:r>
            <a:r>
              <a:rPr lang="en-US" dirty="0"/>
              <a:t>) = E(y_1) * E(y_2) * ... E(</a:t>
            </a:r>
            <a:r>
              <a:rPr lang="en-US" dirty="0" err="1"/>
              <a:t>y_k</a:t>
            </a:r>
            <a:r>
              <a:rPr lang="en-US" dirty="0"/>
              <a:t>)</a:t>
            </a:r>
          </a:p>
          <a:p>
            <a:r>
              <a:rPr lang="en-US" sz="2700" dirty="0"/>
              <a:t>Let C be our cryptographic function: C = [</a:t>
            </a:r>
            <a:r>
              <a:rPr lang="en-US" sz="2700" dirty="0" err="1"/>
              <a:t>Sum^k</a:t>
            </a:r>
            <a:r>
              <a:rPr lang="en-US" sz="2700" dirty="0"/>
              <a:t>(</a:t>
            </a:r>
            <a:r>
              <a:rPr lang="en-US" sz="2700" dirty="0" err="1"/>
              <a:t>i</a:t>
            </a:r>
            <a:r>
              <a:rPr lang="en-US" sz="2700" dirty="0"/>
              <a:t>=1) </a:t>
            </a:r>
            <a:r>
              <a:rPr lang="en-US" sz="2700" dirty="0" err="1"/>
              <a:t>C_i</a:t>
            </a:r>
            <a:r>
              <a:rPr lang="en-US" sz="2700" dirty="0"/>
              <a:t> [</a:t>
            </a:r>
            <a:r>
              <a:rPr lang="en-US" sz="2700" dirty="0" err="1"/>
              <a:t>Sum^k</a:t>
            </a:r>
            <a:r>
              <a:rPr lang="en-US" sz="2700" dirty="0"/>
              <a:t>(j=1) E(</a:t>
            </a:r>
            <a:r>
              <a:rPr lang="en-US" sz="2700" dirty="0" err="1"/>
              <a:t>y_j</a:t>
            </a:r>
            <a:r>
              <a:rPr lang="en-US" sz="2700" dirty="0"/>
              <a:t>) mod p]</a:t>
            </a:r>
          </a:p>
          <a:p>
            <a:endParaRPr lang="en-US" dirty="0"/>
          </a:p>
          <a:p>
            <a:r>
              <a:rPr lang="en-US" dirty="0"/>
              <a:t>Key generation:</a:t>
            </a:r>
          </a:p>
          <a:p>
            <a:r>
              <a:rPr lang="en-US" dirty="0" err="1"/>
              <a:t>Sum^k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=1) </a:t>
            </a:r>
            <a:r>
              <a:rPr lang="en-US" dirty="0" err="1"/>
              <a:t>q_i</a:t>
            </a:r>
            <a:r>
              <a:rPr lang="en-US" dirty="0"/>
              <a:t> = \E(</a:t>
            </a:r>
            <a:r>
              <a:rPr lang="en-US" dirty="0" err="1"/>
              <a:t>y_i</a:t>
            </a:r>
            <a:r>
              <a:rPr lang="en-US" dirty="0"/>
              <a:t>)/p\   (\\ is floor)</a:t>
            </a:r>
          </a:p>
        </p:txBody>
      </p:sp>
    </p:spTree>
    <p:extLst>
      <p:ext uri="{BB962C8B-B14F-4D97-AF65-F5344CB8AC3E}">
        <p14:creationId xmlns:p14="http://schemas.microsoft.com/office/powerpoint/2010/main" val="137009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Algorithm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/>
              <a:t>Proving Homomorphism D[E(y)] = y</a:t>
            </a:r>
          </a:p>
          <a:p>
            <a:pPr lvl="2"/>
            <a:r>
              <a:rPr lang="en-US" sz="2400" dirty="0"/>
              <a:t>(((((g</a:t>
            </a:r>
            <a:r>
              <a:rPr lang="en-US" sz="2400" baseline="30000" dirty="0"/>
              <a:t>m</a:t>
            </a:r>
            <a:r>
              <a:rPr lang="en-US" sz="2400" dirty="0"/>
              <a:t> mod n</a:t>
            </a:r>
            <a:r>
              <a:rPr lang="en-US" sz="2400" baseline="30000" dirty="0"/>
              <a:t>2</a:t>
            </a:r>
            <a:r>
              <a:rPr lang="en-US" sz="2400" dirty="0"/>
              <a:t>) * (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 mod n</a:t>
            </a:r>
            <a:r>
              <a:rPr lang="en-US" sz="2400" baseline="30000" dirty="0"/>
              <a:t>2</a:t>
            </a:r>
            <a:r>
              <a:rPr lang="en-US" sz="2400" dirty="0"/>
              <a:t>) mod n</a:t>
            </a:r>
            <a:r>
              <a:rPr lang="en-US" sz="2400" baseline="30000" dirty="0"/>
              <a:t>2</a:t>
            </a:r>
            <a:r>
              <a:rPr lang="en-US" sz="2400" dirty="0"/>
              <a:t>) – 1) / n) * u) % n)</a:t>
            </a:r>
          </a:p>
          <a:p>
            <a:pPr lvl="2"/>
            <a:r>
              <a:rPr lang="en-US" sz="2400" dirty="0"/>
              <a:t>(((g</a:t>
            </a:r>
            <a:r>
              <a:rPr lang="en-US" sz="2400" baseline="30000" dirty="0"/>
              <a:t>m</a:t>
            </a:r>
            <a:r>
              <a:rPr lang="el-GR" sz="2400" baseline="30000" dirty="0"/>
              <a:t>λ</a:t>
            </a:r>
            <a:r>
              <a:rPr lang="en-US" sz="2400" dirty="0"/>
              <a:t> mod n</a:t>
            </a:r>
            <a:r>
              <a:rPr lang="en-US" sz="2400" baseline="30000" dirty="0"/>
              <a:t>2 *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l-GR" sz="2400" baseline="30000" dirty="0"/>
              <a:t>λ</a:t>
            </a:r>
            <a:r>
              <a:rPr lang="en-US" sz="2400" dirty="0"/>
              <a:t> mod n</a:t>
            </a:r>
            <a:r>
              <a:rPr lang="en-US" sz="2400" baseline="30000" dirty="0"/>
              <a:t>2</a:t>
            </a:r>
            <a:r>
              <a:rPr lang="en-US" sz="2400" dirty="0"/>
              <a:t>) mod n</a:t>
            </a:r>
            <a:r>
              <a:rPr lang="en-US" sz="2400" baseline="30000" dirty="0"/>
              <a:t>2</a:t>
            </a:r>
            <a:r>
              <a:rPr lang="en-US" sz="2400" dirty="0"/>
              <a:t> - 1) / n * u) % n)</a:t>
            </a:r>
          </a:p>
          <a:p>
            <a:pPr lvl="2"/>
            <a:r>
              <a:rPr lang="en-US" sz="2400" dirty="0"/>
              <a:t>(g</a:t>
            </a:r>
            <a:r>
              <a:rPr lang="en-US" sz="2400" baseline="30000" dirty="0"/>
              <a:t>m</a:t>
            </a:r>
            <a:r>
              <a:rPr lang="en-US" sz="2400" dirty="0"/>
              <a:t> mod n</a:t>
            </a:r>
            <a:r>
              <a:rPr lang="en-US" sz="2400" baseline="30000" dirty="0"/>
              <a:t>2 *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 mod n</a:t>
            </a:r>
            <a:r>
              <a:rPr lang="en-US" sz="2400" baseline="30000" dirty="0"/>
              <a:t>2 </a:t>
            </a:r>
            <a:r>
              <a:rPr lang="en-US" sz="2400" dirty="0"/>
              <a:t>) mod n</a:t>
            </a:r>
            <a:r>
              <a:rPr lang="en-US" sz="2400" baseline="30000" dirty="0"/>
              <a:t>2</a:t>
            </a:r>
            <a:endParaRPr lang="en-US" sz="2400" dirty="0"/>
          </a:p>
          <a:p>
            <a:pPr lvl="2"/>
            <a:r>
              <a:rPr lang="en-US" sz="2800" dirty="0"/>
              <a:t>(E(y) * u-u) mod n</a:t>
            </a:r>
          </a:p>
          <a:p>
            <a:pPr lvl="2"/>
            <a:r>
              <a:rPr lang="en-US" sz="2800" dirty="0"/>
              <a:t>D[E(y)] = E(y) mod n</a:t>
            </a:r>
          </a:p>
          <a:p>
            <a:pPr lvl="1"/>
            <a:r>
              <a:rPr lang="en-US" sz="3600" dirty="0"/>
              <a:t>Encryption E (I -&gt; C) </a:t>
            </a:r>
          </a:p>
          <a:p>
            <a:pPr lvl="2"/>
            <a:r>
              <a:rPr lang="en-US" sz="2400" dirty="0"/>
              <a:t>C = ((g</a:t>
            </a:r>
            <a:r>
              <a:rPr lang="en-US" sz="2400" baseline="30000" dirty="0"/>
              <a:t>m</a:t>
            </a:r>
            <a:r>
              <a:rPr lang="en-US" sz="2400" dirty="0"/>
              <a:t> mod n</a:t>
            </a:r>
            <a:r>
              <a:rPr lang="en-US" sz="2400" baseline="30000" dirty="0"/>
              <a:t>2</a:t>
            </a:r>
            <a:r>
              <a:rPr lang="en-US" sz="2400" dirty="0"/>
              <a:t>) * (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 mod n</a:t>
            </a:r>
            <a:r>
              <a:rPr lang="en-US" sz="2400" baseline="30000" dirty="0"/>
              <a:t>2</a:t>
            </a:r>
            <a:r>
              <a:rPr lang="en-US" sz="2400" dirty="0"/>
              <a:t>) mod 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endParaRPr lang="en-US" sz="2800" dirty="0"/>
          </a:p>
          <a:p>
            <a:pPr lvl="1"/>
            <a:r>
              <a:rPr lang="en-US" sz="3200" dirty="0"/>
              <a:t>Decryption D -&gt; (C -&gt; I)</a:t>
            </a:r>
          </a:p>
          <a:p>
            <a:pPr lvl="2"/>
            <a:r>
              <a:rPr lang="en-US" sz="2800" dirty="0"/>
              <a:t>I = (((C</a:t>
            </a:r>
            <a:r>
              <a:rPr lang="el-GR" sz="2800" baseline="30000" dirty="0"/>
              <a:t>λ</a:t>
            </a:r>
            <a:r>
              <a:rPr lang="en-US" sz="2800" dirty="0"/>
              <a:t> mod n</a:t>
            </a:r>
            <a:r>
              <a:rPr lang="en-US" sz="2800" baseline="30000" dirty="0"/>
              <a:t>2</a:t>
            </a:r>
            <a:r>
              <a:rPr lang="en-US" sz="2800" dirty="0"/>
              <a:t>) - 1) / n) * u) % n)</a:t>
            </a:r>
          </a:p>
        </p:txBody>
      </p:sp>
    </p:spTree>
    <p:extLst>
      <p:ext uri="{BB962C8B-B14F-4D97-AF65-F5344CB8AC3E}">
        <p14:creationId xmlns:p14="http://schemas.microsoft.com/office/powerpoint/2010/main" val="107203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Chunking</a:t>
            </a:r>
          </a:p>
          <a:p>
            <a:pPr lvl="1"/>
            <a:r>
              <a:rPr lang="en-US" dirty="0"/>
              <a:t>P is number of processors</a:t>
            </a:r>
          </a:p>
          <a:p>
            <a:pPr lvl="1"/>
            <a:r>
              <a:rPr lang="en-US" dirty="0"/>
              <a:t>T is number of threads</a:t>
            </a:r>
          </a:p>
          <a:p>
            <a:pPr lvl="1"/>
            <a:r>
              <a:rPr lang="en-US" dirty="0"/>
              <a:t>M is length of image</a:t>
            </a:r>
          </a:p>
          <a:p>
            <a:pPr lvl="1"/>
            <a:r>
              <a:rPr lang="en-US" dirty="0"/>
              <a:t>N is width of image</a:t>
            </a:r>
          </a:p>
          <a:p>
            <a:pPr lvl="1"/>
            <a:r>
              <a:rPr lang="en-US" dirty="0"/>
              <a:t>Chunk(M,N,P) -&gt; M // P, T = N/T</a:t>
            </a:r>
            <a:r>
              <a:rPr lang="en-US" baseline="-25000" dirty="0"/>
              <a:t>c</a:t>
            </a:r>
            <a:endParaRPr lang="en-US" dirty="0"/>
          </a:p>
          <a:p>
            <a:r>
              <a:rPr lang="en-US" dirty="0"/>
              <a:t>During encryption, decryption, and modification</a:t>
            </a:r>
          </a:p>
          <a:p>
            <a:r>
              <a:rPr lang="en-US" dirty="0"/>
              <a:t>Run all operations in parallel</a:t>
            </a:r>
          </a:p>
          <a:p>
            <a:r>
              <a:rPr lang="en-US" dirty="0"/>
              <a:t>Apply each operation to a row</a:t>
            </a:r>
          </a:p>
          <a:p>
            <a:r>
              <a:rPr lang="en-US" dirty="0"/>
              <a:t>Implication: O(n^2) -&gt; O(n) with maximum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360871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Original Image - Histogram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28AFC-FCB2-619E-849E-7532B32F0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85" y="1690688"/>
            <a:ext cx="3924300" cy="3810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4B3C8-79A1-EEC3-B4E4-3D0F4EC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42" y="1728788"/>
            <a:ext cx="5118100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00D57-20DC-B4DA-DC65-C169A1A58300}"/>
              </a:ext>
            </a:extLst>
          </p:cNvPr>
          <p:cNvSpPr txBox="1"/>
          <p:nvPr/>
        </p:nvSpPr>
        <p:spPr>
          <a:xfrm>
            <a:off x="2351387" y="5605154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EF5EB-D1EF-3866-2B1E-83463E3A40C3}"/>
              </a:ext>
            </a:extLst>
          </p:cNvPr>
          <p:cNvSpPr txBox="1"/>
          <p:nvPr/>
        </p:nvSpPr>
        <p:spPr>
          <a:xfrm>
            <a:off x="7333499" y="5605154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Histogram</a:t>
            </a:r>
          </a:p>
        </p:txBody>
      </p:sp>
    </p:spTree>
    <p:extLst>
      <p:ext uri="{BB962C8B-B14F-4D97-AF65-F5344CB8AC3E}">
        <p14:creationId xmlns:p14="http://schemas.microsoft.com/office/powerpoint/2010/main" val="388969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Cryptographic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4B3C8-79A1-EEC3-B4E4-3D0F4ECA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42" y="1728788"/>
            <a:ext cx="5118100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00D57-20DC-B4DA-DC65-C169A1A58300}"/>
              </a:ext>
            </a:extLst>
          </p:cNvPr>
          <p:cNvSpPr txBox="1"/>
          <p:nvPr/>
        </p:nvSpPr>
        <p:spPr>
          <a:xfrm>
            <a:off x="2059865" y="5605154"/>
            <a:ext cx="21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Cryptographic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EF5EB-D1EF-3866-2B1E-83463E3A40C3}"/>
              </a:ext>
            </a:extLst>
          </p:cNvPr>
          <p:cNvSpPr txBox="1"/>
          <p:nvPr/>
        </p:nvSpPr>
        <p:spPr>
          <a:xfrm>
            <a:off x="7333499" y="5605154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Histogram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C111D-07B9-443C-5CF9-F72B1F53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85" y="1671638"/>
            <a:ext cx="3924300" cy="381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FC551-B0FE-1F43-3622-B7825D0D7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942" y="1709738"/>
            <a:ext cx="5118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6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Modified Cryptographic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4B3C8-79A1-EEC3-B4E4-3D0F4ECA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42" y="1728788"/>
            <a:ext cx="5118100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00D57-20DC-B4DA-DC65-C169A1A58300}"/>
              </a:ext>
            </a:extLst>
          </p:cNvPr>
          <p:cNvSpPr txBox="1"/>
          <p:nvPr/>
        </p:nvSpPr>
        <p:spPr>
          <a:xfrm>
            <a:off x="1822863" y="5593279"/>
            <a:ext cx="32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4% Brighter Cryptographic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EF5EB-D1EF-3866-2B1E-83463E3A40C3}"/>
              </a:ext>
            </a:extLst>
          </p:cNvPr>
          <p:cNvSpPr txBox="1"/>
          <p:nvPr/>
        </p:nvSpPr>
        <p:spPr>
          <a:xfrm>
            <a:off x="7333499" y="5605154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Histogram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97DE33E-E00F-56B2-1B63-F0EF4383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58" y="1652588"/>
            <a:ext cx="3924300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AB210-14EE-BC46-4AD3-29B79507E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92" y="1690688"/>
            <a:ext cx="5054600" cy="373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7E803B-28A2-1358-DD5E-204A5FBD2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727" y="1652588"/>
            <a:ext cx="3924300" cy="381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4F24FE-8D5E-B03C-3222-BBF295257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711" y="1690688"/>
            <a:ext cx="5118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Cryptographic Image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4B3C8-79A1-EEC3-B4E4-3D0F4ECA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42" y="1728788"/>
            <a:ext cx="5118100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00D57-20DC-B4DA-DC65-C169A1A58300}"/>
              </a:ext>
            </a:extLst>
          </p:cNvPr>
          <p:cNvSpPr txBox="1"/>
          <p:nvPr/>
        </p:nvSpPr>
        <p:spPr>
          <a:xfrm>
            <a:off x="2707737" y="5605155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EF5EB-D1EF-3866-2B1E-83463E3A40C3}"/>
              </a:ext>
            </a:extLst>
          </p:cNvPr>
          <p:cNvSpPr txBox="1"/>
          <p:nvPr/>
        </p:nvSpPr>
        <p:spPr>
          <a:xfrm>
            <a:off x="7453885" y="5605155"/>
            <a:ext cx="15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 Histogram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97DE33E-E00F-56B2-1B63-F0EF4383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58" y="1652588"/>
            <a:ext cx="3924300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AB210-14EE-BC46-4AD3-29B79507E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92" y="1690688"/>
            <a:ext cx="5054600" cy="373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7E803B-28A2-1358-DD5E-204A5FBD2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727" y="1652588"/>
            <a:ext cx="3924300" cy="381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4F24FE-8D5E-B03C-3222-BBF295257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711" y="1690688"/>
            <a:ext cx="5118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9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Modified Decrypted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4B3C8-79A1-EEC3-B4E4-3D0F4ECA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42" y="1728788"/>
            <a:ext cx="5118100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00D57-20DC-B4DA-DC65-C169A1A58300}"/>
              </a:ext>
            </a:extLst>
          </p:cNvPr>
          <p:cNvSpPr txBox="1"/>
          <p:nvPr/>
        </p:nvSpPr>
        <p:spPr>
          <a:xfrm>
            <a:off x="1957636" y="5605154"/>
            <a:ext cx="283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(Modified) Decrypted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EF5EB-D1EF-3866-2B1E-83463E3A40C3}"/>
              </a:ext>
            </a:extLst>
          </p:cNvPr>
          <p:cNvSpPr txBox="1"/>
          <p:nvPr/>
        </p:nvSpPr>
        <p:spPr>
          <a:xfrm>
            <a:off x="7333499" y="5605154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Histogram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AB210-14EE-BC46-4AD3-29B79507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92" y="1690688"/>
            <a:ext cx="5054600" cy="373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E73A0B-E1DB-E436-22BC-BBD1CC1F3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058" y="1548122"/>
            <a:ext cx="3848100" cy="375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FECD8-0B12-27D1-4D57-72429C50C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263" y="1632105"/>
            <a:ext cx="5118100" cy="3733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49771-039D-89BF-7AE9-2BB03E679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958" y="1522722"/>
            <a:ext cx="3924300" cy="381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64076A-B865-0EC5-56AD-26E140EA3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663" y="1548122"/>
            <a:ext cx="53213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2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Histogram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4B3C8-79A1-EEC3-B4E4-3D0F4ECA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42" y="1728788"/>
            <a:ext cx="5118100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00D57-20DC-B4DA-DC65-C169A1A58300}"/>
              </a:ext>
            </a:extLst>
          </p:cNvPr>
          <p:cNvSpPr txBox="1"/>
          <p:nvPr/>
        </p:nvSpPr>
        <p:spPr>
          <a:xfrm>
            <a:off x="1929109" y="5462588"/>
            <a:ext cx="255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 Histogram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EF5EB-D1EF-3866-2B1E-83463E3A40C3}"/>
              </a:ext>
            </a:extLst>
          </p:cNvPr>
          <p:cNvSpPr txBox="1"/>
          <p:nvPr/>
        </p:nvSpPr>
        <p:spPr>
          <a:xfrm>
            <a:off x="7002170" y="5457981"/>
            <a:ext cx="327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Nonmodified D-Image Histogram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AB210-14EE-BC46-4AD3-29B79507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92" y="1690688"/>
            <a:ext cx="5054600" cy="3733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FECD8-0B12-27D1-4D57-72429C50C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63" y="1632105"/>
            <a:ext cx="5118100" cy="373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A72AA-5CB9-905E-3272-5733C300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8" y="1632105"/>
            <a:ext cx="5118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Homomorphic Encryption on a Distributed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Parallelized algorithm for uploading an encrypted image to a distributed server network</a:t>
            </a:r>
          </a:p>
          <a:p>
            <a:r>
              <a:rPr lang="en-US" dirty="0"/>
              <a:t>Supports image modification without decryption</a:t>
            </a:r>
          </a:p>
          <a:p>
            <a:r>
              <a:rPr lang="en-US" dirty="0"/>
              <a:t>Can be run in parallel in the case of HPC or uniformly</a:t>
            </a:r>
          </a:p>
        </p:txBody>
      </p:sp>
    </p:spTree>
    <p:extLst>
      <p:ext uri="{BB962C8B-B14F-4D97-AF65-F5344CB8AC3E}">
        <p14:creationId xmlns:p14="http://schemas.microsoft.com/office/powerpoint/2010/main" val="199471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Accuracy Measurement – PSNR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 (Root MSE)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PSNR (Peak Signal-to-Noise Ration)</a:t>
            </a:r>
          </a:p>
          <a:p>
            <a:pPr lvl="1"/>
            <a:r>
              <a:rPr lang="en-US" dirty="0"/>
              <a:t>Ideal: 30-50 dB</a:t>
            </a:r>
          </a:p>
          <a:p>
            <a:pPr lvl="1"/>
            <a:r>
              <a:rPr lang="en-US" dirty="0"/>
              <a:t>Result: -125.80123893438882 – Way too much noise from low bit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1B7D9-3C5E-3E8C-162C-7FCC4FA0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500" y="5377552"/>
            <a:ext cx="6680999" cy="703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E6253-0FB6-6507-37DD-83A0A33EC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82" y="1690688"/>
            <a:ext cx="4747738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4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Parallel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OpenMPI</a:t>
            </a:r>
            <a:r>
              <a:rPr lang="en-US" dirty="0"/>
              <a:t> – Not Fully Implemented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7B74FE-9F9C-1E0C-DC6E-36972F775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73103"/>
              </p:ext>
            </p:extLst>
          </p:nvPr>
        </p:nvGraphicFramePr>
        <p:xfrm>
          <a:off x="838199" y="2339804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698778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84095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23056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89273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3.9100000000000e-04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+0.0000000000000e-0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8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3.9100000000000e-04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+0.0000000000000e-0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0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2.8476000000000e-02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+1.0624000000000e-0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76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2.0000000000000e-02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+0.8476000000000e-0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5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2.0000000000000e-02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+0.0000000000000e-0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8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2.0000000000000e-02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+0.0000000000000e-0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2.0000000000000e-02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+0.0000000000000e-0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8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2.0000000000000e-02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+0.0000000000000e-0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8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2.0000000000000e-02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+0.0000000000000e-0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2.0000000000000e-02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+0.0000000000000e-0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7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1099D-40AF-B7C2-44E9-248F163A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Measurements</a:t>
            </a:r>
          </a:p>
          <a:p>
            <a:r>
              <a:rPr lang="en-US" dirty="0"/>
              <a:t>Accurate Prime Number Generation (higher bit count)</a:t>
            </a:r>
          </a:p>
          <a:p>
            <a:r>
              <a:rPr lang="en-US" dirty="0"/>
              <a:t>Pixel Compression (currently exponential)</a:t>
            </a:r>
          </a:p>
          <a:p>
            <a:r>
              <a:rPr lang="en-US" dirty="0"/>
              <a:t>Vulnerabilities: Deterministic</a:t>
            </a:r>
          </a:p>
        </p:txBody>
      </p:sp>
    </p:spTree>
    <p:extLst>
      <p:ext uri="{BB962C8B-B14F-4D97-AF65-F5344CB8AC3E}">
        <p14:creationId xmlns:p14="http://schemas.microsoft.com/office/powerpoint/2010/main" val="38179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parallelized, efficiently before transmission</a:t>
            </a:r>
          </a:p>
          <a:p>
            <a:r>
              <a:rPr lang="en-US" dirty="0"/>
              <a:t>Allows for optimal distributed storage</a:t>
            </a:r>
          </a:p>
          <a:p>
            <a:r>
              <a:rPr lang="en-US" dirty="0"/>
              <a:t>Proven and deployed</a:t>
            </a:r>
          </a:p>
          <a:p>
            <a:r>
              <a:rPr lang="en-US" dirty="0"/>
              <a:t>Allows for third party cloud storage</a:t>
            </a:r>
          </a:p>
          <a:p>
            <a:r>
              <a:rPr lang="en-US" dirty="0"/>
              <a:t>Prevents many known attacks – if implemented properly</a:t>
            </a:r>
          </a:p>
          <a:p>
            <a:endParaRPr lang="en-US" dirty="0"/>
          </a:p>
          <a:p>
            <a:r>
              <a:rPr lang="en-US" dirty="0"/>
              <a:t>Issues: Security, speed, efficiency</a:t>
            </a:r>
          </a:p>
          <a:p>
            <a:r>
              <a:rPr lang="en-US" dirty="0"/>
              <a:t>Ideas: CNN Inference for rescaling compressed images</a:t>
            </a:r>
          </a:p>
        </p:txBody>
      </p:sp>
    </p:spTree>
    <p:extLst>
      <p:ext uri="{BB962C8B-B14F-4D97-AF65-F5344CB8AC3E}">
        <p14:creationId xmlns:p14="http://schemas.microsoft.com/office/powerpoint/2010/main" val="263959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784F-FB6F-7A72-4690-F2AB2F2C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1F6A-39EA-6C3D-470F-151C7427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Public-Key Cryptosystems Based on Composite Degree </a:t>
            </a:r>
            <a:r>
              <a:rPr lang="en-US" dirty="0" err="1"/>
              <a:t>Residuosity</a:t>
            </a:r>
            <a:r>
              <a:rPr lang="en-US" dirty="0"/>
              <a:t> Classes </a:t>
            </a:r>
            <a:r>
              <a:rPr lang="en-US" dirty="0">
                <a:hlinkClick r:id="rId2"/>
              </a:rPr>
              <a:t>https://www.cs.tau.ac.il/~fiat/crypt07/papers/Pai99pai.pdf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Somewhat Practical Fully Homomorphic Encryption </a:t>
            </a:r>
            <a:r>
              <a:rPr lang="en-US" dirty="0">
                <a:hlinkClick r:id="rId3"/>
              </a:rPr>
              <a:t>https://eprint.iacr.org/2012/144.pdf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Carmichael function </a:t>
            </a:r>
            <a:r>
              <a:rPr lang="en-US" dirty="0">
                <a:hlinkClick r:id="rId4"/>
              </a:rPr>
              <a:t>https://en.wikipedia.org/wiki/Carmichael_function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Modular multiplicative inverse </a:t>
            </a:r>
            <a:r>
              <a:rPr lang="en-US" dirty="0">
                <a:hlinkClick r:id="rId5"/>
              </a:rPr>
              <a:t>https://en.wikipedia.org/wiki/Modular_multiplicative_inverse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RSA (cryptosystem) </a:t>
            </a:r>
            <a:r>
              <a:rPr lang="en-US" dirty="0">
                <a:hlinkClick r:id="rId6"/>
              </a:rPr>
              <a:t>https://en.wikipedia.org/wiki/RSA_(cryptosystem)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Homomorphic encryption </a:t>
            </a:r>
            <a:r>
              <a:rPr lang="en-US" dirty="0">
                <a:hlinkClick r:id="rId7"/>
              </a:rPr>
              <a:t>https://en.wikipedia.org/wiki/Homomorphic_encryption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Paillier</a:t>
            </a:r>
            <a:r>
              <a:rPr lang="en-US" dirty="0"/>
              <a:t> cryptosystem </a:t>
            </a:r>
            <a:r>
              <a:rPr lang="en-US" dirty="0">
                <a:hlinkClick r:id="rId8"/>
              </a:rPr>
              <a:t>https://en.wikipedia.org/wiki/Paillier_cryptosystem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Efficient Homomorphic Medical Image Encryption Algorithm For Cloud Storage Security </a:t>
            </a:r>
            <a:r>
              <a:rPr lang="en-US" dirty="0">
                <a:hlinkClick r:id="rId9"/>
              </a:rPr>
              <a:t>https://www.sciencedirect.com/science/article/pii/S1877050917319798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Distributed Image Encryption Based On a Homomorphic Cryptographic Approach </a:t>
            </a:r>
            <a:r>
              <a:rPr lang="en-US" dirty="0">
                <a:hlinkClick r:id="rId10"/>
              </a:rPr>
              <a:t>https://ieeexplore.ieee.org/stamp/stamp.jsp?tp=&amp;arnumber=8993025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Efficient Secret Key Homomorphic Encryption Used in Image Processing Service </a:t>
            </a:r>
            <a:r>
              <a:rPr lang="en-US" dirty="0">
                <a:hlinkClick r:id="rId11"/>
              </a:rPr>
              <a:t>https://www.hindawi.com/journals/scn/2017/7695751/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Parallelizing fully homomorphic encryption for a cloud environment </a:t>
            </a:r>
            <a:r>
              <a:rPr lang="en-US" dirty="0">
                <a:hlinkClick r:id="rId12"/>
              </a:rPr>
              <a:t>https://www.elsevier.es/en-revista-journal-applied-research-technology-jart-81-articulo-parallelizing-fully-homomorphic-encryption-for-S166564231500005X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 Context /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Secure Image Storage</a:t>
            </a:r>
          </a:p>
          <a:p>
            <a:r>
              <a:rPr lang="en-US" dirty="0"/>
              <a:t>Secure Image Transmission</a:t>
            </a:r>
          </a:p>
          <a:p>
            <a:r>
              <a:rPr lang="en-US" dirty="0"/>
              <a:t>Homomorphic Encryption</a:t>
            </a:r>
          </a:p>
          <a:p>
            <a:pPr lvl="1"/>
            <a:r>
              <a:rPr lang="en-US" dirty="0"/>
              <a:t>Encrypts data asymmetrically (pub/priv keys)</a:t>
            </a:r>
          </a:p>
          <a:p>
            <a:pPr lvl="1"/>
            <a:r>
              <a:rPr lang="en-US" dirty="0"/>
              <a:t>Allows computation without decryption</a:t>
            </a:r>
          </a:p>
          <a:p>
            <a:pPr lvl="1"/>
            <a:r>
              <a:rPr lang="en-US" dirty="0"/>
              <a:t>Prevents Man-in-the-Middle Attacks</a:t>
            </a:r>
          </a:p>
          <a:p>
            <a:endParaRPr lang="en-US" dirty="0"/>
          </a:p>
          <a:p>
            <a:r>
              <a:rPr lang="en-US" dirty="0"/>
              <a:t>Recently, Google for ML</a:t>
            </a:r>
          </a:p>
          <a:p>
            <a:r>
              <a:rPr lang="en-US" dirty="0"/>
              <a:t>Medical Data</a:t>
            </a:r>
          </a:p>
          <a:p>
            <a:r>
              <a:rPr lang="en-US" dirty="0"/>
              <a:t>Secure Government Data</a:t>
            </a:r>
          </a:p>
          <a:p>
            <a:r>
              <a:rPr lang="en-US" dirty="0"/>
              <a:t>Data sharing with third parties</a:t>
            </a:r>
          </a:p>
        </p:txBody>
      </p:sp>
    </p:spTree>
    <p:extLst>
      <p:ext uri="{BB962C8B-B14F-4D97-AF65-F5344CB8AC3E}">
        <p14:creationId xmlns:p14="http://schemas.microsoft.com/office/powerpoint/2010/main" val="231982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 Proposed System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7891F-1F62-74E8-0D49-8262EC0DDAA2}"/>
              </a:ext>
            </a:extLst>
          </p:cNvPr>
          <p:cNvSpPr/>
          <p:nvPr/>
        </p:nvSpPr>
        <p:spPr>
          <a:xfrm>
            <a:off x="838200" y="2208810"/>
            <a:ext cx="2196935" cy="143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56873-F1E0-9800-970C-B409EC2E1EDF}"/>
              </a:ext>
            </a:extLst>
          </p:cNvPr>
          <p:cNvSpPr/>
          <p:nvPr/>
        </p:nvSpPr>
        <p:spPr>
          <a:xfrm>
            <a:off x="4997532" y="2208810"/>
            <a:ext cx="2196935" cy="143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HPC Parallel Encryption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55935-B7D5-F661-E307-DC739F4FB5E9}"/>
              </a:ext>
            </a:extLst>
          </p:cNvPr>
          <p:cNvSpPr/>
          <p:nvPr/>
        </p:nvSpPr>
        <p:spPr>
          <a:xfrm>
            <a:off x="9156865" y="2208810"/>
            <a:ext cx="2196935" cy="143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Cloud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4CBFE5-E485-5551-8CB0-7F9AACB388EC}"/>
              </a:ext>
            </a:extLst>
          </p:cNvPr>
          <p:cNvCxnSpPr/>
          <p:nvPr/>
        </p:nvCxnSpPr>
        <p:spPr>
          <a:xfrm>
            <a:off x="3289465" y="2553195"/>
            <a:ext cx="14844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0D5A5-9B51-EE41-FCCD-A5AF3B24F7D9}"/>
              </a:ext>
            </a:extLst>
          </p:cNvPr>
          <p:cNvCxnSpPr/>
          <p:nvPr/>
        </p:nvCxnSpPr>
        <p:spPr>
          <a:xfrm>
            <a:off x="7431974" y="2539341"/>
            <a:ext cx="14844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A652A6-4C52-650D-759A-76A4578E151C}"/>
              </a:ext>
            </a:extLst>
          </p:cNvPr>
          <p:cNvCxnSpPr>
            <a:cxnSpLocks/>
          </p:cNvCxnSpPr>
          <p:nvPr/>
        </p:nvCxnSpPr>
        <p:spPr>
          <a:xfrm flipH="1">
            <a:off x="3235352" y="3109356"/>
            <a:ext cx="14844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6ACA2-4327-078F-A06A-40D18D5C0F7F}"/>
              </a:ext>
            </a:extLst>
          </p:cNvPr>
          <p:cNvCxnSpPr>
            <a:cxnSpLocks/>
          </p:cNvCxnSpPr>
          <p:nvPr/>
        </p:nvCxnSpPr>
        <p:spPr>
          <a:xfrm flipH="1">
            <a:off x="7431974" y="3109356"/>
            <a:ext cx="14844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A4C173F-3EA9-0BBD-FE29-D3EE2DFA67DC}"/>
              </a:ext>
            </a:extLst>
          </p:cNvPr>
          <p:cNvSpPr/>
          <p:nvPr/>
        </p:nvSpPr>
        <p:spPr>
          <a:xfrm>
            <a:off x="4773881" y="1600596"/>
            <a:ext cx="6834249" cy="3017520"/>
          </a:xfrm>
          <a:prstGeom prst="rect">
            <a:avLst/>
          </a:prstGeom>
          <a:solidFill>
            <a:srgbClr val="4472C4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>
                <a:solidFill>
                  <a:schemeClr val="tx1"/>
                </a:solidFill>
              </a:rPr>
              <a:t>Encrypted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078524A-0843-7ABD-D518-227AEDD5D289}"/>
              </a:ext>
            </a:extLst>
          </p:cNvPr>
          <p:cNvSpPr/>
          <p:nvPr/>
        </p:nvSpPr>
        <p:spPr>
          <a:xfrm>
            <a:off x="1816925" y="3571107"/>
            <a:ext cx="8372104" cy="1603169"/>
          </a:xfrm>
          <a:custGeom>
            <a:avLst/>
            <a:gdLst>
              <a:gd name="connsiteX0" fmla="*/ 0 w 7529602"/>
              <a:gd name="connsiteY0" fmla="*/ 118753 h 1603169"/>
              <a:gd name="connsiteX1" fmla="*/ 47501 w 7529602"/>
              <a:gd name="connsiteY1" fmla="*/ 273133 h 1603169"/>
              <a:gd name="connsiteX2" fmla="*/ 106878 w 7529602"/>
              <a:gd name="connsiteY2" fmla="*/ 451262 h 1603169"/>
              <a:gd name="connsiteX3" fmla="*/ 178130 w 7529602"/>
              <a:gd name="connsiteY3" fmla="*/ 641268 h 1603169"/>
              <a:gd name="connsiteX4" fmla="*/ 296883 w 7529602"/>
              <a:gd name="connsiteY4" fmla="*/ 961901 h 1603169"/>
              <a:gd name="connsiteX5" fmla="*/ 451262 w 7529602"/>
              <a:gd name="connsiteY5" fmla="*/ 1187533 h 1603169"/>
              <a:gd name="connsiteX6" fmla="*/ 522514 w 7529602"/>
              <a:gd name="connsiteY6" fmla="*/ 1258784 h 1603169"/>
              <a:gd name="connsiteX7" fmla="*/ 581891 w 7529602"/>
              <a:gd name="connsiteY7" fmla="*/ 1294410 h 1603169"/>
              <a:gd name="connsiteX8" fmla="*/ 676893 w 7529602"/>
              <a:gd name="connsiteY8" fmla="*/ 1353787 h 1603169"/>
              <a:gd name="connsiteX9" fmla="*/ 878774 w 7529602"/>
              <a:gd name="connsiteY9" fmla="*/ 1389413 h 1603169"/>
              <a:gd name="connsiteX10" fmla="*/ 1187532 w 7529602"/>
              <a:gd name="connsiteY10" fmla="*/ 1413164 h 1603169"/>
              <a:gd name="connsiteX11" fmla="*/ 1793174 w 7529602"/>
              <a:gd name="connsiteY11" fmla="*/ 1436914 h 1603169"/>
              <a:gd name="connsiteX12" fmla="*/ 2339439 w 7529602"/>
              <a:gd name="connsiteY12" fmla="*/ 1496291 h 1603169"/>
              <a:gd name="connsiteX13" fmla="*/ 2873828 w 7529602"/>
              <a:gd name="connsiteY13" fmla="*/ 1543792 h 1603169"/>
              <a:gd name="connsiteX14" fmla="*/ 3384467 w 7529602"/>
              <a:gd name="connsiteY14" fmla="*/ 1591294 h 1603169"/>
              <a:gd name="connsiteX15" fmla="*/ 3526971 w 7529602"/>
              <a:gd name="connsiteY15" fmla="*/ 1603169 h 1603169"/>
              <a:gd name="connsiteX16" fmla="*/ 4370119 w 7529602"/>
              <a:gd name="connsiteY16" fmla="*/ 1579418 h 1603169"/>
              <a:gd name="connsiteX17" fmla="*/ 4690753 w 7529602"/>
              <a:gd name="connsiteY17" fmla="*/ 1520042 h 1603169"/>
              <a:gd name="connsiteX18" fmla="*/ 4773880 w 7529602"/>
              <a:gd name="connsiteY18" fmla="*/ 1496291 h 1603169"/>
              <a:gd name="connsiteX19" fmla="*/ 4952010 w 7529602"/>
              <a:gd name="connsiteY19" fmla="*/ 1460665 h 1603169"/>
              <a:gd name="connsiteX20" fmla="*/ 5153891 w 7529602"/>
              <a:gd name="connsiteY20" fmla="*/ 1401288 h 1603169"/>
              <a:gd name="connsiteX21" fmla="*/ 5213267 w 7529602"/>
              <a:gd name="connsiteY21" fmla="*/ 1389413 h 1603169"/>
              <a:gd name="connsiteX22" fmla="*/ 5320145 w 7529602"/>
              <a:gd name="connsiteY22" fmla="*/ 1353787 h 1603169"/>
              <a:gd name="connsiteX23" fmla="*/ 5462649 w 7529602"/>
              <a:gd name="connsiteY23" fmla="*/ 1318161 h 1603169"/>
              <a:gd name="connsiteX24" fmla="*/ 5533901 w 7529602"/>
              <a:gd name="connsiteY24" fmla="*/ 1282535 h 1603169"/>
              <a:gd name="connsiteX25" fmla="*/ 5735781 w 7529602"/>
              <a:gd name="connsiteY25" fmla="*/ 1211283 h 1603169"/>
              <a:gd name="connsiteX26" fmla="*/ 5818909 w 7529602"/>
              <a:gd name="connsiteY26" fmla="*/ 1187533 h 1603169"/>
              <a:gd name="connsiteX27" fmla="*/ 5902036 w 7529602"/>
              <a:gd name="connsiteY27" fmla="*/ 1151907 h 1603169"/>
              <a:gd name="connsiteX28" fmla="*/ 6151418 w 7529602"/>
              <a:gd name="connsiteY28" fmla="*/ 1068779 h 1603169"/>
              <a:gd name="connsiteX29" fmla="*/ 6412675 w 7529602"/>
              <a:gd name="connsiteY29" fmla="*/ 973777 h 1603169"/>
              <a:gd name="connsiteX30" fmla="*/ 6507678 w 7529602"/>
              <a:gd name="connsiteY30" fmla="*/ 926275 h 1603169"/>
              <a:gd name="connsiteX31" fmla="*/ 6614555 w 7529602"/>
              <a:gd name="connsiteY31" fmla="*/ 855023 h 1603169"/>
              <a:gd name="connsiteX32" fmla="*/ 6816436 w 7529602"/>
              <a:gd name="connsiteY32" fmla="*/ 724395 h 1603169"/>
              <a:gd name="connsiteX33" fmla="*/ 6887688 w 7529602"/>
              <a:gd name="connsiteY33" fmla="*/ 665018 h 1603169"/>
              <a:gd name="connsiteX34" fmla="*/ 6958940 w 7529602"/>
              <a:gd name="connsiteY34" fmla="*/ 605642 h 1603169"/>
              <a:gd name="connsiteX35" fmla="*/ 7018317 w 7529602"/>
              <a:gd name="connsiteY35" fmla="*/ 546265 h 1603169"/>
              <a:gd name="connsiteX36" fmla="*/ 7077693 w 7529602"/>
              <a:gd name="connsiteY36" fmla="*/ 486888 h 1603169"/>
              <a:gd name="connsiteX37" fmla="*/ 7196446 w 7529602"/>
              <a:gd name="connsiteY37" fmla="*/ 391886 h 1603169"/>
              <a:gd name="connsiteX38" fmla="*/ 7232072 w 7529602"/>
              <a:gd name="connsiteY38" fmla="*/ 356260 h 1603169"/>
              <a:gd name="connsiteX39" fmla="*/ 7315200 w 7529602"/>
              <a:gd name="connsiteY39" fmla="*/ 285008 h 1603169"/>
              <a:gd name="connsiteX40" fmla="*/ 7433953 w 7529602"/>
              <a:gd name="connsiteY40" fmla="*/ 154379 h 1603169"/>
              <a:gd name="connsiteX41" fmla="*/ 7481454 w 7529602"/>
              <a:gd name="connsiteY41" fmla="*/ 106878 h 1603169"/>
              <a:gd name="connsiteX42" fmla="*/ 7517080 w 7529602"/>
              <a:gd name="connsiteY42" fmla="*/ 71252 h 1603169"/>
              <a:gd name="connsiteX43" fmla="*/ 7517080 w 7529602"/>
              <a:gd name="connsiteY43" fmla="*/ 0 h 160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529602" h="1603169">
                <a:moveTo>
                  <a:pt x="0" y="118753"/>
                </a:moveTo>
                <a:cubicBezTo>
                  <a:pt x="60630" y="391595"/>
                  <a:pt x="-8598" y="120866"/>
                  <a:pt x="47501" y="273133"/>
                </a:cubicBezTo>
                <a:cubicBezTo>
                  <a:pt x="69138" y="331862"/>
                  <a:pt x="85948" y="392277"/>
                  <a:pt x="106878" y="451262"/>
                </a:cubicBezTo>
                <a:cubicBezTo>
                  <a:pt x="129498" y="515010"/>
                  <a:pt x="155014" y="577698"/>
                  <a:pt x="178130" y="641268"/>
                </a:cubicBezTo>
                <a:cubicBezTo>
                  <a:pt x="185413" y="661296"/>
                  <a:pt x="269571" y="909554"/>
                  <a:pt x="296883" y="961901"/>
                </a:cubicBezTo>
                <a:cubicBezTo>
                  <a:pt x="343493" y="1051237"/>
                  <a:pt x="386254" y="1116616"/>
                  <a:pt x="451262" y="1187533"/>
                </a:cubicBezTo>
                <a:cubicBezTo>
                  <a:pt x="473959" y="1212293"/>
                  <a:pt x="496518" y="1237515"/>
                  <a:pt x="522514" y="1258784"/>
                </a:cubicBezTo>
                <a:cubicBezTo>
                  <a:pt x="540378" y="1273400"/>
                  <a:pt x="562686" y="1281607"/>
                  <a:pt x="581891" y="1294410"/>
                </a:cubicBezTo>
                <a:cubicBezTo>
                  <a:pt x="635486" y="1330140"/>
                  <a:pt x="618905" y="1330592"/>
                  <a:pt x="676893" y="1353787"/>
                </a:cubicBezTo>
                <a:cubicBezTo>
                  <a:pt x="768463" y="1390416"/>
                  <a:pt x="760168" y="1376928"/>
                  <a:pt x="878774" y="1389413"/>
                </a:cubicBezTo>
                <a:cubicBezTo>
                  <a:pt x="1096515" y="1412333"/>
                  <a:pt x="825795" y="1394613"/>
                  <a:pt x="1187532" y="1413164"/>
                </a:cubicBezTo>
                <a:cubicBezTo>
                  <a:pt x="1480448" y="1428186"/>
                  <a:pt x="1461035" y="1425843"/>
                  <a:pt x="1793174" y="1436914"/>
                </a:cubicBezTo>
                <a:cubicBezTo>
                  <a:pt x="1996299" y="1460812"/>
                  <a:pt x="2120756" y="1476411"/>
                  <a:pt x="2339439" y="1496291"/>
                </a:cubicBezTo>
                <a:cubicBezTo>
                  <a:pt x="2696071" y="1528712"/>
                  <a:pt x="2339182" y="1476960"/>
                  <a:pt x="2873828" y="1543792"/>
                </a:cubicBezTo>
                <a:cubicBezTo>
                  <a:pt x="3183733" y="1582531"/>
                  <a:pt x="2977416" y="1559982"/>
                  <a:pt x="3384467" y="1591294"/>
                </a:cubicBezTo>
                <a:lnTo>
                  <a:pt x="3526971" y="1603169"/>
                </a:lnTo>
                <a:lnTo>
                  <a:pt x="4370119" y="1579418"/>
                </a:lnTo>
                <a:cubicBezTo>
                  <a:pt x="4491043" y="1573794"/>
                  <a:pt x="4576566" y="1550091"/>
                  <a:pt x="4690753" y="1520042"/>
                </a:cubicBezTo>
                <a:cubicBezTo>
                  <a:pt x="4718622" y="1512708"/>
                  <a:pt x="4745779" y="1502678"/>
                  <a:pt x="4773880" y="1496291"/>
                </a:cubicBezTo>
                <a:cubicBezTo>
                  <a:pt x="4832927" y="1482871"/>
                  <a:pt x="4892633" y="1472540"/>
                  <a:pt x="4952010" y="1460665"/>
                </a:cubicBezTo>
                <a:cubicBezTo>
                  <a:pt x="5050505" y="1421267"/>
                  <a:pt x="5005277" y="1436256"/>
                  <a:pt x="5153891" y="1401288"/>
                </a:cubicBezTo>
                <a:cubicBezTo>
                  <a:pt x="5173538" y="1396665"/>
                  <a:pt x="5193860" y="1394958"/>
                  <a:pt x="5213267" y="1389413"/>
                </a:cubicBezTo>
                <a:cubicBezTo>
                  <a:pt x="5249375" y="1379096"/>
                  <a:pt x="5284037" y="1364104"/>
                  <a:pt x="5320145" y="1353787"/>
                </a:cubicBezTo>
                <a:cubicBezTo>
                  <a:pt x="5367224" y="1340336"/>
                  <a:pt x="5418855" y="1340058"/>
                  <a:pt x="5462649" y="1318161"/>
                </a:cubicBezTo>
                <a:cubicBezTo>
                  <a:pt x="5486400" y="1306286"/>
                  <a:pt x="5509494" y="1292995"/>
                  <a:pt x="5533901" y="1282535"/>
                </a:cubicBezTo>
                <a:cubicBezTo>
                  <a:pt x="5573530" y="1265551"/>
                  <a:pt x="5697344" y="1222265"/>
                  <a:pt x="5735781" y="1211283"/>
                </a:cubicBezTo>
                <a:cubicBezTo>
                  <a:pt x="5763490" y="1203366"/>
                  <a:pt x="5791770" y="1197225"/>
                  <a:pt x="5818909" y="1187533"/>
                </a:cubicBezTo>
                <a:cubicBezTo>
                  <a:pt x="5847299" y="1177394"/>
                  <a:pt x="5873646" y="1162046"/>
                  <a:pt x="5902036" y="1151907"/>
                </a:cubicBezTo>
                <a:cubicBezTo>
                  <a:pt x="5984555" y="1122436"/>
                  <a:pt x="6068291" y="1096488"/>
                  <a:pt x="6151418" y="1068779"/>
                </a:cubicBezTo>
                <a:cubicBezTo>
                  <a:pt x="6221274" y="1045493"/>
                  <a:pt x="6354394" y="1002918"/>
                  <a:pt x="6412675" y="973777"/>
                </a:cubicBezTo>
                <a:cubicBezTo>
                  <a:pt x="6444343" y="957943"/>
                  <a:pt x="6477161" y="944226"/>
                  <a:pt x="6507678" y="926275"/>
                </a:cubicBezTo>
                <a:cubicBezTo>
                  <a:pt x="6544583" y="904566"/>
                  <a:pt x="6576258" y="874171"/>
                  <a:pt x="6614555" y="855023"/>
                </a:cubicBezTo>
                <a:cubicBezTo>
                  <a:pt x="6688635" y="817984"/>
                  <a:pt x="6751456" y="789375"/>
                  <a:pt x="6816436" y="724395"/>
                </a:cubicBezTo>
                <a:cubicBezTo>
                  <a:pt x="6920518" y="620313"/>
                  <a:pt x="6788489" y="747684"/>
                  <a:pt x="6887688" y="665018"/>
                </a:cubicBezTo>
                <a:cubicBezTo>
                  <a:pt x="6979116" y="588827"/>
                  <a:pt x="6870494" y="664604"/>
                  <a:pt x="6958940" y="605642"/>
                </a:cubicBezTo>
                <a:cubicBezTo>
                  <a:pt x="7006443" y="534389"/>
                  <a:pt x="6954981" y="601685"/>
                  <a:pt x="7018317" y="546265"/>
                </a:cubicBezTo>
                <a:cubicBezTo>
                  <a:pt x="7039382" y="527833"/>
                  <a:pt x="7056541" y="505220"/>
                  <a:pt x="7077693" y="486888"/>
                </a:cubicBezTo>
                <a:cubicBezTo>
                  <a:pt x="7116001" y="453688"/>
                  <a:pt x="7160601" y="427731"/>
                  <a:pt x="7196446" y="391886"/>
                </a:cubicBezTo>
                <a:cubicBezTo>
                  <a:pt x="7208321" y="380011"/>
                  <a:pt x="7219321" y="367190"/>
                  <a:pt x="7232072" y="356260"/>
                </a:cubicBezTo>
                <a:cubicBezTo>
                  <a:pt x="7282616" y="312937"/>
                  <a:pt x="7274398" y="332610"/>
                  <a:pt x="7315200" y="285008"/>
                </a:cubicBezTo>
                <a:cubicBezTo>
                  <a:pt x="7433478" y="147018"/>
                  <a:pt x="7219740" y="368594"/>
                  <a:pt x="7433953" y="154379"/>
                </a:cubicBezTo>
                <a:lnTo>
                  <a:pt x="7481454" y="106878"/>
                </a:lnTo>
                <a:lnTo>
                  <a:pt x="7517080" y="71252"/>
                </a:lnTo>
                <a:cubicBezTo>
                  <a:pt x="7531102" y="15164"/>
                  <a:pt x="7536254" y="38349"/>
                  <a:pt x="751708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76A9AE-9862-DA48-ADD4-C8B01EE3AEE8}"/>
              </a:ext>
            </a:extLst>
          </p:cNvPr>
          <p:cNvSpPr txBox="1"/>
          <p:nvPr/>
        </p:nvSpPr>
        <p:spPr>
          <a:xfrm>
            <a:off x="4100946" y="534147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Modification (while encrypted)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FFD842-8E3E-78E8-9D46-4E69F0E9E328}"/>
              </a:ext>
            </a:extLst>
          </p:cNvPr>
          <p:cNvSpPr txBox="1"/>
          <p:nvPr/>
        </p:nvSpPr>
        <p:spPr>
          <a:xfrm>
            <a:off x="3527695" y="2053923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0604BA-D844-A0B2-E4EF-5686907DCB8C}"/>
              </a:ext>
            </a:extLst>
          </p:cNvPr>
          <p:cNvSpPr txBox="1"/>
          <p:nvPr/>
        </p:nvSpPr>
        <p:spPr>
          <a:xfrm>
            <a:off x="3515671" y="3302841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DD54980-1AD4-9FE9-B31D-8C7B6EEF4B7A}"/>
              </a:ext>
            </a:extLst>
          </p:cNvPr>
          <p:cNvSpPr/>
          <p:nvPr/>
        </p:nvSpPr>
        <p:spPr>
          <a:xfrm>
            <a:off x="9593314" y="3545550"/>
            <a:ext cx="633529" cy="747050"/>
          </a:xfrm>
          <a:custGeom>
            <a:avLst/>
            <a:gdLst>
              <a:gd name="connsiteX0" fmla="*/ 227580 w 633529"/>
              <a:gd name="connsiteY0" fmla="*/ 183302 h 747050"/>
              <a:gd name="connsiteX1" fmla="*/ 453211 w 633529"/>
              <a:gd name="connsiteY1" fmla="*/ 183302 h 747050"/>
              <a:gd name="connsiteX2" fmla="*/ 488837 w 633529"/>
              <a:gd name="connsiteY2" fmla="*/ 159551 h 747050"/>
              <a:gd name="connsiteX3" fmla="*/ 524463 w 633529"/>
              <a:gd name="connsiteY3" fmla="*/ 147676 h 747050"/>
              <a:gd name="connsiteX4" fmla="*/ 560089 w 633529"/>
              <a:gd name="connsiteY4" fmla="*/ 112050 h 747050"/>
              <a:gd name="connsiteX5" fmla="*/ 571964 w 633529"/>
              <a:gd name="connsiteY5" fmla="*/ 123925 h 747050"/>
              <a:gd name="connsiteX6" fmla="*/ 583839 w 633529"/>
              <a:gd name="connsiteY6" fmla="*/ 658315 h 747050"/>
              <a:gd name="connsiteX7" fmla="*/ 607590 w 633529"/>
              <a:gd name="connsiteY7" fmla="*/ 705816 h 747050"/>
              <a:gd name="connsiteX8" fmla="*/ 607590 w 633529"/>
              <a:gd name="connsiteY8" fmla="*/ 5172 h 747050"/>
              <a:gd name="connsiteX9" fmla="*/ 560089 w 633529"/>
              <a:gd name="connsiteY9" fmla="*/ 28923 h 747050"/>
              <a:gd name="connsiteX10" fmla="*/ 453211 w 633529"/>
              <a:gd name="connsiteY10" fmla="*/ 100175 h 747050"/>
              <a:gd name="connsiteX11" fmla="*/ 322582 w 633529"/>
              <a:gd name="connsiteY11" fmla="*/ 171427 h 747050"/>
              <a:gd name="connsiteX12" fmla="*/ 263205 w 633529"/>
              <a:gd name="connsiteY12" fmla="*/ 195177 h 747050"/>
              <a:gd name="connsiteX13" fmla="*/ 168203 w 633529"/>
              <a:gd name="connsiteY13" fmla="*/ 230803 h 747050"/>
              <a:gd name="connsiteX14" fmla="*/ 37574 w 633529"/>
              <a:gd name="connsiteY14" fmla="*/ 266429 h 747050"/>
              <a:gd name="connsiteX15" fmla="*/ 1948 w 633529"/>
              <a:gd name="connsiteY15" fmla="*/ 278305 h 747050"/>
              <a:gd name="connsiteX16" fmla="*/ 73200 w 633529"/>
              <a:gd name="connsiteY16" fmla="*/ 242679 h 747050"/>
              <a:gd name="connsiteX17" fmla="*/ 239455 w 633529"/>
              <a:gd name="connsiteY17" fmla="*/ 171427 h 747050"/>
              <a:gd name="connsiteX18" fmla="*/ 346333 w 633529"/>
              <a:gd name="connsiteY18" fmla="*/ 147676 h 747050"/>
              <a:gd name="connsiteX19" fmla="*/ 429460 w 633529"/>
              <a:gd name="connsiteY19" fmla="*/ 100175 h 747050"/>
              <a:gd name="connsiteX20" fmla="*/ 465086 w 633529"/>
              <a:gd name="connsiteY20" fmla="*/ 76424 h 747050"/>
              <a:gd name="connsiteX21" fmla="*/ 524463 w 633529"/>
              <a:gd name="connsiteY21" fmla="*/ 40798 h 74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3529" h="747050">
                <a:moveTo>
                  <a:pt x="227580" y="183302"/>
                </a:moveTo>
                <a:cubicBezTo>
                  <a:pt x="322858" y="195211"/>
                  <a:pt x="349860" y="205449"/>
                  <a:pt x="453211" y="183302"/>
                </a:cubicBezTo>
                <a:cubicBezTo>
                  <a:pt x="467167" y="180312"/>
                  <a:pt x="476071" y="165934"/>
                  <a:pt x="488837" y="159551"/>
                </a:cubicBezTo>
                <a:cubicBezTo>
                  <a:pt x="500033" y="153953"/>
                  <a:pt x="512588" y="151634"/>
                  <a:pt x="524463" y="147676"/>
                </a:cubicBezTo>
                <a:cubicBezTo>
                  <a:pt x="536338" y="135801"/>
                  <a:pt x="549338" y="124952"/>
                  <a:pt x="560089" y="112050"/>
                </a:cubicBezTo>
                <a:cubicBezTo>
                  <a:pt x="589377" y="76904"/>
                  <a:pt x="591320" y="46500"/>
                  <a:pt x="571964" y="123925"/>
                </a:cubicBezTo>
                <a:cubicBezTo>
                  <a:pt x="575922" y="302055"/>
                  <a:pt x="576991" y="480273"/>
                  <a:pt x="583839" y="658315"/>
                </a:cubicBezTo>
                <a:cubicBezTo>
                  <a:pt x="588545" y="780657"/>
                  <a:pt x="590862" y="756000"/>
                  <a:pt x="607590" y="705816"/>
                </a:cubicBezTo>
                <a:cubicBezTo>
                  <a:pt x="636373" y="446759"/>
                  <a:pt x="647532" y="388618"/>
                  <a:pt x="607590" y="5172"/>
                </a:cubicBezTo>
                <a:cubicBezTo>
                  <a:pt x="605756" y="-12435"/>
                  <a:pt x="575269" y="19815"/>
                  <a:pt x="560089" y="28923"/>
                </a:cubicBezTo>
                <a:cubicBezTo>
                  <a:pt x="560064" y="28938"/>
                  <a:pt x="471036" y="88292"/>
                  <a:pt x="453211" y="100175"/>
                </a:cubicBezTo>
                <a:cubicBezTo>
                  <a:pt x="404422" y="132701"/>
                  <a:pt x="389923" y="144492"/>
                  <a:pt x="322582" y="171427"/>
                </a:cubicBezTo>
                <a:cubicBezTo>
                  <a:pt x="302790" y="179344"/>
                  <a:pt x="282685" y="186519"/>
                  <a:pt x="263205" y="195177"/>
                </a:cubicBezTo>
                <a:cubicBezTo>
                  <a:pt x="194344" y="225782"/>
                  <a:pt x="239113" y="215045"/>
                  <a:pt x="168203" y="230803"/>
                </a:cubicBezTo>
                <a:cubicBezTo>
                  <a:pt x="67503" y="253181"/>
                  <a:pt x="148780" y="229360"/>
                  <a:pt x="37574" y="266429"/>
                </a:cubicBezTo>
                <a:cubicBezTo>
                  <a:pt x="25699" y="270387"/>
                  <a:pt x="-8467" y="285249"/>
                  <a:pt x="1948" y="278305"/>
                </a:cubicBezTo>
                <a:cubicBezTo>
                  <a:pt x="70413" y="232661"/>
                  <a:pt x="4367" y="272178"/>
                  <a:pt x="73200" y="242679"/>
                </a:cubicBezTo>
                <a:cubicBezTo>
                  <a:pt x="136480" y="215559"/>
                  <a:pt x="158101" y="187699"/>
                  <a:pt x="239455" y="171427"/>
                </a:cubicBezTo>
                <a:cubicBezTo>
                  <a:pt x="314835" y="156350"/>
                  <a:pt x="279250" y="164446"/>
                  <a:pt x="346333" y="147676"/>
                </a:cubicBezTo>
                <a:cubicBezTo>
                  <a:pt x="433131" y="89810"/>
                  <a:pt x="323993" y="160442"/>
                  <a:pt x="429460" y="100175"/>
                </a:cubicBezTo>
                <a:cubicBezTo>
                  <a:pt x="441852" y="93094"/>
                  <a:pt x="452320" y="82807"/>
                  <a:pt x="465086" y="76424"/>
                </a:cubicBezTo>
                <a:cubicBezTo>
                  <a:pt x="526751" y="45592"/>
                  <a:pt x="478071" y="87190"/>
                  <a:pt x="524463" y="40798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 Encryption Design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481DCE-5A71-8058-BC17-2A34FCE2FA6B}"/>
              </a:ext>
            </a:extLst>
          </p:cNvPr>
          <p:cNvSpPr/>
          <p:nvPr/>
        </p:nvSpPr>
        <p:spPr>
          <a:xfrm>
            <a:off x="673409" y="2476007"/>
            <a:ext cx="1097478" cy="1886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B60B6-24E3-70D4-3C64-6F3A8D172FBC}"/>
              </a:ext>
            </a:extLst>
          </p:cNvPr>
          <p:cNvSpPr/>
          <p:nvPr/>
        </p:nvSpPr>
        <p:spPr>
          <a:xfrm>
            <a:off x="1861941" y="2476007"/>
            <a:ext cx="1097478" cy="85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03B95-434C-3668-2AD5-F1AE445D7A88}"/>
              </a:ext>
            </a:extLst>
          </p:cNvPr>
          <p:cNvSpPr/>
          <p:nvPr/>
        </p:nvSpPr>
        <p:spPr>
          <a:xfrm>
            <a:off x="1861941" y="3507181"/>
            <a:ext cx="1097478" cy="85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B0465E-8443-84D0-9DFF-4C834CADE075}"/>
              </a:ext>
            </a:extLst>
          </p:cNvPr>
          <p:cNvSpPr/>
          <p:nvPr/>
        </p:nvSpPr>
        <p:spPr>
          <a:xfrm>
            <a:off x="3191475" y="2476007"/>
            <a:ext cx="1097478" cy="85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597E24-0319-3980-11B4-9DA384DDE165}"/>
              </a:ext>
            </a:extLst>
          </p:cNvPr>
          <p:cNvSpPr/>
          <p:nvPr/>
        </p:nvSpPr>
        <p:spPr>
          <a:xfrm>
            <a:off x="4401766" y="2476007"/>
            <a:ext cx="1097478" cy="85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6010CE-D609-9BE8-CBA0-3E1C40716B24}"/>
              </a:ext>
            </a:extLst>
          </p:cNvPr>
          <p:cNvSpPr/>
          <p:nvPr/>
        </p:nvSpPr>
        <p:spPr>
          <a:xfrm>
            <a:off x="6332024" y="2895213"/>
            <a:ext cx="1097478" cy="85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C6150B-141C-7CD7-0E3E-1F4B039059DB}"/>
              </a:ext>
            </a:extLst>
          </p:cNvPr>
          <p:cNvSpPr/>
          <p:nvPr/>
        </p:nvSpPr>
        <p:spPr>
          <a:xfrm>
            <a:off x="3761982" y="3767449"/>
            <a:ext cx="1097478" cy="85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Pair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8319A1-BE46-2443-0B35-5786C35F0544}"/>
              </a:ext>
            </a:extLst>
          </p:cNvPr>
          <p:cNvSpPr/>
          <p:nvPr/>
        </p:nvSpPr>
        <p:spPr>
          <a:xfrm>
            <a:off x="344858" y="1574686"/>
            <a:ext cx="5580930" cy="3496078"/>
          </a:xfrm>
          <a:prstGeom prst="rect">
            <a:avLst/>
          </a:prstGeom>
          <a:solidFill>
            <a:srgbClr val="4472C4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>
                <a:solidFill>
                  <a:schemeClr val="tx1"/>
                </a:solidFill>
              </a:rPr>
              <a:t>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5D7FAC-0DC2-E084-559F-3C6372DD190D}"/>
              </a:ext>
            </a:extLst>
          </p:cNvPr>
          <p:cNvSpPr/>
          <p:nvPr/>
        </p:nvSpPr>
        <p:spPr>
          <a:xfrm>
            <a:off x="557142" y="2029137"/>
            <a:ext cx="2521520" cy="2593336"/>
          </a:xfrm>
          <a:prstGeom prst="rect">
            <a:avLst/>
          </a:prstGeom>
          <a:solidFill>
            <a:srgbClr val="4472C4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>
                <a:solidFill>
                  <a:schemeClr val="tx1"/>
                </a:solidFill>
              </a:rPr>
              <a:t>Chunking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BD7B8-DA0E-E116-EE33-84E3CCB56F4E}"/>
              </a:ext>
            </a:extLst>
          </p:cNvPr>
          <p:cNvSpPr/>
          <p:nvPr/>
        </p:nvSpPr>
        <p:spPr>
          <a:xfrm>
            <a:off x="3141006" y="2029136"/>
            <a:ext cx="2521520" cy="2691307"/>
          </a:xfrm>
          <a:prstGeom prst="rect">
            <a:avLst/>
          </a:prstGeom>
          <a:solidFill>
            <a:srgbClr val="4472C4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>
                <a:solidFill>
                  <a:schemeClr val="tx1"/>
                </a:solidFill>
              </a:rPr>
              <a:t>Crypto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CEE848-87FE-A56F-5B96-13AC9031F17F}"/>
              </a:ext>
            </a:extLst>
          </p:cNvPr>
          <p:cNvSpPr/>
          <p:nvPr/>
        </p:nvSpPr>
        <p:spPr>
          <a:xfrm>
            <a:off x="7956468" y="1574686"/>
            <a:ext cx="3720462" cy="3496078"/>
          </a:xfrm>
          <a:prstGeom prst="rect">
            <a:avLst/>
          </a:prstGeom>
          <a:solidFill>
            <a:srgbClr val="4472C4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E0F8F-81AE-B969-65A3-29B13F837880}"/>
              </a:ext>
            </a:extLst>
          </p:cNvPr>
          <p:cNvSpPr/>
          <p:nvPr/>
        </p:nvSpPr>
        <p:spPr>
          <a:xfrm>
            <a:off x="3078662" y="1690688"/>
            <a:ext cx="2726396" cy="3249447"/>
          </a:xfrm>
          <a:prstGeom prst="rect">
            <a:avLst/>
          </a:prstGeom>
          <a:solidFill>
            <a:srgbClr val="4472C4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>
                <a:solidFill>
                  <a:schemeClr val="tx1"/>
                </a:solidFill>
              </a:rPr>
              <a:t>HPC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1D990E-A501-5FE6-4376-5FB109B20E37}"/>
              </a:ext>
            </a:extLst>
          </p:cNvPr>
          <p:cNvGrpSpPr/>
          <p:nvPr/>
        </p:nvGrpSpPr>
        <p:grpSpPr>
          <a:xfrm>
            <a:off x="460870" y="2002788"/>
            <a:ext cx="2612880" cy="2070000"/>
            <a:chOff x="460870" y="2002788"/>
            <a:chExt cx="2612880" cy="20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ECCBAF-3B84-3E92-4B5C-F6A45172949D}"/>
                    </a:ext>
                  </a:extLst>
                </p14:cNvPr>
                <p14:cNvContentPartPr/>
                <p14:nvPr/>
              </p14:nvContentPartPr>
              <p14:xfrm>
                <a:off x="460870" y="2002788"/>
                <a:ext cx="1152000" cy="456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ECCBAF-3B84-3E92-4B5C-F6A4517294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2870" y="1985148"/>
                  <a:ext cx="11876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8FB24C-B7EF-B7BA-045A-134B50677D46}"/>
                    </a:ext>
                  </a:extLst>
                </p14:cNvPr>
                <p14:cNvContentPartPr/>
                <p14:nvPr/>
              </p14:nvContentPartPr>
              <p14:xfrm>
                <a:off x="956590" y="2420028"/>
                <a:ext cx="494280" cy="785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8FB24C-B7EF-B7BA-045A-134B50677D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8590" y="2402028"/>
                  <a:ext cx="52992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64A504-0B62-DAC6-285A-1BB6B6D29DD3}"/>
                    </a:ext>
                  </a:extLst>
                </p14:cNvPr>
                <p14:cNvContentPartPr/>
                <p14:nvPr/>
              </p14:nvContentPartPr>
              <p14:xfrm>
                <a:off x="1662190" y="2263788"/>
                <a:ext cx="546480" cy="355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64A504-0B62-DAC6-285A-1BB6B6D29D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44550" y="2246148"/>
                  <a:ext cx="582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5C710E-2390-2C8F-C3BA-2DB5E6848BBB}"/>
                    </a:ext>
                  </a:extLst>
                </p14:cNvPr>
                <p14:cNvContentPartPr/>
                <p14:nvPr/>
              </p14:nvContentPartPr>
              <p14:xfrm>
                <a:off x="2459590" y="3266388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5C710E-2390-2C8F-C3BA-2DB5E6848B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41590" y="32487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942DDE-7A86-479B-B63C-8550178B00F0}"/>
                    </a:ext>
                  </a:extLst>
                </p14:cNvPr>
                <p14:cNvContentPartPr/>
                <p14:nvPr/>
              </p14:nvContentPartPr>
              <p14:xfrm>
                <a:off x="2459590" y="3428388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942DDE-7A86-479B-B63C-8550178B00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41590" y="34107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8854B2-87F5-4039-BF64-B20D3840D58F}"/>
                    </a:ext>
                  </a:extLst>
                </p14:cNvPr>
                <p14:cNvContentPartPr/>
                <p14:nvPr/>
              </p14:nvContentPartPr>
              <p14:xfrm>
                <a:off x="2479750" y="3659148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8854B2-87F5-4039-BF64-B20D3840D5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62110" y="36411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4DD158-9B57-8C9C-F044-79B944077BC7}"/>
                    </a:ext>
                  </a:extLst>
                </p14:cNvPr>
                <p14:cNvContentPartPr/>
                <p14:nvPr/>
              </p14:nvContentPartPr>
              <p14:xfrm>
                <a:off x="2823550" y="2792628"/>
                <a:ext cx="250200" cy="1280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4DD158-9B57-8C9C-F044-79B944077B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05550" y="2774988"/>
                  <a:ext cx="285840" cy="131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9A46DAC-F098-85F7-1414-81594B9C9EA6}"/>
                  </a:ext>
                </a:extLst>
              </p14:cNvPr>
              <p14:cNvContentPartPr/>
              <p14:nvPr/>
            </p14:nvContentPartPr>
            <p14:xfrm>
              <a:off x="2964670" y="3175308"/>
              <a:ext cx="369000" cy="223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9A46DAC-F098-85F7-1414-81594B9C9E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6670" y="3157308"/>
                <a:ext cx="404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C9F988F-F48A-B19C-F3BE-D6341BB7890A}"/>
                  </a:ext>
                </a:extLst>
              </p14:cNvPr>
              <p14:cNvContentPartPr/>
              <p14:nvPr/>
            </p14:nvContentPartPr>
            <p14:xfrm>
              <a:off x="3727150" y="3267828"/>
              <a:ext cx="366480" cy="591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C9F988F-F48A-B19C-F3BE-D6341BB789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09150" y="3249828"/>
                <a:ext cx="40212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A9100E3-FE0C-87E4-BCC3-238D27A2267E}"/>
                  </a:ext>
                </a:extLst>
              </p14:cNvPr>
              <p14:cNvContentPartPr/>
              <p14:nvPr/>
            </p14:nvContentPartPr>
            <p14:xfrm>
              <a:off x="4458310" y="3258108"/>
              <a:ext cx="302400" cy="632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A9100E3-FE0C-87E4-BCC3-238D27A226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40310" y="3240468"/>
                <a:ext cx="33804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FE3E81D-C270-609F-C6FA-5FF5F4A28B0B}"/>
                  </a:ext>
                </a:extLst>
              </p14:cNvPr>
              <p14:cNvContentPartPr/>
              <p14:nvPr/>
            </p14:nvContentPartPr>
            <p14:xfrm>
              <a:off x="4127110" y="1999548"/>
              <a:ext cx="2421360" cy="843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FE3E81D-C270-609F-C6FA-5FF5F4A28B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09110" y="1981908"/>
                <a:ext cx="245700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7122DEA-9607-0C70-804D-909307EAD608}"/>
                  </a:ext>
                </a:extLst>
              </p14:cNvPr>
              <p14:cNvContentPartPr/>
              <p14:nvPr/>
            </p14:nvContentPartPr>
            <p14:xfrm>
              <a:off x="7174510" y="2123388"/>
              <a:ext cx="1181880" cy="780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7122DEA-9607-0C70-804D-909307EAD60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56870" y="2105388"/>
                <a:ext cx="121752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225F453-1F1B-D46B-7E0B-920895CF5A95}"/>
                  </a:ext>
                </a:extLst>
              </p14:cNvPr>
              <p14:cNvContentPartPr/>
              <p14:nvPr/>
            </p14:nvContentPartPr>
            <p14:xfrm>
              <a:off x="7023670" y="3687228"/>
              <a:ext cx="1132920" cy="316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225F453-1F1B-D46B-7E0B-920895CF5A9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06030" y="3669588"/>
                <a:ext cx="11685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2357790-7C33-05EE-F015-96878F9DA074}"/>
                  </a:ext>
                </a:extLst>
              </p14:cNvPr>
              <p14:cNvContentPartPr/>
              <p14:nvPr/>
            </p14:nvContentPartPr>
            <p14:xfrm>
              <a:off x="5206750" y="3306348"/>
              <a:ext cx="1506600" cy="689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2357790-7C33-05EE-F015-96878F9DA07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88750" y="3288348"/>
                <a:ext cx="154224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55CB671-E628-55B4-B5A5-619181B0A585}"/>
                  </a:ext>
                </a:extLst>
              </p14:cNvPr>
              <p14:cNvContentPartPr/>
              <p14:nvPr/>
            </p14:nvContentPartPr>
            <p14:xfrm>
              <a:off x="5221870" y="1776708"/>
              <a:ext cx="1782000" cy="1006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55CB671-E628-55B4-B5A5-619181B0A58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03870" y="1758708"/>
                <a:ext cx="1817640" cy="10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84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Partial Homomorphic Encryption (PHE)</a:t>
            </a:r>
          </a:p>
          <a:p>
            <a:pPr lvl="1"/>
            <a:r>
              <a:rPr lang="en-US" dirty="0"/>
              <a:t>Homomorphism</a:t>
            </a:r>
          </a:p>
          <a:p>
            <a:pPr lvl="2"/>
            <a:r>
              <a:rPr lang="en-US" dirty="0"/>
              <a:t>f: A-&gt;B is homomorphic if f(x*y) = f(x) * f(y) for all </a:t>
            </a:r>
            <a:r>
              <a:rPr lang="en-US" dirty="0" err="1"/>
              <a:t>x,y</a:t>
            </a:r>
            <a:r>
              <a:rPr lang="en-US" dirty="0"/>
              <a:t> in A, and should be inversible </a:t>
            </a:r>
            <a:r>
              <a:rPr lang="en-US" dirty="0" err="1"/>
              <a:t>s.t.</a:t>
            </a:r>
            <a:r>
              <a:rPr lang="en-US" dirty="0"/>
              <a:t> f: B-&gt;A exists</a:t>
            </a:r>
          </a:p>
          <a:p>
            <a:pPr lvl="2"/>
            <a:r>
              <a:rPr lang="en-US" dirty="0"/>
              <a:t>Any change made to the modified data will exist on the original data</a:t>
            </a:r>
          </a:p>
          <a:p>
            <a:pPr lvl="1"/>
            <a:r>
              <a:rPr lang="en-US" dirty="0"/>
              <a:t>PHE – Implementation</a:t>
            </a:r>
          </a:p>
          <a:p>
            <a:pPr lvl="2"/>
            <a:r>
              <a:rPr lang="en-US" dirty="0"/>
              <a:t>Singular time operator arithmetic on M,N Image</a:t>
            </a:r>
          </a:p>
          <a:p>
            <a:pPr lvl="1"/>
            <a:r>
              <a:rPr lang="en-US" dirty="0"/>
              <a:t>FHE</a:t>
            </a:r>
          </a:p>
          <a:p>
            <a:pPr lvl="2"/>
            <a:r>
              <a:rPr lang="en-US" dirty="0"/>
              <a:t>Infinite operator arithmetic on M,N Image</a:t>
            </a:r>
          </a:p>
          <a:p>
            <a:pPr lvl="1"/>
            <a:r>
              <a:rPr lang="en-US" dirty="0"/>
              <a:t>Asymmetric Encryption</a:t>
            </a:r>
          </a:p>
          <a:p>
            <a:pPr lvl="2"/>
            <a:r>
              <a:rPr lang="en-US" dirty="0"/>
              <a:t>Public Key, Private Key generated; data encrypted with public key and decrypted with private key</a:t>
            </a:r>
          </a:p>
          <a:p>
            <a:pPr lvl="2"/>
            <a:r>
              <a:rPr lang="en-US" dirty="0"/>
              <a:t>This allows for the key holder to invite new encryptions without providing decryption</a:t>
            </a:r>
          </a:p>
        </p:txBody>
      </p:sp>
    </p:spTree>
    <p:extLst>
      <p:ext uri="{BB962C8B-B14F-4D97-AF65-F5344CB8AC3E}">
        <p14:creationId xmlns:p14="http://schemas.microsoft.com/office/powerpoint/2010/main" val="428906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 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 Chunking:</a:t>
            </a:r>
          </a:p>
          <a:p>
            <a:pPr lvl="1"/>
            <a:r>
              <a:rPr lang="en-US" dirty="0"/>
              <a:t>Split an image into equal parts based on number of processors and threads</a:t>
            </a:r>
          </a:p>
          <a:p>
            <a:pPr lvl="1"/>
            <a:r>
              <a:rPr lang="en-US" dirty="0"/>
              <a:t>One process can handle multiple threads – for any function, and dist. storage</a:t>
            </a:r>
          </a:p>
          <a:p>
            <a:pPr lvl="1"/>
            <a:r>
              <a:rPr lang="en-US" dirty="0"/>
              <a:t>Each encoding happens on one thread in O(n)</a:t>
            </a:r>
          </a:p>
          <a:p>
            <a:r>
              <a:rPr lang="en-US" dirty="0"/>
              <a:t>Image Encryption</a:t>
            </a:r>
          </a:p>
          <a:p>
            <a:pPr lvl="1"/>
            <a:r>
              <a:rPr lang="en-US" dirty="0"/>
              <a:t>Using asymmetric pub/priv keypair, encode image homomorphically</a:t>
            </a:r>
          </a:p>
          <a:p>
            <a:r>
              <a:rPr lang="en-US" dirty="0"/>
              <a:t>Image Modification</a:t>
            </a:r>
          </a:p>
          <a:p>
            <a:pPr lvl="1"/>
            <a:r>
              <a:rPr lang="en-US" dirty="0"/>
              <a:t>Partial PHE – Only addition works, but different algorithms allow for FHE</a:t>
            </a:r>
          </a:p>
          <a:p>
            <a:r>
              <a:rPr lang="en-US" dirty="0"/>
              <a:t>Image Decryption</a:t>
            </a:r>
          </a:p>
          <a:p>
            <a:pPr lvl="1"/>
            <a:r>
              <a:rPr lang="en-US" dirty="0"/>
              <a:t>Return image to original state</a:t>
            </a:r>
          </a:p>
        </p:txBody>
      </p:sp>
    </p:spTree>
    <p:extLst>
      <p:ext uri="{BB962C8B-B14F-4D97-AF65-F5344CB8AC3E}">
        <p14:creationId xmlns:p14="http://schemas.microsoft.com/office/powerpoint/2010/main" val="233032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Tools &amp;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, Matplotlib, </a:t>
            </a:r>
            <a:r>
              <a:rPr lang="en-US" dirty="0" err="1"/>
              <a:t>SKImage</a:t>
            </a:r>
            <a:endParaRPr lang="en-US" dirty="0"/>
          </a:p>
          <a:p>
            <a:pPr lvl="1"/>
            <a:r>
              <a:rPr lang="en-US" dirty="0"/>
              <a:t>Image import</a:t>
            </a:r>
          </a:p>
          <a:p>
            <a:pPr lvl="1"/>
            <a:r>
              <a:rPr lang="en-US" dirty="0"/>
              <a:t>Image translation</a:t>
            </a:r>
          </a:p>
          <a:p>
            <a:pPr lvl="1"/>
            <a:r>
              <a:rPr lang="en-US" dirty="0"/>
              <a:t>Graphing and modeling</a:t>
            </a:r>
          </a:p>
          <a:p>
            <a:r>
              <a:rPr lang="en-US" dirty="0"/>
              <a:t>C</a:t>
            </a:r>
          </a:p>
          <a:p>
            <a:pPr lvl="1"/>
            <a:r>
              <a:rPr lang="en-US" dirty="0" err="1"/>
              <a:t>OpenMPI</a:t>
            </a:r>
            <a:r>
              <a:rPr lang="en-US" dirty="0"/>
              <a:t>, Math</a:t>
            </a:r>
          </a:p>
          <a:p>
            <a:pPr lvl="1"/>
            <a:r>
              <a:rPr lang="en-US" dirty="0"/>
              <a:t>Chunking / Parallelization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Decryption</a:t>
            </a:r>
          </a:p>
          <a:p>
            <a:pPr lvl="1"/>
            <a:r>
              <a:rPr lang="en-US" dirty="0"/>
              <a:t>Keypair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0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B20-1F73-049E-2ACB-6C4237B5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5364-DDAD-3902-8931-2D7C49F8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Paillier</a:t>
            </a:r>
            <a:r>
              <a:rPr lang="en-US" sz="3600" dirty="0"/>
              <a:t> Cryptosystem Variation</a:t>
            </a:r>
          </a:p>
          <a:p>
            <a:pPr lvl="1"/>
            <a:r>
              <a:rPr lang="en-US" sz="3200" dirty="0"/>
              <a:t>Key Generation</a:t>
            </a:r>
          </a:p>
          <a:p>
            <a:pPr lvl="2"/>
            <a:r>
              <a:rPr lang="en-US" sz="2800" dirty="0"/>
              <a:t>n = p*q </a:t>
            </a:r>
            <a:r>
              <a:rPr lang="en-US" sz="2800" dirty="0" err="1"/>
              <a:t>s.t.</a:t>
            </a:r>
            <a:r>
              <a:rPr lang="en-US" sz="2800" dirty="0"/>
              <a:t> p and q are primes in bit range (16 here)</a:t>
            </a:r>
          </a:p>
          <a:p>
            <a:pPr lvl="3"/>
            <a:r>
              <a:rPr lang="en-US" sz="2400" dirty="0"/>
              <a:t>Used 149, 197 hard coded for consistency. Dangerously low primes.</a:t>
            </a:r>
          </a:p>
          <a:p>
            <a:pPr lvl="2"/>
            <a:r>
              <a:rPr lang="el-GR" sz="2800" dirty="0"/>
              <a:t>λ</a:t>
            </a:r>
            <a:r>
              <a:rPr lang="en-US" sz="2800" dirty="0"/>
              <a:t> = lcm((p-1), (q-1))</a:t>
            </a:r>
          </a:p>
          <a:p>
            <a:pPr lvl="2"/>
            <a:r>
              <a:rPr lang="en-US" sz="2800" dirty="0"/>
              <a:t>g = 56602 (random 16-bit number </a:t>
            </a:r>
            <a:r>
              <a:rPr lang="en-US" sz="2800" dirty="0" err="1"/>
              <a:t>hardset</a:t>
            </a:r>
            <a:r>
              <a:rPr lang="en-US" sz="2800" dirty="0"/>
              <a:t> pub param)</a:t>
            </a:r>
          </a:p>
          <a:p>
            <a:pPr lvl="2"/>
            <a:r>
              <a:rPr lang="en-US" sz="2800" dirty="0"/>
              <a:t>L(u) = (u-1) / n (Adjusting the cypher for HE)</a:t>
            </a:r>
          </a:p>
          <a:p>
            <a:pPr lvl="2"/>
            <a:r>
              <a:rPr lang="en-US" sz="2800" dirty="0"/>
              <a:t>u = L(g</a:t>
            </a:r>
            <a:r>
              <a:rPr lang="el-GR" sz="2800" baseline="30000" dirty="0"/>
              <a:t>λ</a:t>
            </a:r>
            <a:r>
              <a:rPr lang="en-US" sz="2800" dirty="0"/>
              <a:t> mod 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r>
              <a:rPr lang="en-US" sz="2800" baseline="30000" dirty="0"/>
              <a:t>-1</a:t>
            </a:r>
            <a:r>
              <a:rPr lang="en-US" sz="2800" dirty="0"/>
              <a:t> mod n</a:t>
            </a:r>
          </a:p>
        </p:txBody>
      </p:sp>
    </p:spTree>
    <p:extLst>
      <p:ext uri="{BB962C8B-B14F-4D97-AF65-F5344CB8AC3E}">
        <p14:creationId xmlns:p14="http://schemas.microsoft.com/office/powerpoint/2010/main" val="302508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1419</Words>
  <Application>Microsoft Macintosh PowerPoint</Application>
  <PresentationFormat>Widescreen</PresentationFormat>
  <Paragraphs>269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Parallel Homomorphic Encryption on a Distributed Image</vt:lpstr>
      <vt:lpstr>Parallel Homomorphic Encryption on a Distributed Image?</vt:lpstr>
      <vt:lpstr>About: Context / Implementations</vt:lpstr>
      <vt:lpstr>About: Proposed System Design</vt:lpstr>
      <vt:lpstr>About: Encryption Design</vt:lpstr>
      <vt:lpstr>About: Definitions</vt:lpstr>
      <vt:lpstr>About: Algorithm Design</vt:lpstr>
      <vt:lpstr>Methods: Tools &amp; Languages</vt:lpstr>
      <vt:lpstr>Methods: Algorithm</vt:lpstr>
      <vt:lpstr>Methods: Algorithm Ctd</vt:lpstr>
      <vt:lpstr>Methods: Homomorphic Encryption Function</vt:lpstr>
      <vt:lpstr>Methods: Algorithm Ctd</vt:lpstr>
      <vt:lpstr>Methods: MPI Implementation</vt:lpstr>
      <vt:lpstr>Results: Original Image - Histogram</vt:lpstr>
      <vt:lpstr>Results: Cryptographic Image</vt:lpstr>
      <vt:lpstr>Results: Modified Cryptographic Image</vt:lpstr>
      <vt:lpstr>Results: Cryptographic Image Difference</vt:lpstr>
      <vt:lpstr>Results: Modified Decrypted Image</vt:lpstr>
      <vt:lpstr>Results: Histogram Comparison</vt:lpstr>
      <vt:lpstr>Results: Accuracy Measurement – PSNR</vt:lpstr>
      <vt:lpstr>Results: Parallel Acceleration</vt:lpstr>
      <vt:lpstr>Results: 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Homomorphic Encryption on an Image for Cloud-Safe Storage</dc:title>
  <dc:creator>Corbin Graham</dc:creator>
  <cp:lastModifiedBy>Corbin Graham</cp:lastModifiedBy>
  <cp:revision>6</cp:revision>
  <dcterms:created xsi:type="dcterms:W3CDTF">2023-12-05T01:06:49Z</dcterms:created>
  <dcterms:modified xsi:type="dcterms:W3CDTF">2023-12-07T16:45:39Z</dcterms:modified>
</cp:coreProperties>
</file>