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70" r:id="rId6"/>
    <p:sldId id="266" r:id="rId7"/>
    <p:sldId id="260" r:id="rId8"/>
    <p:sldId id="268" r:id="rId9"/>
    <p:sldId id="269" r:id="rId10"/>
    <p:sldId id="261" r:id="rId11"/>
    <p:sldId id="271" r:id="rId12"/>
    <p:sldId id="272" r:id="rId13"/>
    <p:sldId id="265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0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7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532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5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68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4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0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4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4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7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B9BDC6-9212-AA4A-B1DD-31ED212B226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3B704-AF0F-AC44-9D96-7697EBF7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1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s.repec.org/p/pra/mprapa/12817.html" TargetMode="External"/><Relationship Id="rId2" Type="http://schemas.openxmlformats.org/officeDocument/2006/relationships/hyperlink" Target="https://www.erih.net/how-it-started/industrial-history-of-european-countries/italy#:~:text=The%20Industrial%20Revolution%20swept%20the,plant%20near%20Naples%20in%20190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ih.net/how-it-started/industrial-history-of-european-countries/italy#:~:text=The%20Industrial%20Revolution%20swept%20the,plant%20near%20Naples%20in%201908" TargetMode="External"/><Relationship Id="rId2" Type="http://schemas.openxmlformats.org/officeDocument/2006/relationships/hyperlink" Target="https://www.ncei.noaa.gov/access/search/data-search/global-summary-of-the-month?startDate=1800-01-03T00:00:00&amp;endDate=1800-01-03T23:59:5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deas.repec.org/p/pra/mprapa/12817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7581-D70F-09AE-108B-7D810F9C7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19200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Climate Analysis of Milan, Italy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9CD98-BA43-D4F1-EEAE-E4B2C64A3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712065"/>
            <a:ext cx="8825658" cy="86142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dirty="0"/>
              <a:t>DS202 Final Project</a:t>
            </a:r>
          </a:p>
          <a:p>
            <a:pPr algn="ctr"/>
            <a:r>
              <a:rPr lang="en-US" dirty="0"/>
              <a:t>Coleman Dimmer, Corbin Graham</a:t>
            </a:r>
          </a:p>
        </p:txBody>
      </p:sp>
    </p:spTree>
    <p:extLst>
      <p:ext uri="{BB962C8B-B14F-4D97-AF65-F5344CB8AC3E}">
        <p14:creationId xmlns:p14="http://schemas.microsoft.com/office/powerpoint/2010/main" val="147596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Temperature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CE635-9916-1B80-F082-E8BCF552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90687"/>
            <a:ext cx="5257163" cy="3247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AC72A-03E5-4821-8EDC-3E6FDEF8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6"/>
            <a:ext cx="5257165" cy="324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7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Temperature Trends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E5522-8AAC-F1AF-6387-B07A8057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797" y="1690688"/>
            <a:ext cx="5257165" cy="3247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7198F1-3663-3B5E-521B-45E60C12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690688"/>
            <a:ext cx="5257163" cy="32470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21B5C8-6867-E0CD-2629-AD979F0DDEE7}"/>
              </a:ext>
            </a:extLst>
          </p:cNvPr>
          <p:cNvSpPr txBox="1"/>
          <p:nvPr/>
        </p:nvSpPr>
        <p:spPr>
          <a:xfrm>
            <a:off x="531675" y="5167312"/>
            <a:ext cx="109352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Degree days are the difference between the daily temperature mean and monthly temperature mean</a:t>
            </a:r>
          </a:p>
          <a:p>
            <a:r>
              <a:rPr lang="en-US" sz="2000" dirty="0"/>
              <a:t>Cooling: More days below monthly average</a:t>
            </a:r>
          </a:p>
          <a:p>
            <a:r>
              <a:rPr lang="en-US" sz="2000" dirty="0"/>
              <a:t>Heating: More days above monthly average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www.weather.gov</a:t>
            </a:r>
            <a:r>
              <a:rPr lang="en-US" sz="2000" dirty="0"/>
              <a:t>/key/</a:t>
            </a:r>
            <a:r>
              <a:rPr lang="en-US" sz="2000" dirty="0" err="1"/>
              <a:t>climate_heat_cool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09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Temperature Trends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3B70B1-2D75-9E0D-4249-EF84A4EE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85" y="1690688"/>
            <a:ext cx="7522029" cy="464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0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Temperature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Industrialization of Italy</a:t>
            </a:r>
          </a:p>
          <a:p>
            <a:pPr lvl="1"/>
            <a:r>
              <a:rPr lang="en-US" dirty="0"/>
              <a:t>First industrialization in Milan began in 1850 with cotton processing</a:t>
            </a:r>
          </a:p>
          <a:p>
            <a:pPr lvl="1"/>
            <a:r>
              <a:rPr lang="en-US" dirty="0"/>
              <a:t>Industrial revolution peeked in Milan in 1897-1913</a:t>
            </a:r>
          </a:p>
          <a:p>
            <a:pPr lvl="1"/>
            <a:r>
              <a:rPr lang="en-US" dirty="0">
                <a:hlinkClick r:id="rId2"/>
              </a:rPr>
              <a:t>https://www.erih.net/how-it-started/industrial-history-of-european-countries/italy#:~:text=The%20Industrial%20Revolution%20swept%20the,plant%20near%20Naples%20in%201908</a:t>
            </a:r>
            <a:r>
              <a:rPr lang="en-US" dirty="0"/>
              <a:t>.</a:t>
            </a:r>
          </a:p>
          <a:p>
            <a:r>
              <a:rPr lang="en-US" dirty="0"/>
              <a:t>Economic Success:</a:t>
            </a:r>
          </a:p>
          <a:p>
            <a:pPr lvl="1"/>
            <a:r>
              <a:rPr lang="en-US" dirty="0"/>
              <a:t>After WWII in the 1950s to 1970s</a:t>
            </a:r>
          </a:p>
          <a:p>
            <a:pPr lvl="1"/>
            <a:r>
              <a:rPr lang="en-US" dirty="0"/>
              <a:t>“In the years from 1950 to 1973, per capita GDP rose by an average of 5.06% per annum, reaching a peak of 7.72% in 1961.”</a:t>
            </a:r>
          </a:p>
          <a:p>
            <a:pPr lvl="1"/>
            <a:r>
              <a:rPr lang="en-US" dirty="0">
                <a:hlinkClick r:id="rId3"/>
              </a:rPr>
              <a:t>https://ideas.repec.org/p/pra/mprapa/12817.html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1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What is the longest-recorded weather data, globally?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Milan, Italy, 241 years (as of last official update)</a:t>
            </a:r>
          </a:p>
          <a:p>
            <a:pPr>
              <a:lnSpc>
                <a:spcPct val="200000"/>
              </a:lnSpc>
            </a:pPr>
            <a:r>
              <a:rPr lang="en-US" dirty="0"/>
              <a:t>Using this data, can we detect any trends?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Clear correlation between economic success and annual temperature increase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Global industrialization (and local) correlated to the first major increase in temperatures</a:t>
            </a:r>
          </a:p>
        </p:txBody>
      </p:sp>
    </p:spTree>
    <p:extLst>
      <p:ext uri="{BB962C8B-B14F-4D97-AF65-F5344CB8AC3E}">
        <p14:creationId xmlns:p14="http://schemas.microsoft.com/office/powerpoint/2010/main" val="311977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Weather Data, Milan, Italy, NCEI  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https://www.ncei.noaa.gov/access/search/data-search/global-summary-of-the-month?startDate=1800-01-03T00:00:00&amp;endDate=1800-01-03T23:59:59</a:t>
            </a:r>
            <a:endParaRPr lang="en-US" dirty="0"/>
          </a:p>
          <a:p>
            <a:r>
              <a:rPr lang="en-US" dirty="0"/>
              <a:t>Industrial Revolution of Milan, Italy </a:t>
            </a:r>
            <a:r>
              <a:rPr lang="en-US" dirty="0">
                <a:hlinkClick r:id="rId3"/>
              </a:rPr>
              <a:t>https://www.erih.net/how-it-started/industrial-history-of-european-countries/italy#:~:text=The%20Industrial%20Revolution%20swept%20the,plant%20near%20Naples%20in%201908</a:t>
            </a:r>
            <a:endParaRPr lang="en-US" dirty="0"/>
          </a:p>
          <a:p>
            <a:r>
              <a:rPr lang="en-US" dirty="0"/>
              <a:t>Economic Growth of Italy </a:t>
            </a:r>
            <a:r>
              <a:rPr lang="en-US" dirty="0">
                <a:hlinkClick r:id="rId4"/>
              </a:rPr>
              <a:t>https://ideas.repec.org/p/pra/mprapa/12817.html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What is the longest-recorded weather data, globally?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How can older data tell us more about climate trends?</a:t>
            </a:r>
          </a:p>
          <a:p>
            <a:pPr>
              <a:lnSpc>
                <a:spcPct val="200000"/>
              </a:lnSpc>
            </a:pPr>
            <a:r>
              <a:rPr lang="en-US" dirty="0"/>
              <a:t>Using this data, can we detect any trends?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What sources affect the trends we see?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Do trends correlate to local or global events?</a:t>
            </a:r>
          </a:p>
        </p:txBody>
      </p:sp>
    </p:spTree>
    <p:extLst>
      <p:ext uri="{BB962C8B-B14F-4D97-AF65-F5344CB8AC3E}">
        <p14:creationId xmlns:p14="http://schemas.microsoft.com/office/powerpoint/2010/main" val="53195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Monthly Weather Data for Milan, Italy</a:t>
            </a:r>
          </a:p>
          <a:p>
            <a:pPr>
              <a:lnSpc>
                <a:spcPct val="200000"/>
              </a:lnSpc>
            </a:pPr>
            <a:r>
              <a:rPr lang="en-US" dirty="0"/>
              <a:t>Sourced from National Centers for Environmental Information (NCEI)</a:t>
            </a:r>
          </a:p>
          <a:p>
            <a:pPr>
              <a:lnSpc>
                <a:spcPct val="200000"/>
              </a:lnSpc>
            </a:pPr>
            <a:r>
              <a:rPr lang="en-US" dirty="0"/>
              <a:t>Recorded by government of Italy</a:t>
            </a:r>
          </a:p>
          <a:p>
            <a:pPr>
              <a:lnSpc>
                <a:spcPct val="200000"/>
              </a:lnSpc>
            </a:pPr>
            <a:r>
              <a:rPr lang="en-US" dirty="0"/>
              <a:t>241 years of data (1767-2008)</a:t>
            </a:r>
          </a:p>
        </p:txBody>
      </p:sp>
    </p:spTree>
    <p:extLst>
      <p:ext uri="{BB962C8B-B14F-4D97-AF65-F5344CB8AC3E}">
        <p14:creationId xmlns:p14="http://schemas.microsoft.com/office/powerpoint/2010/main" val="121256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6" y="136169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About the Data: Data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4AFAE6-924E-1215-5358-4A434DDDA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7" y="1314177"/>
            <a:ext cx="10515599" cy="4229645"/>
          </a:xfrm>
        </p:spPr>
      </p:pic>
    </p:spTree>
    <p:extLst>
      <p:ext uri="{BB962C8B-B14F-4D97-AF65-F5344CB8AC3E}">
        <p14:creationId xmlns:p14="http://schemas.microsoft.com/office/powerpoint/2010/main" val="276919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390379" cy="965535"/>
          </a:xfrm>
        </p:spPr>
        <p:txBody>
          <a:bodyPr/>
          <a:lstStyle/>
          <a:p>
            <a:pPr algn="ctr"/>
            <a:r>
              <a:rPr lang="en-US" dirty="0"/>
              <a:t>About the Data: Key Data Points</a:t>
            </a:r>
          </a:p>
        </p:txBody>
      </p:sp>
      <p:pic>
        <p:nvPicPr>
          <p:cNvPr id="7" name="Content Placeholder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504625C-2AC6-C514-F42B-D39AA4213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513" y="1825608"/>
            <a:ext cx="10284973" cy="167084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D36D2-42F9-422E-1FA5-AC6F444A92CA}"/>
              </a:ext>
            </a:extLst>
          </p:cNvPr>
          <p:cNvSpPr txBox="1"/>
          <p:nvPr/>
        </p:nvSpPr>
        <p:spPr>
          <a:xfrm>
            <a:off x="953513" y="3549864"/>
            <a:ext cx="10284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points we drew were those most important to temperature data with negation to precipitation: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394AA1-1467-0387-FB79-A846B0B5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71487"/>
              </p:ext>
            </p:extLst>
          </p:nvPr>
        </p:nvGraphicFramePr>
        <p:xfrm>
          <a:off x="495237" y="4463023"/>
          <a:ext cx="11052236" cy="1971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5">
                  <a:extLst>
                    <a:ext uri="{9D8B030D-6E8A-4147-A177-3AD203B41FA5}">
                      <a16:colId xmlns:a16="http://schemas.microsoft.com/office/drawing/2014/main" val="2859863458"/>
                    </a:ext>
                  </a:extLst>
                </a:gridCol>
                <a:gridCol w="2425959">
                  <a:extLst>
                    <a:ext uri="{9D8B030D-6E8A-4147-A177-3AD203B41FA5}">
                      <a16:colId xmlns:a16="http://schemas.microsoft.com/office/drawing/2014/main" val="2468929007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352979882"/>
                    </a:ext>
                  </a:extLst>
                </a:gridCol>
                <a:gridCol w="2192694">
                  <a:extLst>
                    <a:ext uri="{9D8B030D-6E8A-4147-A177-3AD203B41FA5}">
                      <a16:colId xmlns:a16="http://schemas.microsoft.com/office/drawing/2014/main" val="2497706009"/>
                    </a:ext>
                  </a:extLst>
                </a:gridCol>
              </a:tblGrid>
              <a:tr h="11125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← TAVG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MEAN_MAX ← TMAX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MEAN_MIN ← TMIN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HIGHEST_DAY ← EMXT_ATTRIBUTES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GTE_21 ← DX70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HEAT_DEG_DAYS ← HTDD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COOLEST_TEMP ← EMNT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GTE_00 ← DX32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COOL_DEG_DAYS ← CLDD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COOLEST_DAY ← EMNT_ATTRIBUTES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LTE_00 ← DT32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HIGHEST_TEMP ← EMXT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GTE_32 ← DX90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LTE_N18 ← DT00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81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Data: Important Data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points were recorded at the Milan Weather Station</a:t>
            </a:r>
          </a:p>
          <a:p>
            <a:r>
              <a:rPr lang="en-US" dirty="0"/>
              <a:t>First Recording Date: January 1767</a:t>
            </a:r>
          </a:p>
          <a:p>
            <a:r>
              <a:rPr lang="en-US" dirty="0"/>
              <a:t>Final Recording Date: November 2008</a:t>
            </a:r>
          </a:p>
          <a:p>
            <a:r>
              <a:rPr lang="en-US" dirty="0"/>
              <a:t>Lowest Recorded Temperature: January 1767, -4.75C (23.45F)</a:t>
            </a:r>
          </a:p>
          <a:p>
            <a:r>
              <a:rPr lang="en-US" dirty="0"/>
              <a:t>Highest Recorded Temperature: July 2006, 31.2C (88.16F)</a:t>
            </a:r>
          </a:p>
        </p:txBody>
      </p:sp>
    </p:spTree>
    <p:extLst>
      <p:ext uri="{BB962C8B-B14F-4D97-AF65-F5344CB8AC3E}">
        <p14:creationId xmlns:p14="http://schemas.microsoft.com/office/powerpoint/2010/main" val="132974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Temperature Ranges (Monthly)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Range Increases:</a:t>
            </a:r>
          </a:p>
          <a:p>
            <a:pPr lvl="1"/>
            <a:r>
              <a:rPr lang="en-US" dirty="0"/>
              <a:t>1860</a:t>
            </a:r>
          </a:p>
          <a:p>
            <a:pPr lvl="1"/>
            <a:r>
              <a:rPr lang="en-US" dirty="0"/>
              <a:t>2000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1CE57-8DE1-8F2F-3F66-4F073AF6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11" y="1621430"/>
            <a:ext cx="7081838" cy="50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Average Monthly Temperatures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line shows clear</a:t>
            </a:r>
            <a:br>
              <a:rPr lang="en-US" dirty="0"/>
            </a:br>
            <a:r>
              <a:rPr lang="en-US" dirty="0"/>
              <a:t>increase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22109-55C5-741E-8FD2-6E8777E0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21" y="1621430"/>
            <a:ext cx="7081837" cy="50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4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542-5E73-D0CA-B59A-9522BB0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Average Annual Temperatures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9B48-6233-C384-2C18-10713471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temperatures</a:t>
            </a:r>
            <a:br>
              <a:rPr lang="en-US" dirty="0"/>
            </a:br>
            <a:r>
              <a:rPr lang="en-US" dirty="0"/>
              <a:t>clearly increase over time</a:t>
            </a:r>
            <a:br>
              <a:rPr lang="en-US" dirty="0"/>
            </a:br>
            <a:r>
              <a:rPr lang="en-US" dirty="0"/>
              <a:t>with massive leap in 2000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F9F00-5171-65E3-EB31-5121F2463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77" y="1690687"/>
            <a:ext cx="7081839" cy="50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70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</TotalTime>
  <Words>621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Century Gothic</vt:lpstr>
      <vt:lpstr>Wingdings 3</vt:lpstr>
      <vt:lpstr>Ion</vt:lpstr>
      <vt:lpstr>Climate Analysis of Milan, Italy</vt:lpstr>
      <vt:lpstr>Introduction</vt:lpstr>
      <vt:lpstr>About the Data: Background</vt:lpstr>
      <vt:lpstr>About the Data: Data Points</vt:lpstr>
      <vt:lpstr>About the Data: Key Data Points</vt:lpstr>
      <vt:lpstr>About the Data: Important Data Highlights</vt:lpstr>
      <vt:lpstr>Analysis: Temperature Ranges (Monthly)</vt:lpstr>
      <vt:lpstr>Analysis: Average Monthly Temperatures</vt:lpstr>
      <vt:lpstr>Analysis: Average Annual Temperatures</vt:lpstr>
      <vt:lpstr>Analysis: Temperature Trends</vt:lpstr>
      <vt:lpstr>Analysis: Temperature Trends</vt:lpstr>
      <vt:lpstr>Analysis: Temperature Trends</vt:lpstr>
      <vt:lpstr>Exploring Temperature Trends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Corbin Graham</dc:creator>
  <cp:lastModifiedBy>Corbin Graham</cp:lastModifiedBy>
  <cp:revision>7</cp:revision>
  <dcterms:created xsi:type="dcterms:W3CDTF">2023-12-10T03:07:42Z</dcterms:created>
  <dcterms:modified xsi:type="dcterms:W3CDTF">2023-12-11T05:36:42Z</dcterms:modified>
</cp:coreProperties>
</file>