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6" r:id="rId7"/>
    <p:sldId id="260" r:id="rId8"/>
    <p:sldId id="268" r:id="rId9"/>
    <p:sldId id="269" r:id="rId10"/>
    <p:sldId id="261" r:id="rId11"/>
    <p:sldId id="271" r:id="rId12"/>
    <p:sldId id="27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>
      <p:cViewPr>
        <p:scale>
          <a:sx n="98" d="100"/>
          <a:sy n="98" d="100"/>
        </p:scale>
        <p:origin x="-3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ADB4-FA98-45FD-9B20-F14E80E51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EEE0F-43E2-5BF1-8E2C-BC04651C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E70F-4C4F-2401-0B55-5BF0F0F6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5704-553A-D70A-3E07-EA42514D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DC8F-038E-0B32-B5C0-D07A9E16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79E-0FE7-BDDE-0E20-595EBF7A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4058-E301-4D42-89AB-FF20B185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078D-855C-F8D0-B847-BF64624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EE14-86BA-17A7-7CDA-AAEDC630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91EC-E903-5163-6824-A27B702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D0BC8-E563-288B-3C33-01DBA54ED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EFF6-E9F5-D4C5-CEC2-C87AAA28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2539-925A-FD72-6FC1-3B42730F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251B-0C4F-2406-B62C-33A8CE0B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2144-F704-652E-EF28-061625C9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EFED-5616-85D9-4A2D-634511C1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2B86-35A2-8397-BFCB-B073C7E6B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843E-7462-96C8-EECE-BD9686F2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8022-EC63-189F-E331-911F1BD9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CF11-823D-11D8-3DCC-B93C125B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B0A-64C1-BD6C-D3D3-47F85EE1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0C24-2B03-7648-6B9E-D32D9FBD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53E2-3675-8083-3C01-9A560E2F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42E3-3F22-BB69-FAA2-0FD9808E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2EDE-91F0-EC87-0701-76D5F8BD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9ECF-8385-0FE6-0506-704C5DC1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5432-302D-71A9-26C9-DE6F428B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06D9-336D-A02B-BE81-0272A10B7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38A3-184E-F2B7-D573-5A1539E4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C27E6-F9A7-1DBA-258F-22FAD957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C9F6-ABDA-500B-A7C0-462B9CD1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BCE9-50EB-4B3C-55DD-D81456E9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38338-0E79-8243-790D-26ADBE32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A811A-5994-72B6-91A4-840FB8C1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907D4-461D-A127-3F76-D1A14343A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18760-9010-C6A6-BEE6-1947D462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66EE8-8BF8-0181-D09B-8B540CCD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5BC3C-0A97-CED8-4B65-36124A3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F4243-3E4B-AD11-CE98-E92FA1B5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6869-AECA-FBB0-2182-C955EB4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9F3DE-6BF7-26DC-6D90-84366E05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19DE5-FF43-E434-389B-3A3E5D88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33AC-AFED-7AFA-716C-60DA6A7D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54DC6-49FE-8CD9-D877-34672F1C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8D612-3754-3851-50E9-69EDF3D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8F6C9-B021-9489-07B0-DC6DCE7C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A249-F812-A2CC-7B22-6B97B7C7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465A-0DB2-96EE-D38E-36DA6C6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73571-0D30-A01E-5F9F-C9158E7E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E3E3F-4475-A52C-BB15-7B2757C9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E0B0-3BCD-F69F-A147-64326DC8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53B7-B7B0-B7FB-AEBF-199A32A9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FCAA-F29A-F7AC-0E80-112393E9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F0D0C-3CFA-9E01-23A6-8FE062DC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29AF4-4826-6FC9-6939-7CCEFBA82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50D04-1D07-C40D-B493-FCD78151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3726-631A-680A-32CC-A62514A6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AEC1-D87D-E043-F767-4F5FD154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20828-0304-00E8-2ABC-2E9B4187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4FFF2-65DF-F8C1-E429-606353CB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CA6A-4C22-E562-64D1-5F7C363C6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BDC6-9212-AA4A-B1DD-31ED212B226C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9EAF-6DCF-04BF-96C8-BEC7F8D5B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7A38-752C-B208-22E8-9EAE4A953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ei.noaa.gov/access/search/data-search/global-summary-of-the-month?startDate=1800-01-03T00:00:00&amp;endDate=1800-01-03T23:59:5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7581-D70F-09AE-108B-7D810F9C7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Climate Analysis of Milan, Italy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9CD98-BA43-D4F1-EEAE-E4B2C64A3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DS202 Final Project</a:t>
            </a:r>
          </a:p>
          <a:p>
            <a:r>
              <a:rPr lang="en-US" dirty="0"/>
              <a:t>Coleman Dimmer, Corbin Graham</a:t>
            </a:r>
          </a:p>
        </p:txBody>
      </p:sp>
    </p:spTree>
    <p:extLst>
      <p:ext uri="{BB962C8B-B14F-4D97-AF65-F5344CB8AC3E}">
        <p14:creationId xmlns:p14="http://schemas.microsoft.com/office/powerpoint/2010/main" val="147596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CE635-9916-1B80-F082-E8BCF552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257163" cy="324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AC72A-03E5-4821-8EDC-3E6FDEF8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1690688"/>
            <a:ext cx="5257165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7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E5522-8AAC-F1AF-6387-B07A8057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7" y="1690688"/>
            <a:ext cx="5257165" cy="3247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198F1-3663-3B5E-521B-45E60C12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5257163" cy="3247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1B5C8-6867-E0CD-2629-AD979F0DDEE7}"/>
              </a:ext>
            </a:extLst>
          </p:cNvPr>
          <p:cNvSpPr txBox="1"/>
          <p:nvPr/>
        </p:nvSpPr>
        <p:spPr>
          <a:xfrm>
            <a:off x="838199" y="5167312"/>
            <a:ext cx="10743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Degree days are the difference between the daily temperature mean and monthly temperature mean</a:t>
            </a:r>
          </a:p>
          <a:p>
            <a:r>
              <a:rPr lang="en-US" sz="2000" dirty="0"/>
              <a:t>Cooling: More days below monthly average</a:t>
            </a:r>
          </a:p>
          <a:p>
            <a:r>
              <a:rPr lang="en-US" sz="2000" dirty="0"/>
              <a:t>Heating: More days above monthly average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www.weather.gov</a:t>
            </a:r>
            <a:r>
              <a:rPr lang="en-US" sz="2000" dirty="0"/>
              <a:t>/key/</a:t>
            </a:r>
            <a:r>
              <a:rPr lang="en-US" sz="2000" dirty="0" err="1"/>
              <a:t>climate_heat_cool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B70B1-2D75-9E0D-4249-EF84A4EE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5" y="1690688"/>
            <a:ext cx="7522029" cy="46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Explaining Temperature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Industrialization of Italy</a:t>
            </a:r>
          </a:p>
          <a:p>
            <a:pPr lvl="1"/>
            <a:r>
              <a:rPr lang="en-US" dirty="0"/>
              <a:t>First industrialization in Milan began in 1850 with cotton processing</a:t>
            </a:r>
          </a:p>
          <a:p>
            <a:pPr lvl="1"/>
            <a:r>
              <a:rPr lang="en-US" dirty="0"/>
              <a:t>Industrial revolution peeked in Milan in 1897-1913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www.erih.net</a:t>
            </a:r>
            <a:r>
              <a:rPr lang="en-US" dirty="0"/>
              <a:t>/how-it-started/industrial-history-of-</a:t>
            </a:r>
            <a:r>
              <a:rPr lang="en-US" dirty="0" err="1"/>
              <a:t>european</a:t>
            </a:r>
            <a:r>
              <a:rPr lang="en-US" dirty="0"/>
              <a:t>-countries/</a:t>
            </a:r>
            <a:r>
              <a:rPr lang="en-US" dirty="0" err="1"/>
              <a:t>italy</a:t>
            </a:r>
            <a:r>
              <a:rPr lang="en-US" dirty="0"/>
              <a:t>#:~:text=The%20Industrial%20Revolution%20swept%20the,plant%20near%20Naples%20in%201908.</a:t>
            </a:r>
          </a:p>
        </p:txBody>
      </p:sp>
    </p:spTree>
    <p:extLst>
      <p:ext uri="{BB962C8B-B14F-4D97-AF65-F5344CB8AC3E}">
        <p14:creationId xmlns:p14="http://schemas.microsoft.com/office/powerpoint/2010/main" val="42100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indication of annual temperature increase annually</a:t>
            </a:r>
          </a:p>
        </p:txBody>
      </p:sp>
    </p:spTree>
    <p:extLst>
      <p:ext uri="{BB962C8B-B14F-4D97-AF65-F5344CB8AC3E}">
        <p14:creationId xmlns:p14="http://schemas.microsoft.com/office/powerpoint/2010/main" val="311977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Weather Data, Milan, Italy, NCEI 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https://www.ncei.noaa.gov/access/search/data-search/global-summary-of-the-month?startDate=1800-01-03T00:00:00&amp;endDate=1800-01-03T23:59:59</a:t>
            </a:r>
            <a:endParaRPr lang="en-US" dirty="0"/>
          </a:p>
          <a:p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Centers for Environmental Information (NCEI)</a:t>
            </a:r>
          </a:p>
          <a:p>
            <a:r>
              <a:rPr lang="en-US" dirty="0"/>
              <a:t>Monthly Weather Data for Milan, Italy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AFAE6-924E-1215-5358-4A434DDDA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6699"/>
            <a:ext cx="10515599" cy="4229645"/>
          </a:xfrm>
        </p:spPr>
      </p:pic>
    </p:spTree>
    <p:extLst>
      <p:ext uri="{BB962C8B-B14F-4D97-AF65-F5344CB8AC3E}">
        <p14:creationId xmlns:p14="http://schemas.microsoft.com/office/powerpoint/2010/main" val="27691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Important Data Points</a:t>
            </a:r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504625C-2AC6-C514-F42B-D39AA4213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86706"/>
            <a:ext cx="10284973" cy="16708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D36D2-42F9-422E-1FA5-AC6F444A92CA}"/>
              </a:ext>
            </a:extLst>
          </p:cNvPr>
          <p:cNvSpPr txBox="1"/>
          <p:nvPr/>
        </p:nvSpPr>
        <p:spPr>
          <a:xfrm>
            <a:off x="838199" y="3729038"/>
            <a:ext cx="10481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points we drew were those most important to temperature data with negation to precipitation</a:t>
            </a:r>
          </a:p>
        </p:txBody>
      </p:sp>
    </p:spTree>
    <p:extLst>
      <p:ext uri="{BB962C8B-B14F-4D97-AF65-F5344CB8AC3E}">
        <p14:creationId xmlns:p14="http://schemas.microsoft.com/office/powerpoint/2010/main" val="1351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Important Data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points were recorded at the Milan Weather Station</a:t>
            </a:r>
          </a:p>
          <a:p>
            <a:r>
              <a:rPr lang="en-US" dirty="0"/>
              <a:t>First Recording Date: January 1767</a:t>
            </a:r>
          </a:p>
          <a:p>
            <a:r>
              <a:rPr lang="en-US" dirty="0"/>
              <a:t>Final Recording Date: November 2008</a:t>
            </a:r>
          </a:p>
          <a:p>
            <a:r>
              <a:rPr lang="en-US" dirty="0"/>
              <a:t>Lowest Recorded Temperature: January 1767, -4.75C (23.45F)</a:t>
            </a:r>
          </a:p>
          <a:p>
            <a:r>
              <a:rPr lang="en-US" dirty="0"/>
              <a:t>Highest Recorded Temperature: July 2006, 31.2C (88.16F)</a:t>
            </a:r>
          </a:p>
        </p:txBody>
      </p:sp>
    </p:spTree>
    <p:extLst>
      <p:ext uri="{BB962C8B-B14F-4D97-AF65-F5344CB8AC3E}">
        <p14:creationId xmlns:p14="http://schemas.microsoft.com/office/powerpoint/2010/main" val="13297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Ranges (Monthly)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Range Increases:</a:t>
            </a:r>
          </a:p>
          <a:p>
            <a:pPr lvl="1"/>
            <a:r>
              <a:rPr lang="en-US" dirty="0"/>
              <a:t>1860</a:t>
            </a:r>
          </a:p>
          <a:p>
            <a:pPr lvl="1"/>
            <a:r>
              <a:rPr lang="en-US" dirty="0"/>
              <a:t>2000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690688"/>
            <a:ext cx="7081838" cy="5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Monthly Temperatures with 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line shows clear</a:t>
            </a:r>
            <a:br>
              <a:rPr lang="en-US" dirty="0"/>
            </a:br>
            <a:r>
              <a:rPr lang="en-US" dirty="0"/>
              <a:t>increase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690688"/>
            <a:ext cx="7081838" cy="5058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22109-55C5-741E-8FD2-6E8777E0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1690688"/>
            <a:ext cx="7081837" cy="5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Annual Temperatures with 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temperatures</a:t>
            </a:r>
            <a:br>
              <a:rPr lang="en-US" dirty="0"/>
            </a:br>
            <a:r>
              <a:rPr lang="en-US" dirty="0"/>
              <a:t>clearly increase over time</a:t>
            </a:r>
            <a:br>
              <a:rPr lang="en-US" dirty="0"/>
            </a:br>
            <a:r>
              <a:rPr lang="en-US" dirty="0"/>
              <a:t>with massive leap in 2000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690688"/>
            <a:ext cx="7081838" cy="5058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22109-55C5-741E-8FD2-6E8777E0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1690688"/>
            <a:ext cx="7081837" cy="5058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F9F00-5171-65E3-EB31-5121F2463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160" y="1690688"/>
            <a:ext cx="7081839" cy="50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322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Climate Analysis of Milan, Italy</vt:lpstr>
      <vt:lpstr>Introduction</vt:lpstr>
      <vt:lpstr>About the Data: Background</vt:lpstr>
      <vt:lpstr>About the Data: Data Points</vt:lpstr>
      <vt:lpstr>About the Data: Important Data Points</vt:lpstr>
      <vt:lpstr>About the Data: Important Data Highlights</vt:lpstr>
      <vt:lpstr>Analysis: Temperature Ranges (Monthly)</vt:lpstr>
      <vt:lpstr>Analysis: Monthly Temperatures with Trend Line</vt:lpstr>
      <vt:lpstr>Analysis: Annual Temperatures with Trend Line</vt:lpstr>
      <vt:lpstr>Analysis: Temperature Trends</vt:lpstr>
      <vt:lpstr>Analysis: Temperature Trends</vt:lpstr>
      <vt:lpstr>Analysis: Temperature Trends</vt:lpstr>
      <vt:lpstr>Analysis: Explaining Temperature Trends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Corbin Graham</dc:creator>
  <cp:lastModifiedBy>Corbin Graham</cp:lastModifiedBy>
  <cp:revision>2</cp:revision>
  <dcterms:created xsi:type="dcterms:W3CDTF">2023-12-10T03:07:42Z</dcterms:created>
  <dcterms:modified xsi:type="dcterms:W3CDTF">2023-12-10T04:52:15Z</dcterms:modified>
</cp:coreProperties>
</file>