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1"/>
  </p:notesMasterIdLst>
  <p:sldIdLst>
    <p:sldId id="551" r:id="rId6"/>
    <p:sldId id="603" r:id="rId7"/>
    <p:sldId id="604" r:id="rId8"/>
    <p:sldId id="605" r:id="rId9"/>
    <p:sldId id="601" r:id="rId10"/>
    <p:sldId id="599" r:id="rId11"/>
    <p:sldId id="590" r:id="rId12"/>
    <p:sldId id="600" r:id="rId13"/>
    <p:sldId id="582" r:id="rId14"/>
    <p:sldId id="588" r:id="rId15"/>
    <p:sldId id="598" r:id="rId16"/>
    <p:sldId id="592" r:id="rId17"/>
    <p:sldId id="606" r:id="rId18"/>
    <p:sldId id="594" r:id="rId19"/>
    <p:sldId id="557" r:id="rId2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3D720-D89C-42E8-A835-B84064D7AC21}" type="datetimeFigureOut">
              <a:rPr lang="nl-NL" smtClean="0"/>
              <a:t>12-11-2024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C94D7-48B0-4E53-86B8-A8043A5E0418}" type="slidenum">
              <a:rPr lang="nl-NL" smtClean="0"/>
              <a:t>‹#›</a:t>
            </a:fld>
            <a:endParaRPr lang="nl-NL"/>
          </a:p>
        </p:txBody>
      </p:sp>
    </p:spTree>
    <p:extLst>
      <p:ext uri="{BB962C8B-B14F-4D97-AF65-F5344CB8AC3E}">
        <p14:creationId xmlns:p14="http://schemas.microsoft.com/office/powerpoint/2010/main" val="300036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694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4.png"/><Relationship Id="rId14" Type="http://schemas.openxmlformats.org/officeDocument/2006/relationships/hyperlink" Target="http://www.capgemini.com/"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AFF-0704-40E2-8239-6B8F9615F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CA671A8F-3203-49EF-A49B-FA946E0D1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8AD34AAB-7AC3-4668-92B9-539D0B8AD3D0}"/>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40A5CB8F-831D-4328-B87E-E6C2EF2AFBC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7564163-C4D7-4B64-931E-AD2374FBA222}"/>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55353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08E2-2AC9-417C-8D83-AFFDF2D8084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250D28F7-AA2D-4303-A79A-49DABB9A1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507F2AB-5865-4D27-A3F8-0A5115EB7E39}"/>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D179F592-C721-494B-8D61-EE1B09EF73D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8EC3066-E621-4E34-AF8A-E2FA01FD17DA}"/>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3633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8CEF0-EA2C-4C93-8D6F-40F3854572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A1868D4-DC12-4394-9816-6488CF4B3E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4ED33CE-671D-4739-B7A2-5B64692A2920}"/>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9371902A-2FE7-4752-841D-31D4CAD6FEC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2F9BC7B-DF3F-414A-8AF4-467D57E55233}"/>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64495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184924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297796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02494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8" name="Picture Placeholder 8">
            <a:extLst>
              <a:ext uri="{FF2B5EF4-FFF2-40B4-BE49-F238E27FC236}">
                <a16:creationId xmlns:a16="http://schemas.microsoft.com/office/drawing/2014/main" id="{029072D2-C914-4387-8C30-FF5B99DAEA1D}"/>
              </a:ext>
            </a:extLst>
          </p:cNvPr>
          <p:cNvPicPr>
            <a:picLocks noChangeAspect="1"/>
          </p:cNvPicPr>
          <p:nvPr userDrawn="1"/>
        </p:nvPicPr>
        <p:blipFill rotWithShape="1">
          <a:blip r:embed="rId4">
            <a:clrChange>
              <a:clrFrom>
                <a:srgbClr val="DBE3F3">
                  <a:alpha val="96863"/>
                </a:srgbClr>
              </a:clrFrom>
              <a:clrTo>
                <a:srgbClr val="DBE3F3">
                  <a:alpha val="0"/>
                </a:srgbClr>
              </a:clrTo>
            </a:clrChange>
            <a:extLst>
              <a:ext uri="{28A0092B-C50C-407E-A947-70E740481C1C}">
                <a14:useLocalDpi xmlns:a14="http://schemas.microsoft.com/office/drawing/2010/main" val="0"/>
              </a:ext>
            </a:extLst>
          </a:blip>
          <a:srcRect l="7775" r="43208"/>
          <a:stretch/>
        </p:blipFill>
        <p:spPr>
          <a:xfrm>
            <a:off x="6212308" y="1"/>
            <a:ext cx="5976664" cy="6859588"/>
          </a:xfrm>
          <a:prstGeom prst="rect">
            <a:avLst/>
          </a:prstGeom>
        </p:spPr>
      </p:pic>
    </p:spTree>
    <p:extLst>
      <p:ext uri="{BB962C8B-B14F-4D97-AF65-F5344CB8AC3E}">
        <p14:creationId xmlns:p14="http://schemas.microsoft.com/office/powerpoint/2010/main" val="2106397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66440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nl-NL" dirty="0"/>
              <a:t>Sleep de afbeelding naar de tijdelijke aanduiding of klik op het pictogram als u een afbeelding wilt toevoegen</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2018729323"/>
      </p:ext>
    </p:extLst>
  </p:cSld>
  <p:clrMapOvr>
    <a:masterClrMapping/>
  </p:clrMapOvr>
  <p:extLst>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1054135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n-lt"/>
                <a:ea typeface="+mn-ea"/>
                <a:cs typeface="Arial" panose="020B0604020202020204" pitchFamily="34" charset="0"/>
              </a:rPr>
              <a:t>Software</a:t>
            </a:r>
            <a:r>
              <a:rPr lang="en-US" sz="800" kern="0" baseline="0" dirty="0">
                <a:solidFill>
                  <a:schemeClr val="tx2"/>
                </a:solidFill>
                <a:latin typeface="+mn-lt"/>
                <a:ea typeface="+mn-ea"/>
                <a:cs typeface="Arial" panose="020B0604020202020204" pitchFamily="34" charset="0"/>
              </a:rPr>
              <a:t> Engineering Track </a:t>
            </a:r>
            <a:r>
              <a:rPr lang="en-US" sz="800" kern="0" dirty="0">
                <a:solidFill>
                  <a:schemeClr val="tx2"/>
                </a:solidFill>
                <a:latin typeface="+mn-lt"/>
                <a:ea typeface="+mn-ea"/>
                <a:cs typeface="Arial" panose="020B0604020202020204" pitchFamily="34" charset="0"/>
              </a:rPr>
              <a:t>| Rick</a:t>
            </a:r>
            <a:r>
              <a:rPr lang="en-US" sz="800" kern="0" baseline="0" dirty="0">
                <a:solidFill>
                  <a:schemeClr val="tx2"/>
                </a:solidFill>
                <a:latin typeface="+mn-lt"/>
                <a:ea typeface="+mn-ea"/>
                <a:cs typeface="Arial" panose="020B0604020202020204" pitchFamily="34" charset="0"/>
              </a:rPr>
              <a:t> Artz</a:t>
            </a:r>
            <a:endParaRPr lang="en-US" sz="800" kern="0" dirty="0">
              <a:solidFill>
                <a:schemeClr val="tx2"/>
              </a:solidFill>
              <a:latin typeface="+mn-lt"/>
              <a:ea typeface="+mn-ea"/>
              <a:cs typeface="Arial" panose="020B0604020202020204" pitchFamily="34" charset="0"/>
            </a:endParaRP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648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7FE7-4F44-4CB0-ACA2-ED2948F1AB3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204AF9C8-D406-447A-9976-8BEDBFBFA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DE2C45-D254-4F70-B8C6-51DB5FD89CC8}"/>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F0DEA066-29AC-4FCF-B746-D775B81C408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35F8EC8-BD54-4816-AEBA-16FE7F0471F4}"/>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89181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881B-C8A5-439A-ADF3-5A1B33111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E29421BC-BE77-492D-B4D6-E89F85330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66DD5-F088-48E9-B340-636A2129C650}"/>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AABA9508-8A81-4BE4-966C-6123EC892CD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C2A638-A609-4027-8AFC-36DF7A5B10CF}"/>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39585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F230-4E68-47F1-A54B-01D703C1A248}"/>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3C1EB6C-1C7A-4411-A9EE-4B78F3AD3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05EDB6D-55E6-4412-9035-DEC89F496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1CD629BD-8DE5-432B-86AD-1B5FC48B8A1A}"/>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6" name="Footer Placeholder 5">
            <a:extLst>
              <a:ext uri="{FF2B5EF4-FFF2-40B4-BE49-F238E27FC236}">
                <a16:creationId xmlns:a16="http://schemas.microsoft.com/office/drawing/2014/main" id="{52C2FB7C-0237-4ECE-94C2-089ABE31251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7020D0-C54A-4C8F-9B42-B6E4AF71509E}"/>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60268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60B9-EAF8-4BAA-A142-913890ADEED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D5B678CB-9640-4995-A50C-2A68977D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EB984-8735-459F-B044-B522E75C47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F4F936FB-182A-4A3B-96D2-629903BFA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939BC-625A-421F-9169-B8861A76C2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B787F22-CBFD-45D3-B5A4-6DF48C0CF2DC}"/>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8" name="Footer Placeholder 7">
            <a:extLst>
              <a:ext uri="{FF2B5EF4-FFF2-40B4-BE49-F238E27FC236}">
                <a16:creationId xmlns:a16="http://schemas.microsoft.com/office/drawing/2014/main" id="{3B29D4F7-BA9B-4E09-A5D1-2FCE282441A8}"/>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95D07E1F-2A94-4F80-95FB-879EEBF11104}"/>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56295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C65D-0565-4AED-A417-F125ADE6A6F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A28CD966-4099-4E2E-AC9E-0F3178B4DC05}"/>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4" name="Footer Placeholder 3">
            <a:extLst>
              <a:ext uri="{FF2B5EF4-FFF2-40B4-BE49-F238E27FC236}">
                <a16:creationId xmlns:a16="http://schemas.microsoft.com/office/drawing/2014/main" id="{F348CF33-1B5A-4E0E-9DA8-4C55D5B1026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BE40886-1B82-462E-B3CA-13602C142FDE}"/>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3674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1AA00-6C0A-4183-B04B-17B3EE680918}"/>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3" name="Footer Placeholder 2">
            <a:extLst>
              <a:ext uri="{FF2B5EF4-FFF2-40B4-BE49-F238E27FC236}">
                <a16:creationId xmlns:a16="http://schemas.microsoft.com/office/drawing/2014/main" id="{82067691-8A20-4774-B50B-EEE414A6ACA9}"/>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3BF899FE-8154-492B-925A-88C9AAD76F9A}"/>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02093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39A4-3689-430B-8444-605E5BBF8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8B10FBBA-89EF-4386-B9CD-C51A9E4EE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EE8422A6-A455-4032-BE17-8458A8D81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FBCAF-E2E5-436B-AAD4-6909A60FE748}"/>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6" name="Footer Placeholder 5">
            <a:extLst>
              <a:ext uri="{FF2B5EF4-FFF2-40B4-BE49-F238E27FC236}">
                <a16:creationId xmlns:a16="http://schemas.microsoft.com/office/drawing/2014/main" id="{5634DB1D-98ED-453D-BFBE-ECD33134FE4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27248AF-1EB4-4CF0-86DC-08F115CE6A72}"/>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89827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05DE-7CEC-45F2-9E18-FBAF43B02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86C05B4-5FD5-4F49-813D-C2F578FC9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1B4ACD87-3B09-4DA2-A4FF-58530A724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0CF3D-B159-41BA-BFEC-1D1E7D75FEA9}"/>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6" name="Footer Placeholder 5">
            <a:extLst>
              <a:ext uri="{FF2B5EF4-FFF2-40B4-BE49-F238E27FC236}">
                <a16:creationId xmlns:a16="http://schemas.microsoft.com/office/drawing/2014/main" id="{8A76A982-4CB4-4CDA-979D-21A48F641E4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892F65B-F162-42C2-8F78-FC12C76185F5}"/>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142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CF3EDF-8B47-4454-B65B-6AA185BB4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89A3FE59-1323-4D8D-BCCA-7089F6E6F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E5114A7-A4FA-42B6-A885-F3604735D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0140CFB6-BF4F-4BA6-88F3-4E339E8B5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889EBF65-572C-4170-AF62-AE2B7B6B9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1F3A-EE96-4046-80C0-9D17C7E91FC8}" type="slidenum">
              <a:rPr lang="nl-NL" smtClean="0"/>
              <a:t>‹#›</a:t>
            </a:fld>
            <a:endParaRPr lang="nl-NL"/>
          </a:p>
        </p:txBody>
      </p:sp>
    </p:spTree>
    <p:extLst>
      <p:ext uri="{BB962C8B-B14F-4D97-AF65-F5344CB8AC3E}">
        <p14:creationId xmlns:p14="http://schemas.microsoft.com/office/powerpoint/2010/main" val="3668143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9143657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baeldung.com/mockito-unnecessary-stubbing-exception"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E257C33-C607-4F39-94FD-853E5F7CDFAF}"/>
              </a:ext>
            </a:extLst>
          </p:cNvPr>
          <p:cNvSpPr>
            <a:spLocks noGrp="1"/>
          </p:cNvSpPr>
          <p:nvPr>
            <p:ph type="body" sz="quarter" idx="11"/>
          </p:nvPr>
        </p:nvSpPr>
        <p:spPr>
          <a:xfrm>
            <a:off x="407988" y="2276872"/>
            <a:ext cx="6221412" cy="869950"/>
          </a:xfrm>
        </p:spPr>
        <p:txBody>
          <a:bodyPr/>
          <a:lstStyle/>
          <a:p>
            <a:r>
              <a:rPr lang="en-US"/>
              <a:t>Junit </a:t>
            </a:r>
            <a:r>
              <a:rPr lang="en-US" dirty="0"/>
              <a:t>/ Mockito</a:t>
            </a:r>
            <a:endParaRPr lang="pt-PT" dirty="0"/>
          </a:p>
        </p:txBody>
      </p:sp>
    </p:spTree>
    <p:extLst>
      <p:ext uri="{BB962C8B-B14F-4D97-AF65-F5344CB8AC3E}">
        <p14:creationId xmlns:p14="http://schemas.microsoft.com/office/powerpoint/2010/main" val="419768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2DCF-7F66-4294-B0AD-DE17CF235414}"/>
              </a:ext>
            </a:extLst>
          </p:cNvPr>
          <p:cNvSpPr txBox="1"/>
          <p:nvPr/>
        </p:nvSpPr>
        <p:spPr>
          <a:xfrm>
            <a:off x="667820" y="504463"/>
            <a:ext cx="2614562" cy="461665"/>
          </a:xfrm>
          <a:prstGeom prst="rect">
            <a:avLst/>
          </a:prstGeom>
          <a:noFill/>
        </p:spPr>
        <p:txBody>
          <a:bodyPr wrap="none" rtlCol="0">
            <a:spAutoFit/>
          </a:bodyPr>
          <a:lstStyle/>
          <a:p>
            <a:r>
              <a:rPr lang="en-US" sz="2400" b="1" dirty="0"/>
              <a:t>Class responsibility</a:t>
            </a:r>
            <a:endParaRPr lang="nl-NL" sz="2400" b="1" dirty="0"/>
          </a:p>
        </p:txBody>
      </p:sp>
      <p:sp>
        <p:nvSpPr>
          <p:cNvPr id="3" name="TextBox 2">
            <a:extLst>
              <a:ext uri="{FF2B5EF4-FFF2-40B4-BE49-F238E27FC236}">
                <a16:creationId xmlns:a16="http://schemas.microsoft.com/office/drawing/2014/main" id="{742AFD62-86E5-4508-A0A6-6D80F58661D1}"/>
              </a:ext>
            </a:extLst>
          </p:cNvPr>
          <p:cNvSpPr txBox="1"/>
          <p:nvPr/>
        </p:nvSpPr>
        <p:spPr>
          <a:xfrm>
            <a:off x="4050092" y="504463"/>
            <a:ext cx="6657848" cy="646331"/>
          </a:xfrm>
          <a:prstGeom prst="rect">
            <a:avLst/>
          </a:prstGeom>
          <a:noFill/>
        </p:spPr>
        <p:txBody>
          <a:bodyPr wrap="none" rtlCol="0">
            <a:spAutoFit/>
          </a:bodyPr>
          <a:lstStyle/>
          <a:p>
            <a:r>
              <a:rPr lang="nl-NL" dirty="0"/>
              <a:t>We want to test the business rules that are implemented in the class. </a:t>
            </a:r>
          </a:p>
          <a:p>
            <a:r>
              <a:rPr lang="nl-NL" dirty="0"/>
              <a:t>We mock the dependencies.</a:t>
            </a:r>
          </a:p>
        </p:txBody>
      </p:sp>
      <p:sp>
        <p:nvSpPr>
          <p:cNvPr id="6" name="TextBox 5">
            <a:extLst>
              <a:ext uri="{FF2B5EF4-FFF2-40B4-BE49-F238E27FC236}">
                <a16:creationId xmlns:a16="http://schemas.microsoft.com/office/drawing/2014/main" id="{F14E0A04-AF42-C5B3-5CAA-651D4B8852FC}"/>
              </a:ext>
            </a:extLst>
          </p:cNvPr>
          <p:cNvSpPr txBox="1"/>
          <p:nvPr/>
        </p:nvSpPr>
        <p:spPr>
          <a:xfrm>
            <a:off x="880885" y="1150794"/>
            <a:ext cx="11405810" cy="5478423"/>
          </a:xfrm>
          <a:prstGeom prst="rect">
            <a:avLst/>
          </a:prstGeom>
          <a:noFill/>
        </p:spPr>
        <p:txBody>
          <a:bodyPr wrap="square">
            <a:spAutoFit/>
          </a:bodyPr>
          <a:lstStyle/>
          <a:p>
            <a:r>
              <a:rPr lang="nl-NL" sz="1400">
                <a:solidFill>
                  <a:srgbClr val="0033B3"/>
                </a:solidFill>
                <a:effectLst/>
                <a:highlight>
                  <a:srgbClr val="FFFFFF"/>
                </a:highlight>
                <a:latin typeface="JetBrains Mono"/>
              </a:rPr>
              <a:t>private </a:t>
            </a:r>
            <a:r>
              <a:rPr lang="nl-NL" sz="1400">
                <a:solidFill>
                  <a:srgbClr val="000000"/>
                </a:solidFill>
                <a:effectLst/>
                <a:highlight>
                  <a:srgbClr val="FFFFFF"/>
                </a:highlight>
                <a:latin typeface="JetBrains Mono"/>
              </a:rPr>
              <a:t>BankingService </a:t>
            </a:r>
            <a:r>
              <a:rPr lang="nl-NL" sz="1400">
                <a:solidFill>
                  <a:srgbClr val="871094"/>
                </a:solidFill>
                <a:effectLst/>
                <a:highlight>
                  <a:srgbClr val="FFFFFF"/>
                </a:highlight>
                <a:latin typeface="JetBrains Mono"/>
              </a:rPr>
              <a:t>bankingService</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9E880D"/>
                </a:solidFill>
                <a:effectLst/>
                <a:highlight>
                  <a:srgbClr val="FFFFFF"/>
                </a:highlight>
                <a:latin typeface="JetBrains Mono"/>
              </a:rPr>
              <a:t>@Autowired</a:t>
            </a:r>
            <a:br>
              <a:rPr lang="nl-NL" sz="1400">
                <a:solidFill>
                  <a:srgbClr val="9E880D"/>
                </a:solidFill>
                <a:effectLst/>
                <a:highlight>
                  <a:srgbClr val="FFFFFF"/>
                </a:highlight>
                <a:latin typeface="JetBrains Mono"/>
              </a:rPr>
            </a:br>
            <a:r>
              <a:rPr lang="nl-NL" sz="1400">
                <a:solidFill>
                  <a:srgbClr val="0033B3"/>
                </a:solidFill>
                <a:effectLst/>
                <a:highlight>
                  <a:srgbClr val="FFFFFF"/>
                </a:highlight>
                <a:latin typeface="JetBrains Mono"/>
              </a:rPr>
              <a:t>public </a:t>
            </a:r>
            <a:r>
              <a:rPr lang="nl-NL" sz="1400">
                <a:solidFill>
                  <a:srgbClr val="00627A"/>
                </a:solidFill>
                <a:effectLst/>
                <a:highlight>
                  <a:srgbClr val="FFFFFF"/>
                </a:highlight>
                <a:latin typeface="JetBrains Mono"/>
              </a:rPr>
              <a:t>InterestCalculator</a:t>
            </a: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BankingService </a:t>
            </a:r>
            <a:r>
              <a:rPr lang="nl-NL" sz="1400">
                <a:solidFill>
                  <a:srgbClr val="080808"/>
                </a:solidFill>
                <a:effectLst/>
                <a:highlight>
                  <a:srgbClr val="FFFFFF"/>
                </a:highlight>
                <a:latin typeface="JetBrains Mono"/>
              </a:rPr>
              <a:t>bankingService){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this</a:t>
            </a:r>
            <a:r>
              <a:rPr lang="nl-NL" sz="1400">
                <a:solidFill>
                  <a:srgbClr val="080808"/>
                </a:solidFill>
                <a:effectLst/>
                <a:highlight>
                  <a:srgbClr val="FFFFFF"/>
                </a:highlight>
                <a:latin typeface="JetBrains Mono"/>
              </a:rPr>
              <a:t>.</a:t>
            </a:r>
            <a:r>
              <a:rPr lang="nl-NL" sz="1400">
                <a:solidFill>
                  <a:srgbClr val="871094"/>
                </a:solidFill>
                <a:effectLst/>
                <a:highlight>
                  <a:srgbClr val="FFFFFF"/>
                </a:highlight>
                <a:latin typeface="JetBrains Mono"/>
              </a:rPr>
              <a:t>bankingService </a:t>
            </a:r>
            <a:r>
              <a:rPr lang="nl-NL" sz="1400">
                <a:solidFill>
                  <a:srgbClr val="080808"/>
                </a:solidFill>
                <a:effectLst/>
                <a:highlight>
                  <a:srgbClr val="FFFFFF"/>
                </a:highlight>
                <a:latin typeface="JetBrains Mono"/>
              </a:rPr>
              <a:t>= bankingService;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033B3"/>
                </a:solidFill>
                <a:effectLst/>
                <a:highlight>
                  <a:srgbClr val="FFFFFF"/>
                </a:highlight>
                <a:latin typeface="JetBrains Mono"/>
              </a:rPr>
              <a:t>public double </a:t>
            </a:r>
            <a:r>
              <a:rPr lang="nl-NL" sz="1400">
                <a:solidFill>
                  <a:srgbClr val="00627A"/>
                </a:solidFill>
                <a:effectLst/>
                <a:highlight>
                  <a:srgbClr val="FFFFFF"/>
                </a:highlight>
                <a:latin typeface="JetBrains Mono"/>
              </a:rPr>
              <a:t>calculateInterest</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80808"/>
                </a:solidFill>
                <a:effectLst/>
                <a:highlight>
                  <a:srgbClr val="FFFFFF"/>
                </a:highlight>
                <a:latin typeface="JetBrains Mono"/>
              </a:rPr>
              <a:t>amount, </a:t>
            </a:r>
            <a:r>
              <a:rPr lang="nl-NL" sz="1400">
                <a:solidFill>
                  <a:srgbClr val="0033B3"/>
                </a:solidFill>
                <a:effectLst/>
                <a:highlight>
                  <a:srgbClr val="FFFFFF"/>
                </a:highlight>
                <a:latin typeface="JetBrains Mono"/>
              </a:rPr>
              <a:t>int </a:t>
            </a:r>
            <a:r>
              <a:rPr lang="nl-NL" sz="1400">
                <a:solidFill>
                  <a:srgbClr val="080808"/>
                </a:solidFill>
                <a:effectLst/>
                <a:highlight>
                  <a:srgbClr val="FFFFFF"/>
                </a:highlight>
                <a:latin typeface="JetBrains Mono"/>
              </a:rPr>
              <a:t>years)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CalculationException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return </a:t>
            </a:r>
            <a:r>
              <a:rPr lang="nl-NL" sz="1400">
                <a:solidFill>
                  <a:srgbClr val="080808"/>
                </a:solidFill>
                <a:effectLst/>
                <a:highlight>
                  <a:srgbClr val="FFFFFF"/>
                </a:highlight>
                <a:latin typeface="JetBrains Mono"/>
              </a:rPr>
              <a:t>calculateInterest( amount, years, </a:t>
            </a:r>
            <a:r>
              <a:rPr lang="nl-NL" sz="1400">
                <a:solidFill>
                  <a:srgbClr val="000000"/>
                </a:solidFill>
                <a:effectLst/>
                <a:highlight>
                  <a:srgbClr val="FFFFFF"/>
                </a:highlight>
                <a:latin typeface="JetBrains Mono"/>
              </a:rPr>
              <a:t>LocalDate</a:t>
            </a:r>
            <a:r>
              <a:rPr lang="nl-NL" sz="1400">
                <a:solidFill>
                  <a:srgbClr val="080808"/>
                </a:solidFill>
                <a:effectLst/>
                <a:highlight>
                  <a:srgbClr val="FFFFFF"/>
                </a:highlight>
                <a:latin typeface="JetBrains Mono"/>
              </a:rPr>
              <a:t>.</a:t>
            </a:r>
            <a:r>
              <a:rPr lang="nl-NL" sz="1400" i="1">
                <a:solidFill>
                  <a:srgbClr val="080808"/>
                </a:solidFill>
                <a:effectLst/>
                <a:highlight>
                  <a:srgbClr val="FFFFFF"/>
                </a:highlight>
                <a:latin typeface="JetBrains Mono"/>
              </a:rPr>
              <a:t>now</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033B3"/>
                </a:solidFill>
                <a:effectLst/>
                <a:highlight>
                  <a:srgbClr val="FFFFFF"/>
                </a:highlight>
                <a:latin typeface="JetBrains Mono"/>
              </a:rPr>
              <a:t>public double </a:t>
            </a:r>
            <a:r>
              <a:rPr lang="nl-NL" sz="1400">
                <a:solidFill>
                  <a:srgbClr val="00627A"/>
                </a:solidFill>
                <a:effectLst/>
                <a:highlight>
                  <a:srgbClr val="FFFFFF"/>
                </a:highlight>
                <a:latin typeface="JetBrains Mono"/>
              </a:rPr>
              <a:t>calculateInterest</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80808"/>
                </a:solidFill>
                <a:effectLst/>
                <a:highlight>
                  <a:srgbClr val="FFFFFF"/>
                </a:highlight>
                <a:latin typeface="JetBrains Mono"/>
              </a:rPr>
              <a:t>amount, </a:t>
            </a:r>
            <a:r>
              <a:rPr lang="nl-NL" sz="1400">
                <a:solidFill>
                  <a:srgbClr val="0033B3"/>
                </a:solidFill>
                <a:effectLst/>
                <a:highlight>
                  <a:srgbClr val="FFFFFF"/>
                </a:highlight>
                <a:latin typeface="JetBrains Mono"/>
              </a:rPr>
              <a:t>int </a:t>
            </a:r>
            <a:r>
              <a:rPr lang="nl-NL" sz="1400">
                <a:solidFill>
                  <a:srgbClr val="080808"/>
                </a:solidFill>
                <a:effectLst/>
                <a:highlight>
                  <a:srgbClr val="FFFFFF"/>
                </a:highlight>
                <a:latin typeface="JetBrains Mono"/>
              </a:rPr>
              <a:t>years, </a:t>
            </a:r>
            <a:r>
              <a:rPr lang="nl-NL" sz="1400">
                <a:solidFill>
                  <a:srgbClr val="000000"/>
                </a:solidFill>
                <a:effectLst/>
                <a:highlight>
                  <a:srgbClr val="FFFFFF"/>
                </a:highlight>
                <a:latin typeface="JetBrains Mono"/>
              </a:rPr>
              <a:t>LocalDate </a:t>
            </a:r>
            <a:r>
              <a:rPr lang="nl-NL" sz="1400">
                <a:solidFill>
                  <a:srgbClr val="080808"/>
                </a:solidFill>
                <a:effectLst/>
                <a:highlight>
                  <a:srgbClr val="FFFFFF"/>
                </a:highlight>
                <a:latin typeface="JetBrains Mono"/>
              </a:rPr>
              <a:t>date)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CalculationException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00000"/>
                </a:solidFill>
                <a:effectLst/>
                <a:highlight>
                  <a:srgbClr val="FFFFFF"/>
                </a:highlight>
                <a:latin typeface="JetBrains Mono"/>
              </a:rPr>
              <a:t>interestRate </a:t>
            </a:r>
            <a:r>
              <a:rPr lang="nl-NL" sz="1400">
                <a:solidFill>
                  <a:srgbClr val="080808"/>
                </a:solidFill>
                <a:effectLst/>
                <a:highlight>
                  <a:srgbClr val="FFFFFF"/>
                </a:highlight>
                <a:latin typeface="JetBrains Mono"/>
              </a:rPr>
              <a:t>= </a:t>
            </a:r>
            <a:r>
              <a:rPr lang="nl-NL" sz="1400">
                <a:solidFill>
                  <a:srgbClr val="1750EB"/>
                </a:solidFill>
                <a:effectLst/>
                <a:highlight>
                  <a:srgbClr val="FFFFFF"/>
                </a:highlight>
                <a:latin typeface="JetBrains Mono"/>
              </a:rPr>
              <a:t>0</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try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interestRate </a:t>
            </a:r>
            <a:r>
              <a:rPr lang="nl-NL" sz="1400">
                <a:solidFill>
                  <a:srgbClr val="080808"/>
                </a:solidFill>
                <a:effectLst/>
                <a:highlight>
                  <a:srgbClr val="FFFFFF"/>
                </a:highlight>
                <a:latin typeface="JetBrains Mono"/>
              </a:rPr>
              <a:t>= </a:t>
            </a:r>
            <a:r>
              <a:rPr lang="nl-NL" sz="1400">
                <a:solidFill>
                  <a:srgbClr val="871094"/>
                </a:solidFill>
                <a:effectLst/>
                <a:highlight>
                  <a:srgbClr val="FFFFFF"/>
                </a:highlight>
                <a:latin typeface="JetBrains Mono"/>
              </a:rPr>
              <a:t>bankingService</a:t>
            </a:r>
            <a:r>
              <a:rPr lang="nl-NL" sz="1400">
                <a:solidFill>
                  <a:srgbClr val="080808"/>
                </a:solidFill>
                <a:effectLst/>
                <a:highlight>
                  <a:srgbClr val="FFFFFF"/>
                </a:highlight>
                <a:latin typeface="JetBrains Mono"/>
              </a:rPr>
              <a:t>.getInterestRate(date);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 </a:t>
            </a:r>
            <a:r>
              <a:rPr lang="nl-NL" sz="1400">
                <a:solidFill>
                  <a:srgbClr val="0033B3"/>
                </a:solidFill>
                <a:effectLst/>
                <a:highlight>
                  <a:srgbClr val="FFFFFF"/>
                </a:highlight>
                <a:latin typeface="JetBrains Mono"/>
              </a:rPr>
              <a:t>catch </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EndpointException </a:t>
            </a:r>
            <a:r>
              <a:rPr lang="nl-NL" sz="1400">
                <a:solidFill>
                  <a:srgbClr val="080808"/>
                </a:solidFill>
                <a:effectLst/>
                <a:highlight>
                  <a:srgbClr val="FFFFFF"/>
                </a:highlight>
                <a:latin typeface="JetBrains Mono"/>
              </a:rPr>
              <a:t>e) {</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throw new </a:t>
            </a:r>
            <a:r>
              <a:rPr lang="nl-NL" sz="1400">
                <a:solidFill>
                  <a:srgbClr val="080808"/>
                </a:solidFill>
                <a:effectLst/>
                <a:highlight>
                  <a:srgbClr val="FFFFFF"/>
                </a:highlight>
                <a:latin typeface="JetBrains Mono"/>
              </a:rPr>
              <a:t>CalculationException(</a:t>
            </a:r>
            <a:r>
              <a:rPr lang="nl-NL" sz="1400">
                <a:solidFill>
                  <a:srgbClr val="067D17"/>
                </a:solidFill>
                <a:effectLst/>
                <a:highlight>
                  <a:srgbClr val="FFFFFF"/>
                </a:highlight>
                <a:latin typeface="JetBrains Mono"/>
              </a:rPr>
              <a:t>"Calculation failed due to: " </a:t>
            </a:r>
            <a:r>
              <a:rPr lang="nl-NL" sz="1400">
                <a:solidFill>
                  <a:srgbClr val="080808"/>
                </a:solidFill>
                <a:effectLst/>
                <a:highlight>
                  <a:srgbClr val="FFFFFF"/>
                </a:highlight>
                <a:latin typeface="JetBrains Mono"/>
              </a:rPr>
              <a:t>+ e.getMessage());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return </a:t>
            </a:r>
            <a:r>
              <a:rPr lang="nl-NL" sz="1400">
                <a:solidFill>
                  <a:srgbClr val="080808"/>
                </a:solidFill>
                <a:effectLst/>
                <a:highlight>
                  <a:srgbClr val="FFFFFF"/>
                </a:highlight>
                <a:latin typeface="JetBrains Mono"/>
              </a:rPr>
              <a:t>calculateInterest( amount, years, </a:t>
            </a:r>
            <a:r>
              <a:rPr lang="nl-NL" sz="1400">
                <a:solidFill>
                  <a:srgbClr val="000000"/>
                </a:solidFill>
                <a:effectLst/>
                <a:highlight>
                  <a:srgbClr val="FFFFFF"/>
                </a:highlight>
                <a:latin typeface="JetBrains Mono"/>
              </a:rPr>
              <a:t>interestRate</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14527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2DCF-7F66-4294-B0AD-DE17CF235414}"/>
              </a:ext>
            </a:extLst>
          </p:cNvPr>
          <p:cNvSpPr txBox="1"/>
          <p:nvPr/>
        </p:nvSpPr>
        <p:spPr>
          <a:xfrm>
            <a:off x="614554" y="390492"/>
            <a:ext cx="5413149" cy="677108"/>
          </a:xfrm>
          <a:prstGeom prst="rect">
            <a:avLst/>
          </a:prstGeom>
          <a:noFill/>
        </p:spPr>
        <p:txBody>
          <a:bodyPr wrap="none" rtlCol="0">
            <a:spAutoFit/>
          </a:bodyPr>
          <a:lstStyle/>
          <a:p>
            <a:r>
              <a:rPr lang="en-US" sz="2400" b="1" dirty="0"/>
              <a:t>Lenient </a:t>
            </a:r>
          </a:p>
          <a:p>
            <a:r>
              <a:rPr lang="en-US" sz="1400" b="1" dirty="0">
                <a:hlinkClick r:id="rId2"/>
              </a:rPr>
              <a:t>https://www.baeldung.com</a:t>
            </a:r>
            <a:r>
              <a:rPr lang="en-US" sz="1400" b="1">
                <a:hlinkClick r:id="rId2"/>
              </a:rPr>
              <a:t>/mockito-unnecessary-stubbing-exception</a:t>
            </a:r>
            <a:endParaRPr lang="en-US" sz="1400" b="1" dirty="0"/>
          </a:p>
        </p:txBody>
      </p:sp>
      <p:sp>
        <p:nvSpPr>
          <p:cNvPr id="3" name="TextBox 2">
            <a:extLst>
              <a:ext uri="{FF2B5EF4-FFF2-40B4-BE49-F238E27FC236}">
                <a16:creationId xmlns:a16="http://schemas.microsoft.com/office/drawing/2014/main" id="{7A6551A0-F808-BC7E-6C90-CC003C023917}"/>
              </a:ext>
            </a:extLst>
          </p:cNvPr>
          <p:cNvSpPr txBox="1"/>
          <p:nvPr/>
        </p:nvSpPr>
        <p:spPr>
          <a:xfrm>
            <a:off x="682616" y="3605186"/>
            <a:ext cx="9871968" cy="2062103"/>
          </a:xfrm>
          <a:prstGeom prst="rect">
            <a:avLst/>
          </a:prstGeom>
          <a:noFill/>
        </p:spPr>
        <p:txBody>
          <a:bodyPr wrap="square">
            <a:spAutoFit/>
          </a:bodyPr>
          <a:lstStyle/>
          <a:p>
            <a:r>
              <a:rPr lang="nl-NL" sz="1600">
                <a:solidFill>
                  <a:srgbClr val="9E880D"/>
                </a:solidFill>
                <a:effectLst/>
                <a:highlight>
                  <a:srgbClr val="FFFFFF"/>
                </a:highlight>
                <a:latin typeface="JetBrains Mono"/>
              </a:rPr>
              <a:t>@Test</a:t>
            </a:r>
            <a:br>
              <a:rPr lang="nl-NL" sz="1600">
                <a:solidFill>
                  <a:srgbClr val="9E880D"/>
                </a:solidFill>
                <a:effectLst/>
                <a:highlight>
                  <a:srgbClr val="FFFFFF"/>
                </a:highlight>
                <a:latin typeface="JetBrains Mono"/>
              </a:rPr>
            </a:br>
            <a:r>
              <a:rPr lang="nl-NL" sz="1600">
                <a:solidFill>
                  <a:srgbClr val="0033B3"/>
                </a:solidFill>
                <a:effectLst/>
                <a:highlight>
                  <a:srgbClr val="FFFFFF"/>
                </a:highlight>
                <a:latin typeface="JetBrains Mono"/>
              </a:rPr>
              <a:t>public void </a:t>
            </a:r>
            <a:r>
              <a:rPr lang="nl-NL" sz="1600">
                <a:solidFill>
                  <a:srgbClr val="00627A"/>
                </a:solidFill>
                <a:effectLst/>
                <a:highlight>
                  <a:srgbClr val="FFFFFF"/>
                </a:highlight>
                <a:latin typeface="JetBrains Mono"/>
              </a:rPr>
              <a:t>givenLenientdStub_whenInvokingGetThenThrowUnnecessaryStubbingException</a:t>
            </a:r>
            <a:r>
              <a:rPr lang="nl-NL" sz="1600">
                <a:solidFill>
                  <a:srgbClr val="080808"/>
                </a:solidFill>
                <a:effectLst/>
                <a:highlight>
                  <a:srgbClr val="FFFFFF"/>
                </a:highlight>
                <a:latin typeface="JetBrains Mono"/>
              </a:rPr>
              <a:t>() {</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List</a:t>
            </a:r>
            <a:r>
              <a:rPr lang="nl-NL" sz="1600">
                <a:solidFill>
                  <a:srgbClr val="080808"/>
                </a:solidFill>
                <a:effectLst/>
                <a:highlight>
                  <a:srgbClr val="FFFFFF"/>
                </a:highlight>
                <a:latin typeface="JetBrains Mono"/>
              </a:rPr>
              <a:t>&lt;</a:t>
            </a:r>
            <a:r>
              <a:rPr lang="nl-NL" sz="1600">
                <a:solidFill>
                  <a:srgbClr val="000000"/>
                </a:solidFill>
                <a:effectLst/>
                <a:highlight>
                  <a:srgbClr val="FFFFFF"/>
                </a:highlight>
                <a:latin typeface="JetBrains Mono"/>
              </a:rPr>
              <a:t>String</a:t>
            </a:r>
            <a:r>
              <a:rPr lang="nl-NL" sz="1600">
                <a:solidFill>
                  <a:srgbClr val="080808"/>
                </a:solidFill>
                <a:effectLst/>
                <a:highlight>
                  <a:srgbClr val="FFFFFF"/>
                </a:highlight>
                <a:latin typeface="JetBrains Mono"/>
              </a:rPr>
              <a:t>&gt; </a:t>
            </a:r>
            <a:r>
              <a:rPr lang="nl-NL" sz="1600">
                <a:solidFill>
                  <a:srgbClr val="000000"/>
                </a:solidFill>
                <a:effectLst/>
                <a:highlight>
                  <a:srgbClr val="FFFFFF"/>
                </a:highlight>
                <a:latin typeface="JetBrains Mono"/>
              </a:rPr>
              <a:t>mockList </a:t>
            </a: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Mockito</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mock</a:t>
            </a:r>
            <a:r>
              <a:rPr lang="nl-NL" sz="1600">
                <a:solidFill>
                  <a:srgbClr val="080808"/>
                </a:solidFill>
                <a:effectLst/>
                <a:highlight>
                  <a:srgbClr val="FFFFFF"/>
                </a:highlight>
                <a:latin typeface="JetBrains Mono"/>
              </a:rPr>
              <a:t>(</a:t>
            </a:r>
            <a:r>
              <a:rPr lang="nl-NL" sz="1600">
                <a:solidFill>
                  <a:srgbClr val="000000"/>
                </a:solidFill>
                <a:effectLst/>
                <a:highlight>
                  <a:srgbClr val="FFFFFF"/>
                </a:highlight>
                <a:latin typeface="JetBrains Mono"/>
              </a:rPr>
              <a:t>ArrayList</a:t>
            </a:r>
            <a:r>
              <a:rPr lang="nl-NL" sz="1600">
                <a:solidFill>
                  <a:srgbClr val="080808"/>
                </a:solidFill>
                <a:effectLst/>
                <a:highlight>
                  <a:srgbClr val="FFFFFF"/>
                </a:highlight>
                <a:latin typeface="JetBrains Mono"/>
              </a:rPr>
              <a:t>.</a:t>
            </a:r>
            <a:r>
              <a:rPr lang="nl-NL" sz="1600">
                <a:solidFill>
                  <a:srgbClr val="0033B3"/>
                </a:solidFill>
                <a:effectLst/>
                <a:highlight>
                  <a:srgbClr val="FFFFFF"/>
                </a:highlight>
                <a:latin typeface="JetBrains Mono"/>
              </a:rPr>
              <a:t>class</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mockList</a:t>
            </a:r>
            <a:r>
              <a:rPr lang="nl-NL" sz="1600">
                <a:solidFill>
                  <a:srgbClr val="080808"/>
                </a:solidFill>
                <a:effectLst/>
                <a:highlight>
                  <a:srgbClr val="FFFFFF"/>
                </a:highlight>
                <a:latin typeface="JetBrains Mono"/>
              </a:rPr>
              <a:t>.add(</a:t>
            </a:r>
            <a:r>
              <a:rPr lang="nl-NL" sz="1600">
                <a:solidFill>
                  <a:srgbClr val="067D17"/>
                </a:solidFill>
                <a:effectLst/>
                <a:highlight>
                  <a:srgbClr val="FFFFFF"/>
                </a:highlight>
                <a:latin typeface="JetBrains Mono"/>
              </a:rPr>
              <a:t>"two"</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80808"/>
                </a:solidFill>
                <a:effectLst/>
                <a:highlight>
                  <a:srgbClr val="FFFF00"/>
                </a:highlight>
                <a:latin typeface="JetBrains Mono"/>
              </a:rPr>
              <a:t>lenient().</a:t>
            </a:r>
            <a:r>
              <a:rPr lang="nl-NL" sz="1600" i="1">
                <a:solidFill>
                  <a:srgbClr val="080808"/>
                </a:solidFill>
                <a:effectLst/>
                <a:highlight>
                  <a:srgbClr val="FFFFFF"/>
                </a:highlight>
                <a:latin typeface="JetBrains Mono"/>
              </a:rPr>
              <a:t>when</a:t>
            </a:r>
            <a:r>
              <a:rPr lang="nl-NL" sz="1600">
                <a:solidFill>
                  <a:srgbClr val="080808"/>
                </a:solidFill>
                <a:effectLst/>
                <a:highlight>
                  <a:srgbClr val="FFFFFF"/>
                </a:highlight>
                <a:latin typeface="JetBrains Mono"/>
              </a:rPr>
              <a:t>(</a:t>
            </a:r>
            <a:r>
              <a:rPr lang="nl-NL" sz="1600">
                <a:solidFill>
                  <a:srgbClr val="000000"/>
                </a:solidFill>
                <a:effectLst/>
                <a:highlight>
                  <a:srgbClr val="FFFFFF"/>
                </a:highlight>
                <a:latin typeface="JetBrains Mono"/>
              </a:rPr>
              <a:t>mockList</a:t>
            </a:r>
            <a:r>
              <a:rPr lang="nl-NL" sz="1600">
                <a:solidFill>
                  <a:srgbClr val="080808"/>
                </a:solidFill>
                <a:effectLst/>
                <a:highlight>
                  <a:srgbClr val="FFFFFF"/>
                </a:highlight>
                <a:latin typeface="JetBrains Mono"/>
              </a:rPr>
              <a:t>.add(</a:t>
            </a:r>
            <a:r>
              <a:rPr lang="nl-NL" sz="1600">
                <a:solidFill>
                  <a:srgbClr val="067D17"/>
                </a:solidFill>
                <a:effectLst/>
                <a:highlight>
                  <a:srgbClr val="FFFFFF"/>
                </a:highlight>
                <a:latin typeface="JetBrains Mono"/>
              </a:rPr>
              <a:t>"one"</a:t>
            </a:r>
            <a:r>
              <a:rPr lang="nl-NL" sz="1600">
                <a:solidFill>
                  <a:srgbClr val="080808"/>
                </a:solidFill>
                <a:effectLst/>
                <a:highlight>
                  <a:srgbClr val="FFFFFF"/>
                </a:highlight>
                <a:latin typeface="JetBrains Mono"/>
              </a:rPr>
              <a:t>)).thenReturn(</a:t>
            </a:r>
            <a:r>
              <a:rPr lang="nl-NL" sz="1600">
                <a:solidFill>
                  <a:srgbClr val="0033B3"/>
                </a:solidFill>
                <a:effectLst/>
                <a:highlight>
                  <a:srgbClr val="FFFFFF"/>
                </a:highlight>
                <a:latin typeface="JetBrains Mono"/>
              </a:rPr>
              <a:t>true</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i="1">
                <a:solidFill>
                  <a:srgbClr val="080808"/>
                </a:solidFill>
                <a:effectLst/>
                <a:highlight>
                  <a:srgbClr val="FFFFFF"/>
                </a:highlight>
                <a:latin typeface="JetBrains Mono"/>
              </a:rPr>
              <a:t>when</a:t>
            </a:r>
            <a:r>
              <a:rPr lang="nl-NL" sz="1600">
                <a:solidFill>
                  <a:srgbClr val="080808"/>
                </a:solidFill>
                <a:effectLst/>
                <a:highlight>
                  <a:srgbClr val="FFFFFF"/>
                </a:highlight>
                <a:latin typeface="JetBrains Mono"/>
              </a:rPr>
              <a:t>(</a:t>
            </a:r>
            <a:r>
              <a:rPr lang="nl-NL" sz="1600">
                <a:solidFill>
                  <a:srgbClr val="000000"/>
                </a:solidFill>
                <a:effectLst/>
                <a:highlight>
                  <a:srgbClr val="FFFFFF"/>
                </a:highlight>
                <a:latin typeface="JetBrains Mono"/>
              </a:rPr>
              <a:t>mockList</a:t>
            </a:r>
            <a:r>
              <a:rPr lang="nl-NL" sz="1600">
                <a:solidFill>
                  <a:srgbClr val="080808"/>
                </a:solidFill>
                <a:effectLst/>
                <a:highlight>
                  <a:srgbClr val="FFFFFF"/>
                </a:highlight>
                <a:latin typeface="JetBrains Mono"/>
              </a:rPr>
              <a:t>.get(</a:t>
            </a:r>
            <a:r>
              <a:rPr lang="nl-NL" sz="1600" i="1">
                <a:solidFill>
                  <a:srgbClr val="080808"/>
                </a:solidFill>
                <a:effectLst/>
                <a:highlight>
                  <a:srgbClr val="FFFFFF"/>
                </a:highlight>
                <a:latin typeface="JetBrains Mono"/>
              </a:rPr>
              <a:t>anyInt</a:t>
            </a:r>
            <a:r>
              <a:rPr lang="nl-NL" sz="1600">
                <a:solidFill>
                  <a:srgbClr val="080808"/>
                </a:solidFill>
                <a:effectLst/>
                <a:highlight>
                  <a:srgbClr val="FFFFFF"/>
                </a:highlight>
                <a:latin typeface="JetBrains Mono"/>
              </a:rPr>
              <a:t>())).thenReturn(</a:t>
            </a:r>
            <a:r>
              <a:rPr lang="nl-NL" sz="1600">
                <a:solidFill>
                  <a:srgbClr val="067D17"/>
                </a:solidFill>
                <a:effectLst/>
                <a:highlight>
                  <a:srgbClr val="FFFFFF"/>
                </a:highlight>
                <a:latin typeface="JetBrains Mono"/>
              </a:rPr>
              <a:t>"hello"</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i="1">
                <a:solidFill>
                  <a:srgbClr val="080808"/>
                </a:solidFill>
                <a:effectLst/>
                <a:highlight>
                  <a:srgbClr val="FFFFFF"/>
                </a:highlight>
                <a:latin typeface="JetBrains Mono"/>
              </a:rPr>
              <a:t>assertEquals</a:t>
            </a:r>
            <a:r>
              <a:rPr lang="nl-NL" sz="1600">
                <a:solidFill>
                  <a:srgbClr val="080808"/>
                </a:solidFill>
                <a:effectLst/>
                <a:highlight>
                  <a:srgbClr val="FFFFFF"/>
                </a:highlight>
                <a:latin typeface="JetBrains Mono"/>
              </a:rPr>
              <a:t>( </a:t>
            </a:r>
            <a:r>
              <a:rPr lang="nl-NL" sz="1600">
                <a:solidFill>
                  <a:srgbClr val="067D17"/>
                </a:solidFill>
                <a:effectLst/>
                <a:highlight>
                  <a:srgbClr val="FFFFFF"/>
                </a:highlight>
                <a:latin typeface="JetBrains Mono"/>
              </a:rPr>
              <a:t>"hello"</a:t>
            </a: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mockList</a:t>
            </a:r>
            <a:r>
              <a:rPr lang="nl-NL" sz="1600">
                <a:solidFill>
                  <a:srgbClr val="080808"/>
                </a:solidFill>
                <a:effectLst/>
                <a:highlight>
                  <a:srgbClr val="FFFFFF"/>
                </a:highlight>
                <a:latin typeface="JetBrains Mono"/>
              </a:rPr>
              <a:t>.get(</a:t>
            </a:r>
            <a:r>
              <a:rPr lang="nl-NL" sz="1600">
                <a:solidFill>
                  <a:srgbClr val="1750EB"/>
                </a:solidFill>
                <a:effectLst/>
                <a:highlight>
                  <a:srgbClr val="FFFFFF"/>
                </a:highlight>
                <a:latin typeface="JetBrains Mono"/>
              </a:rPr>
              <a:t>1</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a:t>
            </a:r>
          </a:p>
        </p:txBody>
      </p:sp>
      <p:sp>
        <p:nvSpPr>
          <p:cNvPr id="4" name="TextBox 3">
            <a:extLst>
              <a:ext uri="{FF2B5EF4-FFF2-40B4-BE49-F238E27FC236}">
                <a16:creationId xmlns:a16="http://schemas.microsoft.com/office/drawing/2014/main" id="{950E7D60-3F09-0AA9-6AFC-1C9A025B78F6}"/>
              </a:ext>
            </a:extLst>
          </p:cNvPr>
          <p:cNvSpPr txBox="1"/>
          <p:nvPr/>
        </p:nvSpPr>
        <p:spPr>
          <a:xfrm>
            <a:off x="614554" y="1280919"/>
            <a:ext cx="9871968" cy="1815882"/>
          </a:xfrm>
          <a:prstGeom prst="rect">
            <a:avLst/>
          </a:prstGeom>
          <a:noFill/>
        </p:spPr>
        <p:txBody>
          <a:bodyPr wrap="square" rtlCol="0">
            <a:spAutoFit/>
          </a:bodyPr>
          <a:lstStyle/>
          <a:p>
            <a:r>
              <a:rPr lang="nl-NL" sz="1600"/>
              <a:t>When annotation </a:t>
            </a:r>
            <a:r>
              <a:rPr kumimoji="0" lang="nl-NL" altLang="nl-NL" sz="1600" b="0" i="0" u="none" strike="noStrike" cap="none" normalizeH="0" baseline="0">
                <a:ln>
                  <a:noFill/>
                </a:ln>
                <a:solidFill>
                  <a:srgbClr val="808000"/>
                </a:solidFill>
                <a:effectLst/>
                <a:latin typeface="Consolas" panose="020B0609020204030204" pitchFamily="49" charset="0"/>
              </a:rPr>
              <a:t>@ExtendWith</a:t>
            </a:r>
            <a:r>
              <a:rPr kumimoji="0" lang="nl-NL" altLang="nl-NL" sz="1600" b="0" i="0" u="none" strike="noStrike" cap="none" normalizeH="0" baseline="0">
                <a:ln>
                  <a:noFill/>
                </a:ln>
                <a:solidFill>
                  <a:srgbClr val="000000"/>
                </a:solidFill>
                <a:effectLst/>
                <a:latin typeface="Consolas" panose="020B0609020204030204" pitchFamily="49" charset="0"/>
              </a:rPr>
              <a:t>(MockitoExtension.</a:t>
            </a:r>
            <a:r>
              <a:rPr kumimoji="0" lang="nl-NL" altLang="nl-NL" sz="1600" b="1" i="0" u="none" strike="noStrike" cap="none" normalizeH="0" baseline="0">
                <a:ln>
                  <a:noFill/>
                </a:ln>
                <a:solidFill>
                  <a:srgbClr val="000080"/>
                </a:solidFill>
                <a:effectLst/>
                <a:latin typeface="Consolas" panose="020B0609020204030204" pitchFamily="49" charset="0"/>
              </a:rPr>
              <a:t>class</a:t>
            </a:r>
            <a:r>
              <a:rPr kumimoji="0" lang="nl-NL" altLang="nl-NL" sz="1600" b="0" i="0" u="none" strike="noStrike" cap="none" normalizeH="0" baseline="0">
                <a:ln>
                  <a:noFill/>
                </a:ln>
                <a:solidFill>
                  <a:srgbClr val="000000"/>
                </a:solidFill>
                <a:effectLst/>
                <a:latin typeface="Consolas" panose="020B0609020204030204" pitchFamily="49" charset="0"/>
              </a:rPr>
              <a:t>)</a:t>
            </a:r>
            <a:r>
              <a:rPr lang="nl-NL" sz="1600"/>
              <a:t> is used, a test that contains ‘unused’ ‘when’ lines, will result in a </a:t>
            </a:r>
            <a:r>
              <a:rPr lang="nl-NL" sz="1600" b="0">
                <a:solidFill>
                  <a:srgbClr val="333333"/>
                </a:solidFill>
                <a:effectLst/>
                <a:latin typeface="inherit"/>
              </a:rPr>
              <a:t>UnnecessaryStubbingException being thrown</a:t>
            </a:r>
          </a:p>
          <a:p>
            <a:endParaRPr lang="nl-NL" sz="1600">
              <a:solidFill>
                <a:srgbClr val="333333"/>
              </a:solidFill>
              <a:latin typeface="inherit"/>
            </a:endParaRPr>
          </a:p>
          <a:p>
            <a:r>
              <a:rPr lang="nl-NL" sz="1600" b="0">
                <a:solidFill>
                  <a:srgbClr val="333333"/>
                </a:solidFill>
                <a:effectLst/>
                <a:latin typeface="inherit"/>
              </a:rPr>
              <a:t>Use lenient() to avoid this</a:t>
            </a:r>
          </a:p>
          <a:p>
            <a:endParaRPr lang="nl-NL" sz="1600">
              <a:solidFill>
                <a:srgbClr val="333333"/>
              </a:solidFill>
              <a:latin typeface="inherit"/>
            </a:endParaRPr>
          </a:p>
          <a:p>
            <a:r>
              <a:rPr lang="nl-NL" sz="1600">
                <a:solidFill>
                  <a:srgbClr val="333333"/>
                </a:solidFill>
                <a:latin typeface="inherit"/>
              </a:rPr>
              <a:t>Use of </a:t>
            </a:r>
            <a:r>
              <a:rPr kumimoji="0" lang="nl-NL" altLang="nl-NL" sz="1600" b="0" i="0" u="none" strike="noStrike" cap="none" normalizeH="0" baseline="0">
                <a:ln>
                  <a:noFill/>
                </a:ln>
                <a:solidFill>
                  <a:srgbClr val="808000"/>
                </a:solidFill>
                <a:effectLst/>
                <a:latin typeface="Consolas" panose="020B0609020204030204" pitchFamily="49" charset="0"/>
              </a:rPr>
              <a:t>@ExtendWith</a:t>
            </a:r>
            <a:r>
              <a:rPr kumimoji="0" lang="nl-NL" altLang="nl-NL" sz="1600" b="0" i="0" u="none" strike="noStrike" cap="none" normalizeH="0" baseline="0">
                <a:ln>
                  <a:noFill/>
                </a:ln>
                <a:solidFill>
                  <a:srgbClr val="000000"/>
                </a:solidFill>
                <a:effectLst/>
                <a:latin typeface="Consolas" panose="020B0609020204030204" pitchFamily="49" charset="0"/>
              </a:rPr>
              <a:t>(SpringExtension.</a:t>
            </a:r>
            <a:r>
              <a:rPr kumimoji="0" lang="nl-NL" altLang="nl-NL" sz="1600" b="1" i="0" u="none" strike="noStrike" cap="none" normalizeH="0" baseline="0">
                <a:ln>
                  <a:noFill/>
                </a:ln>
                <a:solidFill>
                  <a:srgbClr val="000080"/>
                </a:solidFill>
                <a:effectLst/>
                <a:latin typeface="Consolas" panose="020B0609020204030204" pitchFamily="49" charset="0"/>
              </a:rPr>
              <a:t>class</a:t>
            </a:r>
            <a:r>
              <a:rPr kumimoji="0" lang="nl-NL" altLang="nl-NL" sz="1600" b="0" i="0" u="none" strike="noStrike" cap="none" normalizeH="0" baseline="0">
                <a:ln>
                  <a:noFill/>
                </a:ln>
                <a:solidFill>
                  <a:srgbClr val="000000"/>
                </a:solidFill>
                <a:effectLst/>
                <a:latin typeface="Consolas" panose="020B0609020204030204" pitchFamily="49" charset="0"/>
              </a:rPr>
              <a:t>)</a:t>
            </a:r>
          </a:p>
          <a:p>
            <a:r>
              <a:rPr lang="nl-NL" sz="1600">
                <a:solidFill>
                  <a:srgbClr val="333333"/>
                </a:solidFill>
                <a:latin typeface="inherit"/>
              </a:rPr>
              <a:t>Does not throw this </a:t>
            </a:r>
            <a:r>
              <a:rPr lang="nl-NL" sz="1600" b="0">
                <a:solidFill>
                  <a:srgbClr val="333333"/>
                </a:solidFill>
                <a:effectLst/>
                <a:latin typeface="inherit"/>
              </a:rPr>
              <a:t>UnnecessaryStubbingException</a:t>
            </a:r>
            <a:endParaRPr lang="nl-NL" sz="1600"/>
          </a:p>
        </p:txBody>
      </p:sp>
    </p:spTree>
    <p:extLst>
      <p:ext uri="{BB962C8B-B14F-4D97-AF65-F5344CB8AC3E}">
        <p14:creationId xmlns:p14="http://schemas.microsoft.com/office/powerpoint/2010/main" val="301958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97515" y="1409750"/>
            <a:ext cx="934871" cy="461665"/>
          </a:xfrm>
          <a:prstGeom prst="rect">
            <a:avLst/>
          </a:prstGeom>
          <a:noFill/>
        </p:spPr>
        <p:txBody>
          <a:bodyPr wrap="none" rtlCol="0">
            <a:spAutoFit/>
          </a:bodyPr>
          <a:lstStyle/>
          <a:p>
            <a:r>
              <a:rPr lang="en-US" sz="2400" b="1" dirty="0"/>
              <a:t>Case1</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3" y="2603602"/>
            <a:ext cx="8180042" cy="3139321"/>
          </a:xfrm>
          <a:prstGeom prst="rect">
            <a:avLst/>
          </a:prstGeom>
          <a:noFill/>
        </p:spPr>
        <p:txBody>
          <a:bodyPr wrap="square" rtlCol="0">
            <a:spAutoFit/>
          </a:bodyPr>
          <a:lstStyle/>
          <a:p>
            <a:r>
              <a:rPr lang="nl-NL" dirty="0"/>
              <a:t>Package: com.workshop.june8.basic</a:t>
            </a:r>
          </a:p>
          <a:p>
            <a:endParaRPr lang="nl-NL" dirty="0"/>
          </a:p>
          <a:p>
            <a:r>
              <a:rPr lang="nl-NL" dirty="0"/>
              <a:t>Class to test: EmailHandler</a:t>
            </a:r>
          </a:p>
          <a:p>
            <a:endParaRPr lang="nl-NL" dirty="0"/>
          </a:p>
          <a:p>
            <a:r>
              <a:rPr lang="nl-NL" dirty="0"/>
              <a:t>Create a test with a spy of this class and verifiy that methods are executed</a:t>
            </a:r>
          </a:p>
          <a:p>
            <a:r>
              <a:rPr lang="nl-NL" dirty="0"/>
              <a:t>Check that the number of sent emails is correct</a:t>
            </a:r>
          </a:p>
          <a:p>
            <a:endParaRPr lang="nl-NL" dirty="0"/>
          </a:p>
          <a:p>
            <a:r>
              <a:rPr lang="nl-NL" dirty="0"/>
              <a:t>Do the same with a mock of this class and check that number of emails is zero.</a:t>
            </a:r>
          </a:p>
          <a:p>
            <a:endParaRPr lang="nl-NL" dirty="0"/>
          </a:p>
          <a:p>
            <a:endParaRPr lang="nl-NL" dirty="0"/>
          </a:p>
          <a:p>
            <a:endParaRPr lang="nl-NL" dirty="0"/>
          </a:p>
        </p:txBody>
      </p:sp>
    </p:spTree>
    <p:extLst>
      <p:ext uri="{BB962C8B-B14F-4D97-AF65-F5344CB8AC3E}">
        <p14:creationId xmlns:p14="http://schemas.microsoft.com/office/powerpoint/2010/main" val="18326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779970" y="548616"/>
            <a:ext cx="1003801" cy="461665"/>
          </a:xfrm>
          <a:prstGeom prst="rect">
            <a:avLst/>
          </a:prstGeom>
          <a:noFill/>
        </p:spPr>
        <p:txBody>
          <a:bodyPr wrap="none" rtlCol="0">
            <a:spAutoFit/>
          </a:bodyPr>
          <a:lstStyle/>
          <a:p>
            <a:r>
              <a:rPr lang="en-US" sz="2400" b="1"/>
              <a:t>Case 2</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779970" y="1443841"/>
            <a:ext cx="8180042" cy="4524315"/>
          </a:xfrm>
          <a:prstGeom prst="rect">
            <a:avLst/>
          </a:prstGeom>
          <a:noFill/>
        </p:spPr>
        <p:txBody>
          <a:bodyPr wrap="square" rtlCol="0">
            <a:spAutoFit/>
          </a:bodyPr>
          <a:lstStyle/>
          <a:p>
            <a:r>
              <a:rPr lang="nl-NL" dirty="0"/>
              <a:t>Package: com.workshop.june8.calculation</a:t>
            </a:r>
          </a:p>
          <a:p>
            <a:endParaRPr lang="nl-NL" dirty="0"/>
          </a:p>
          <a:p>
            <a:r>
              <a:rPr lang="nl-NL" dirty="0"/>
              <a:t>Class to test: InterestCalculator</a:t>
            </a:r>
          </a:p>
          <a:p>
            <a:r>
              <a:rPr lang="nl-NL" dirty="0"/>
              <a:t>Interface to mock: BankingService</a:t>
            </a:r>
          </a:p>
          <a:p>
            <a:endParaRPr lang="nl-NL" dirty="0"/>
          </a:p>
          <a:p>
            <a:r>
              <a:rPr lang="nl-NL" dirty="0"/>
              <a:t>Create tests to:</a:t>
            </a:r>
          </a:p>
          <a:p>
            <a:r>
              <a:rPr lang="nl-NL" dirty="0"/>
              <a:t>calculate interest for different rates without date (today)</a:t>
            </a:r>
          </a:p>
          <a:p>
            <a:r>
              <a:rPr lang="nl-NL" dirty="0"/>
              <a:t>calculate interest for different rates with date</a:t>
            </a:r>
          </a:p>
          <a:p>
            <a:r>
              <a:rPr lang="nl-NL" dirty="0"/>
              <a:t>Inspect exception when service is </a:t>
            </a:r>
            <a:r>
              <a:rPr lang="nl-NL"/>
              <a:t>not online</a:t>
            </a:r>
          </a:p>
          <a:p>
            <a:endParaRPr lang="nl-NL"/>
          </a:p>
          <a:p>
            <a:r>
              <a:rPr lang="nl-NL"/>
              <a:t>Voer eerst gewoon een renteberekening uit om de </a:t>
            </a:r>
            <a:endParaRPr lang="nl-NL" dirty="0"/>
          </a:p>
          <a:p>
            <a:endParaRPr lang="nl-NL" dirty="0"/>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383113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22013" y="561079"/>
            <a:ext cx="1003801" cy="461665"/>
          </a:xfrm>
          <a:prstGeom prst="rect">
            <a:avLst/>
          </a:prstGeom>
          <a:noFill/>
        </p:spPr>
        <p:txBody>
          <a:bodyPr wrap="none" rtlCol="0">
            <a:spAutoFit/>
          </a:bodyPr>
          <a:lstStyle/>
          <a:p>
            <a:r>
              <a:rPr lang="en-US" sz="2400" b="1"/>
              <a:t>Case 3</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3" y="1458382"/>
            <a:ext cx="8180042" cy="3693319"/>
          </a:xfrm>
          <a:prstGeom prst="rect">
            <a:avLst/>
          </a:prstGeom>
          <a:noFill/>
        </p:spPr>
        <p:txBody>
          <a:bodyPr wrap="square" rtlCol="0">
            <a:spAutoFit/>
          </a:bodyPr>
          <a:lstStyle/>
          <a:p>
            <a:r>
              <a:rPr lang="nl-NL" dirty="0"/>
              <a:t>Package: com.workshop.june8.bankingapi</a:t>
            </a:r>
          </a:p>
          <a:p>
            <a:endParaRPr lang="nl-NL" dirty="0"/>
          </a:p>
          <a:p>
            <a:r>
              <a:rPr lang="nl-NL" dirty="0"/>
              <a:t>Class to test: BankingClient</a:t>
            </a:r>
          </a:p>
          <a:p>
            <a:r>
              <a:rPr lang="nl-NL" dirty="0"/>
              <a:t>Interfaces to mock: BankingApi, LoanApi</a:t>
            </a:r>
          </a:p>
          <a:p>
            <a:endParaRPr lang="nl-NL" dirty="0"/>
          </a:p>
          <a:p>
            <a:r>
              <a:rPr lang="nl-NL" dirty="0"/>
              <a:t>Create tests to:</a:t>
            </a:r>
          </a:p>
          <a:p>
            <a:r>
              <a:rPr lang="nl-NL" dirty="0"/>
              <a:t>Transfer money with sufficient funds</a:t>
            </a:r>
          </a:p>
          <a:p>
            <a:r>
              <a:rPr lang="nl-NL" dirty="0"/>
              <a:t>Transfer money without sufficient funds</a:t>
            </a:r>
          </a:p>
          <a:p>
            <a:r>
              <a:rPr lang="nl-NL" dirty="0"/>
              <a:t>Apply for a loan with sufficient funds</a:t>
            </a:r>
          </a:p>
          <a:p>
            <a:r>
              <a:rPr lang="nl-NL" dirty="0"/>
              <a:t>Apply for a loan without sufficient funds</a:t>
            </a:r>
          </a:p>
          <a:p>
            <a:r>
              <a:rPr lang="nl-NL" dirty="0"/>
              <a:t>Apply for a loan with while having debs</a:t>
            </a:r>
          </a:p>
          <a:p>
            <a:r>
              <a:rPr lang="nl-NL" dirty="0"/>
              <a:t>Check the exceptions thrown</a:t>
            </a:r>
          </a:p>
          <a:p>
            <a:endParaRPr lang="nl-NL" dirty="0"/>
          </a:p>
        </p:txBody>
      </p:sp>
    </p:spTree>
    <p:extLst>
      <p:ext uri="{BB962C8B-B14F-4D97-AF65-F5344CB8AC3E}">
        <p14:creationId xmlns:p14="http://schemas.microsoft.com/office/powerpoint/2010/main" val="215786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340760" y="556753"/>
            <a:ext cx="4844916" cy="523220"/>
          </a:xfrm>
          <a:prstGeom prst="rect">
            <a:avLst/>
          </a:prstGeom>
          <a:noFill/>
        </p:spPr>
        <p:txBody>
          <a:bodyPr wrap="none" rtlCol="0">
            <a:spAutoFit/>
          </a:bodyPr>
          <a:lstStyle/>
          <a:p>
            <a:r>
              <a:rPr lang="en-US" sz="2800" b="1"/>
              <a:t>Preparing test set and test data</a:t>
            </a:r>
            <a:endParaRPr lang="en-US" sz="2800" b="1" dirty="0"/>
          </a:p>
        </p:txBody>
      </p:sp>
      <p:sp>
        <p:nvSpPr>
          <p:cNvPr id="5" name="TextBox 4">
            <a:extLst>
              <a:ext uri="{FF2B5EF4-FFF2-40B4-BE49-F238E27FC236}">
                <a16:creationId xmlns:a16="http://schemas.microsoft.com/office/drawing/2014/main" id="{F5C783FC-7E91-4011-AB39-B7CABFD4BCC5}"/>
              </a:ext>
            </a:extLst>
          </p:cNvPr>
          <p:cNvSpPr txBox="1"/>
          <p:nvPr/>
        </p:nvSpPr>
        <p:spPr>
          <a:xfrm>
            <a:off x="5686613" y="675130"/>
            <a:ext cx="6559034" cy="369332"/>
          </a:xfrm>
          <a:prstGeom prst="rect">
            <a:avLst/>
          </a:prstGeom>
          <a:noFill/>
        </p:spPr>
        <p:txBody>
          <a:bodyPr wrap="square" rtlCol="0">
            <a:spAutoFit/>
          </a:bodyPr>
          <a:lstStyle/>
          <a:p>
            <a:r>
              <a:rPr lang="nl-NL" dirty="0"/>
              <a:t>Use annotated method to set up test set and </a:t>
            </a:r>
            <a:r>
              <a:rPr lang="nl-NL"/>
              <a:t>test data</a:t>
            </a:r>
            <a:endParaRPr lang="nl-NL" dirty="0"/>
          </a:p>
        </p:txBody>
      </p:sp>
      <p:sp>
        <p:nvSpPr>
          <p:cNvPr id="2" name="TextBox 1">
            <a:extLst>
              <a:ext uri="{FF2B5EF4-FFF2-40B4-BE49-F238E27FC236}">
                <a16:creationId xmlns:a16="http://schemas.microsoft.com/office/drawing/2014/main" id="{C751CB83-2169-A1AB-1A64-E0DF52E4E82C}"/>
              </a:ext>
            </a:extLst>
          </p:cNvPr>
          <p:cNvSpPr txBox="1"/>
          <p:nvPr/>
        </p:nvSpPr>
        <p:spPr>
          <a:xfrm>
            <a:off x="651162" y="1182973"/>
            <a:ext cx="8314968" cy="5509200"/>
          </a:xfrm>
          <a:prstGeom prst="rect">
            <a:avLst/>
          </a:prstGeom>
          <a:noFill/>
        </p:spPr>
        <p:txBody>
          <a:bodyPr wrap="square">
            <a:spAutoFit/>
          </a:bodyPr>
          <a:lstStyle/>
          <a:p>
            <a:r>
              <a:rPr lang="nl-NL" sz="1600">
                <a:solidFill>
                  <a:srgbClr val="0033B3"/>
                </a:solidFill>
                <a:effectLst/>
                <a:highlight>
                  <a:srgbClr val="FFFFFF"/>
                </a:highlight>
                <a:latin typeface="JetBrains Mono"/>
              </a:rPr>
              <a:t>private static </a:t>
            </a:r>
            <a:r>
              <a:rPr lang="nl-NL" sz="1600">
                <a:solidFill>
                  <a:srgbClr val="000000"/>
                </a:solidFill>
                <a:effectLst/>
                <a:highlight>
                  <a:srgbClr val="FFFFFF"/>
                </a:highlight>
                <a:latin typeface="JetBrains Mono"/>
              </a:rPr>
              <a:t>ReservationService </a:t>
            </a:r>
            <a:r>
              <a:rPr lang="nl-NL" sz="1600" i="1">
                <a:solidFill>
                  <a:srgbClr val="871094"/>
                </a:solidFill>
                <a:effectLst/>
                <a:highlight>
                  <a:srgbClr val="FFFFFF"/>
                </a:highlight>
                <a:latin typeface="JetBrains Mono"/>
              </a:rPr>
              <a:t>reservationService</a:t>
            </a:r>
            <a:r>
              <a:rPr lang="nl-NL" sz="1600">
                <a:solidFill>
                  <a:srgbClr val="080808"/>
                </a:solidFill>
                <a:effectLst/>
                <a:highlight>
                  <a:srgbClr val="FFFFFF"/>
                </a:highlight>
                <a:latin typeface="JetBrains Mono"/>
              </a:rPr>
              <a:t>;</a:t>
            </a:r>
          </a:p>
          <a:p>
            <a:endParaRPr lang="en-US" sz="1600" i="1">
              <a:solidFill>
                <a:srgbClr val="8C8C8C"/>
              </a:solidFill>
              <a:highlight>
                <a:srgbClr val="FFFFFF"/>
              </a:highlight>
              <a:latin typeface="JetBrains Mono"/>
            </a:endParaRPr>
          </a:p>
          <a:p>
            <a:r>
              <a:rPr lang="en-US" sz="1600" i="1">
                <a:solidFill>
                  <a:srgbClr val="8C8C8C"/>
                </a:solidFill>
                <a:effectLst/>
                <a:highlight>
                  <a:srgbClr val="FFFFFF"/>
                </a:highlight>
                <a:latin typeface="JetBrains Mono"/>
              </a:rPr>
              <a:t>// Execute once before all tests</a:t>
            </a:r>
            <a:br>
              <a:rPr lang="en-US" sz="1600" i="1">
                <a:solidFill>
                  <a:srgbClr val="8C8C8C"/>
                </a:solidFill>
                <a:effectLst/>
                <a:highlight>
                  <a:srgbClr val="FFFFFF"/>
                </a:highlight>
                <a:latin typeface="JetBrains Mono"/>
              </a:rPr>
            </a:br>
            <a:r>
              <a:rPr lang="en-US" sz="1600" i="1">
                <a:solidFill>
                  <a:srgbClr val="8C8C8C"/>
                </a:solidFill>
                <a:effectLst/>
                <a:highlight>
                  <a:srgbClr val="FFFFFF"/>
                </a:highlight>
                <a:latin typeface="JetBrains Mono"/>
              </a:rPr>
              <a:t>// For setting up test dependencies that</a:t>
            </a:r>
            <a:br>
              <a:rPr lang="en-US" sz="1600" i="1">
                <a:solidFill>
                  <a:srgbClr val="8C8C8C"/>
                </a:solidFill>
                <a:effectLst/>
                <a:highlight>
                  <a:srgbClr val="FFFFFF"/>
                </a:highlight>
                <a:latin typeface="JetBrains Mono"/>
              </a:rPr>
            </a:br>
            <a:r>
              <a:rPr lang="en-US" sz="1600" i="1">
                <a:solidFill>
                  <a:srgbClr val="8C8C8C"/>
                </a:solidFill>
                <a:effectLst/>
                <a:highlight>
                  <a:srgbClr val="FFFFFF"/>
                </a:highlight>
                <a:latin typeface="JetBrains Mono"/>
              </a:rPr>
              <a:t>// open/use databases/network connections</a:t>
            </a:r>
            <a:br>
              <a:rPr lang="en-US" sz="1600" i="1">
                <a:solidFill>
                  <a:srgbClr val="8C8C8C"/>
                </a:solidFill>
                <a:effectLst/>
                <a:highlight>
                  <a:srgbClr val="FFFFFF"/>
                </a:highlight>
                <a:latin typeface="JetBrains Mono"/>
              </a:rPr>
            </a:br>
            <a:r>
              <a:rPr lang="en-US" sz="1600" i="1">
                <a:solidFill>
                  <a:srgbClr val="8C8C8C"/>
                </a:solidFill>
                <a:effectLst/>
                <a:highlight>
                  <a:srgbClr val="FFFFFF"/>
                </a:highlight>
                <a:latin typeface="JetBrains Mono"/>
              </a:rPr>
              <a:t>// Must be public and static and void</a:t>
            </a:r>
            <a:endParaRPr lang="en-US" sz="1600">
              <a:solidFill>
                <a:srgbClr val="080808"/>
              </a:solidFill>
              <a:effectLst/>
              <a:highlight>
                <a:srgbClr val="FFFFFF"/>
              </a:highlight>
              <a:latin typeface="JetBrains Mono"/>
            </a:endParaRPr>
          </a:p>
          <a:p>
            <a:r>
              <a:rPr lang="en-US" sz="1600" i="1">
                <a:solidFill>
                  <a:srgbClr val="8C8C8C"/>
                </a:solidFill>
                <a:effectLst/>
                <a:highlight>
                  <a:srgbClr val="FFFFFF"/>
                </a:highlight>
                <a:latin typeface="JetBrains Mono"/>
              </a:rPr>
              <a:t>// name is not important</a:t>
            </a:r>
            <a:endParaRPr lang="en-US" sz="1600">
              <a:solidFill>
                <a:srgbClr val="080808"/>
              </a:solidFill>
              <a:effectLst/>
              <a:highlight>
                <a:srgbClr val="FFFFFF"/>
              </a:highlight>
              <a:latin typeface="JetBrains Mono"/>
            </a:endParaRPr>
          </a:p>
          <a:p>
            <a:r>
              <a:rPr lang="nl-NL" sz="1600">
                <a:solidFill>
                  <a:srgbClr val="9E880D"/>
                </a:solidFill>
                <a:effectLst/>
                <a:highlight>
                  <a:srgbClr val="FFFFFF"/>
                </a:highlight>
                <a:latin typeface="JetBrains Mono"/>
              </a:rPr>
              <a:t>@BeforeAll</a:t>
            </a:r>
            <a:br>
              <a:rPr lang="nl-NL" sz="1600">
                <a:solidFill>
                  <a:srgbClr val="9E880D"/>
                </a:solidFill>
                <a:effectLst/>
                <a:highlight>
                  <a:srgbClr val="FFFFFF"/>
                </a:highlight>
                <a:latin typeface="JetBrains Mono"/>
              </a:rPr>
            </a:br>
            <a:r>
              <a:rPr lang="nl-NL" sz="1600">
                <a:solidFill>
                  <a:srgbClr val="0033B3"/>
                </a:solidFill>
                <a:effectLst/>
                <a:highlight>
                  <a:srgbClr val="FFFFFF"/>
                </a:highlight>
                <a:latin typeface="JetBrains Mono"/>
              </a:rPr>
              <a:t>public static void </a:t>
            </a:r>
            <a:r>
              <a:rPr lang="nl-NL" sz="1600">
                <a:solidFill>
                  <a:srgbClr val="00627A"/>
                </a:solidFill>
                <a:effectLst/>
                <a:highlight>
                  <a:srgbClr val="FFFFFF"/>
                </a:highlight>
                <a:latin typeface="JetBrains Mono"/>
              </a:rPr>
              <a:t>setupAll</a:t>
            </a:r>
            <a:r>
              <a:rPr lang="nl-NL" sz="1600">
                <a:solidFill>
                  <a:srgbClr val="080808"/>
                </a:solidFill>
                <a:effectLst/>
                <a:highlight>
                  <a:srgbClr val="FFFFFF"/>
                </a:highlight>
                <a:latin typeface="JetBrains Mono"/>
              </a:rPr>
              <a:t>() {</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ReservationRepository reservationRepository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ReservationRepository();</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 reservation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a:t>
            </a:r>
            <a:r>
              <a:rPr lang="nl-NL" sz="1600">
                <a:solidFill>
                  <a:srgbClr val="1750EB"/>
                </a:solidFill>
                <a:effectLst/>
                <a:highlight>
                  <a:srgbClr val="FFFFFF"/>
                </a:highlight>
                <a:latin typeface="JetBrains Mono"/>
              </a:rPr>
              <a:t>1</a:t>
            </a:r>
            <a:r>
              <a:rPr lang="nl-NL" sz="1600">
                <a:solidFill>
                  <a:srgbClr val="080808"/>
                </a:solidFill>
                <a:effectLst/>
                <a:highlight>
                  <a:srgbClr val="FFFFFF"/>
                </a:highlight>
                <a:latin typeface="JetBrains Mono"/>
              </a:rPr>
              <a:t>, </a:t>
            </a:r>
            <a:r>
              <a:rPr lang="nl-NL" sz="1600">
                <a:solidFill>
                  <a:srgbClr val="1750EB"/>
                </a:solidFill>
                <a:effectLst/>
                <a:highlight>
                  <a:srgbClr val="FFFFFF"/>
                </a:highlight>
                <a:latin typeface="JetBrains Mono"/>
              </a:rPr>
              <a:t>100000001</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LocalDateTime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().plusDays(</a:t>
            </a:r>
            <a:r>
              <a:rPr lang="nl-NL" sz="1600">
                <a:solidFill>
                  <a:srgbClr val="1750EB"/>
                </a:solidFill>
                <a:effectLst/>
                <a:highlight>
                  <a:srgbClr val="FFFFFF"/>
                </a:highlight>
                <a:latin typeface="JetBrains Mono"/>
              </a:rPr>
              <a:t>1</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().plusDays(</a:t>
            </a:r>
            <a:r>
              <a:rPr lang="nl-NL" sz="1600">
                <a:solidFill>
                  <a:srgbClr val="1750EB"/>
                </a:solidFill>
                <a:effectLst/>
                <a:highlight>
                  <a:srgbClr val="FFFFFF"/>
                </a:highlight>
                <a:latin typeface="JetBrains Mono"/>
              </a:rPr>
              <a:t>4</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67D17"/>
                </a:solidFill>
                <a:effectLst/>
                <a:highlight>
                  <a:srgbClr val="FFFFFF"/>
                </a:highlight>
                <a:latin typeface="JetBrains Mono"/>
              </a:rPr>
              <a:t>"50000324"</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67D17"/>
                </a:solidFill>
                <a:effectLst/>
                <a:highlight>
                  <a:srgbClr val="FFFFFF"/>
                </a:highlight>
                <a:latin typeface="JetBrains Mono"/>
              </a:rPr>
              <a:t>"Mr. de Witt"</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reservationRepository</a:t>
            </a:r>
            <a:r>
              <a:rPr lang="nl-NL" sz="1600">
                <a:solidFill>
                  <a:srgbClr val="080808"/>
                </a:solidFill>
                <a:effectLst/>
                <a:highlight>
                  <a:srgbClr val="FFFFFF"/>
                </a:highlight>
                <a:latin typeface="JetBrains Mono"/>
              </a:rPr>
              <a:t>.addReservation(</a:t>
            </a:r>
            <a:r>
              <a:rPr lang="nl-NL" sz="1600">
                <a:solidFill>
                  <a:srgbClr val="000000"/>
                </a:solidFill>
                <a:effectLst/>
                <a:highlight>
                  <a:srgbClr val="FFFFFF"/>
                </a:highlight>
                <a:latin typeface="JetBrains Mono"/>
              </a:rPr>
              <a:t>reservation</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i="1">
                <a:solidFill>
                  <a:srgbClr val="871094"/>
                </a:solidFill>
                <a:effectLst/>
                <a:highlight>
                  <a:srgbClr val="FFFFFF"/>
                </a:highlight>
                <a:latin typeface="JetBrains Mono"/>
              </a:rPr>
              <a:t>reservationService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ReservationServiceImpl(</a:t>
            </a:r>
            <a:r>
              <a:rPr lang="nl-NL" sz="1600">
                <a:solidFill>
                  <a:srgbClr val="000000"/>
                </a:solidFill>
                <a:effectLst/>
                <a:highlight>
                  <a:srgbClr val="FFFFFF"/>
                </a:highlight>
                <a:latin typeface="JetBrains Mono"/>
              </a:rPr>
              <a:t>reservationRepository</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355276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340760" y="556753"/>
            <a:ext cx="4844916" cy="523220"/>
          </a:xfrm>
          <a:prstGeom prst="rect">
            <a:avLst/>
          </a:prstGeom>
          <a:noFill/>
        </p:spPr>
        <p:txBody>
          <a:bodyPr wrap="none" rtlCol="0">
            <a:spAutoFit/>
          </a:bodyPr>
          <a:lstStyle/>
          <a:p>
            <a:r>
              <a:rPr lang="en-US" sz="2800" b="1"/>
              <a:t>Preparing test set and test data</a:t>
            </a:r>
            <a:endParaRPr lang="en-US" sz="2800" b="1" dirty="0"/>
          </a:p>
        </p:txBody>
      </p:sp>
      <p:sp>
        <p:nvSpPr>
          <p:cNvPr id="5" name="TextBox 4">
            <a:extLst>
              <a:ext uri="{FF2B5EF4-FFF2-40B4-BE49-F238E27FC236}">
                <a16:creationId xmlns:a16="http://schemas.microsoft.com/office/drawing/2014/main" id="{F5C783FC-7E91-4011-AB39-B7CABFD4BCC5}"/>
              </a:ext>
            </a:extLst>
          </p:cNvPr>
          <p:cNvSpPr txBox="1"/>
          <p:nvPr/>
        </p:nvSpPr>
        <p:spPr>
          <a:xfrm>
            <a:off x="5632966" y="660389"/>
            <a:ext cx="6559034" cy="369332"/>
          </a:xfrm>
          <a:prstGeom prst="rect">
            <a:avLst/>
          </a:prstGeom>
          <a:noFill/>
        </p:spPr>
        <p:txBody>
          <a:bodyPr wrap="square" rtlCol="0">
            <a:spAutoFit/>
          </a:bodyPr>
          <a:lstStyle/>
          <a:p>
            <a:r>
              <a:rPr lang="nl-NL" dirty="0"/>
              <a:t>Use annotated method to set up test set and </a:t>
            </a:r>
            <a:r>
              <a:rPr lang="nl-NL"/>
              <a:t>test data</a:t>
            </a:r>
            <a:endParaRPr lang="nl-NL" dirty="0"/>
          </a:p>
        </p:txBody>
      </p:sp>
      <p:sp>
        <p:nvSpPr>
          <p:cNvPr id="2" name="TextBox 1">
            <a:extLst>
              <a:ext uri="{FF2B5EF4-FFF2-40B4-BE49-F238E27FC236}">
                <a16:creationId xmlns:a16="http://schemas.microsoft.com/office/drawing/2014/main" id="{C751CB83-2169-A1AB-1A64-E0DF52E4E82C}"/>
              </a:ext>
            </a:extLst>
          </p:cNvPr>
          <p:cNvSpPr txBox="1"/>
          <p:nvPr/>
        </p:nvSpPr>
        <p:spPr>
          <a:xfrm>
            <a:off x="651161" y="1171247"/>
            <a:ext cx="8314968" cy="5509200"/>
          </a:xfrm>
          <a:prstGeom prst="rect">
            <a:avLst/>
          </a:prstGeom>
          <a:noFill/>
        </p:spPr>
        <p:txBody>
          <a:bodyPr wrap="square">
            <a:spAutoFit/>
          </a:bodyPr>
          <a:lstStyle/>
          <a:p>
            <a:r>
              <a:rPr lang="nl-NL" sz="1600">
                <a:solidFill>
                  <a:srgbClr val="0033B3"/>
                </a:solidFill>
                <a:effectLst/>
                <a:highlight>
                  <a:srgbClr val="FFFFFF"/>
                </a:highlight>
                <a:latin typeface="JetBrains Mono"/>
              </a:rPr>
              <a:t>private static </a:t>
            </a:r>
            <a:r>
              <a:rPr lang="nl-NL" sz="1600">
                <a:solidFill>
                  <a:srgbClr val="000000"/>
                </a:solidFill>
                <a:effectLst/>
                <a:highlight>
                  <a:srgbClr val="FFFFFF"/>
                </a:highlight>
                <a:latin typeface="JetBrains Mono"/>
              </a:rPr>
              <a:t>ReservationService </a:t>
            </a:r>
            <a:r>
              <a:rPr lang="nl-NL" sz="1600" i="1">
                <a:solidFill>
                  <a:srgbClr val="871094"/>
                </a:solidFill>
                <a:effectLst/>
                <a:highlight>
                  <a:srgbClr val="FFFFFF"/>
                </a:highlight>
                <a:latin typeface="JetBrains Mono"/>
              </a:rPr>
              <a:t>reservationService</a:t>
            </a:r>
            <a:r>
              <a:rPr lang="nl-NL" sz="1600">
                <a:solidFill>
                  <a:srgbClr val="080808"/>
                </a:solidFill>
                <a:effectLst/>
                <a:highlight>
                  <a:srgbClr val="FFFFFF"/>
                </a:highlight>
                <a:latin typeface="JetBrains Mono"/>
              </a:rPr>
              <a:t>;</a:t>
            </a:r>
          </a:p>
          <a:p>
            <a:endParaRPr lang="en-US" sz="1600" i="1">
              <a:solidFill>
                <a:srgbClr val="8C8C8C"/>
              </a:solidFill>
              <a:highlight>
                <a:srgbClr val="FFFFFF"/>
              </a:highlight>
              <a:latin typeface="JetBrains Mono"/>
            </a:endParaRPr>
          </a:p>
          <a:p>
            <a:r>
              <a:rPr lang="en-US" sz="1600" i="1">
                <a:solidFill>
                  <a:srgbClr val="8C8C8C"/>
                </a:solidFill>
                <a:effectLst/>
                <a:highlight>
                  <a:srgbClr val="FFFFFF"/>
                </a:highlight>
                <a:latin typeface="JetBrains Mono"/>
              </a:rPr>
              <a:t>// Execute once before </a:t>
            </a:r>
            <a:r>
              <a:rPr lang="en-US" sz="1600" i="1">
                <a:solidFill>
                  <a:srgbClr val="8C8C8C"/>
                </a:solidFill>
                <a:highlight>
                  <a:srgbClr val="FFFFFF"/>
                </a:highlight>
                <a:latin typeface="JetBrains Mono"/>
              </a:rPr>
              <a:t>each</a:t>
            </a:r>
            <a:r>
              <a:rPr lang="en-US" sz="1600" i="1">
                <a:solidFill>
                  <a:srgbClr val="8C8C8C"/>
                </a:solidFill>
                <a:effectLst/>
                <a:highlight>
                  <a:srgbClr val="FFFFFF"/>
                </a:highlight>
                <a:latin typeface="JetBrains Mono"/>
              </a:rPr>
              <a:t> tests</a:t>
            </a:r>
            <a:br>
              <a:rPr lang="en-US" sz="1600" i="1">
                <a:solidFill>
                  <a:srgbClr val="8C8C8C"/>
                </a:solidFill>
                <a:effectLst/>
                <a:highlight>
                  <a:srgbClr val="FFFFFF"/>
                </a:highlight>
                <a:latin typeface="JetBrains Mono"/>
              </a:rPr>
            </a:br>
            <a:r>
              <a:rPr lang="en-US" sz="1600" i="1">
                <a:solidFill>
                  <a:srgbClr val="8C8C8C"/>
                </a:solidFill>
                <a:effectLst/>
                <a:highlight>
                  <a:srgbClr val="FFFFFF"/>
                </a:highlight>
                <a:latin typeface="JetBrains Mono"/>
              </a:rPr>
              <a:t>// For setting up or </a:t>
            </a:r>
            <a:r>
              <a:rPr lang="en-US" sz="1600" i="1">
                <a:solidFill>
                  <a:srgbClr val="8C8C8C"/>
                </a:solidFill>
                <a:highlight>
                  <a:srgbClr val="FFFFFF"/>
                </a:highlight>
                <a:latin typeface="JetBrains Mono"/>
              </a:rPr>
              <a:t>refreshing testdata</a:t>
            </a:r>
            <a:br>
              <a:rPr lang="en-US" sz="1600" i="1">
                <a:solidFill>
                  <a:srgbClr val="8C8C8C"/>
                </a:solidFill>
                <a:effectLst/>
                <a:highlight>
                  <a:srgbClr val="FFFFFF"/>
                </a:highlight>
                <a:latin typeface="JetBrains Mono"/>
              </a:rPr>
            </a:br>
            <a:r>
              <a:rPr lang="en-US" sz="1600" i="1">
                <a:solidFill>
                  <a:srgbClr val="8C8C8C"/>
                </a:solidFill>
                <a:effectLst/>
                <a:highlight>
                  <a:srgbClr val="FFFFFF"/>
                </a:highlight>
                <a:latin typeface="JetBrains Mono"/>
              </a:rPr>
              <a:t>// Must be public and void</a:t>
            </a:r>
          </a:p>
          <a:p>
            <a:r>
              <a:rPr lang="en-US" sz="1600" i="1">
                <a:solidFill>
                  <a:srgbClr val="8C8C8C"/>
                </a:solidFill>
                <a:highlight>
                  <a:srgbClr val="FFFFFF"/>
                </a:highlight>
                <a:latin typeface="JetBrains Mono"/>
              </a:rPr>
              <a:t>// Not static</a:t>
            </a:r>
            <a:endParaRPr lang="en-US" sz="1600">
              <a:solidFill>
                <a:srgbClr val="080808"/>
              </a:solidFill>
              <a:effectLst/>
              <a:highlight>
                <a:srgbClr val="FFFFFF"/>
              </a:highlight>
              <a:latin typeface="JetBrains Mono"/>
            </a:endParaRPr>
          </a:p>
          <a:p>
            <a:r>
              <a:rPr lang="en-US" sz="1600" i="1">
                <a:solidFill>
                  <a:srgbClr val="8C8C8C"/>
                </a:solidFill>
                <a:effectLst/>
                <a:highlight>
                  <a:srgbClr val="FFFFFF"/>
                </a:highlight>
                <a:latin typeface="JetBrains Mono"/>
              </a:rPr>
              <a:t>// Name is not important</a:t>
            </a:r>
            <a:endParaRPr lang="en-US" sz="1600">
              <a:solidFill>
                <a:srgbClr val="080808"/>
              </a:solidFill>
              <a:effectLst/>
              <a:highlight>
                <a:srgbClr val="FFFFFF"/>
              </a:highlight>
              <a:latin typeface="JetBrains Mono"/>
            </a:endParaRPr>
          </a:p>
          <a:p>
            <a:r>
              <a:rPr lang="nl-NL" sz="1600">
                <a:solidFill>
                  <a:srgbClr val="9E880D"/>
                </a:solidFill>
                <a:effectLst/>
                <a:highlight>
                  <a:srgbClr val="FFFFFF"/>
                </a:highlight>
                <a:latin typeface="JetBrains Mono"/>
              </a:rPr>
              <a:t>@BeforeEach</a:t>
            </a:r>
            <a:br>
              <a:rPr lang="nl-NL" sz="1600">
                <a:solidFill>
                  <a:srgbClr val="9E880D"/>
                </a:solidFill>
                <a:effectLst/>
                <a:highlight>
                  <a:srgbClr val="FFFFFF"/>
                </a:highlight>
                <a:latin typeface="JetBrains Mono"/>
              </a:rPr>
            </a:br>
            <a:r>
              <a:rPr lang="nl-NL" sz="1600">
                <a:solidFill>
                  <a:srgbClr val="0033B3"/>
                </a:solidFill>
                <a:effectLst/>
                <a:highlight>
                  <a:srgbClr val="FFFFFF"/>
                </a:highlight>
                <a:latin typeface="JetBrains Mono"/>
              </a:rPr>
              <a:t>public void </a:t>
            </a:r>
            <a:r>
              <a:rPr lang="nl-NL" sz="1600">
                <a:solidFill>
                  <a:srgbClr val="00627A"/>
                </a:solidFill>
                <a:effectLst/>
                <a:highlight>
                  <a:srgbClr val="FFFFFF"/>
                </a:highlight>
                <a:latin typeface="JetBrains Mono"/>
              </a:rPr>
              <a:t>setupEach</a:t>
            </a:r>
            <a:r>
              <a:rPr lang="nl-NL" sz="1600">
                <a:solidFill>
                  <a:srgbClr val="080808"/>
                </a:solidFill>
                <a:effectLst/>
                <a:highlight>
                  <a:srgbClr val="FFFFFF"/>
                </a:highlight>
                <a:latin typeface="JetBrains Mono"/>
              </a:rPr>
              <a:t>() {</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ReservationRepository reservationRepository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ReservationRepository();</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 reservation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a:t>
            </a:r>
            <a:r>
              <a:rPr lang="nl-NL" sz="1600">
                <a:solidFill>
                  <a:srgbClr val="1750EB"/>
                </a:solidFill>
                <a:highlight>
                  <a:srgbClr val="FFFFFF"/>
                </a:highlight>
                <a:latin typeface="JetBrains Mono"/>
              </a:rPr>
              <a:t>2</a:t>
            </a:r>
            <a:r>
              <a:rPr lang="nl-NL" sz="1600">
                <a:solidFill>
                  <a:srgbClr val="080808"/>
                </a:solidFill>
                <a:effectLst/>
                <a:highlight>
                  <a:srgbClr val="FFFFFF"/>
                </a:highlight>
                <a:latin typeface="JetBrains Mono"/>
              </a:rPr>
              <a:t>, </a:t>
            </a:r>
            <a:r>
              <a:rPr lang="nl-NL" sz="1600">
                <a:solidFill>
                  <a:srgbClr val="1750EB"/>
                </a:solidFill>
                <a:effectLst/>
                <a:highlight>
                  <a:srgbClr val="FFFFFF"/>
                </a:highlight>
                <a:latin typeface="JetBrains Mono"/>
              </a:rPr>
              <a:t>100000002</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LocalDateTime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().plusDays(</a:t>
            </a:r>
            <a:r>
              <a:rPr lang="nl-NL" sz="1600">
                <a:solidFill>
                  <a:srgbClr val="1750EB"/>
                </a:solidFill>
                <a:effectLst/>
                <a:highlight>
                  <a:srgbClr val="FFFFFF"/>
                </a:highlight>
                <a:latin typeface="JetBrains Mono"/>
              </a:rPr>
              <a:t>1</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().plusDays(</a:t>
            </a:r>
            <a:r>
              <a:rPr lang="nl-NL" sz="1600">
                <a:solidFill>
                  <a:srgbClr val="1750EB"/>
                </a:solidFill>
                <a:effectLst/>
                <a:highlight>
                  <a:srgbClr val="FFFFFF"/>
                </a:highlight>
                <a:latin typeface="JetBrains Mono"/>
              </a:rPr>
              <a:t>4</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67D17"/>
                </a:solidFill>
                <a:effectLst/>
                <a:highlight>
                  <a:srgbClr val="FFFFFF"/>
                </a:highlight>
                <a:latin typeface="JetBrains Mono"/>
              </a:rPr>
              <a:t>"50000928"</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67D17"/>
                </a:solidFill>
                <a:effectLst/>
                <a:highlight>
                  <a:srgbClr val="FFFFFF"/>
                </a:highlight>
                <a:latin typeface="JetBrains Mono"/>
              </a:rPr>
              <a:t>"Mrs. de Witt"</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reservationRepository</a:t>
            </a:r>
            <a:r>
              <a:rPr lang="nl-NL" sz="1600">
                <a:solidFill>
                  <a:srgbClr val="080808"/>
                </a:solidFill>
                <a:effectLst/>
                <a:highlight>
                  <a:srgbClr val="FFFFFF"/>
                </a:highlight>
                <a:latin typeface="JetBrains Mono"/>
              </a:rPr>
              <a:t>.addReservation(</a:t>
            </a:r>
            <a:r>
              <a:rPr lang="nl-NL" sz="1600">
                <a:solidFill>
                  <a:srgbClr val="000000"/>
                </a:solidFill>
                <a:effectLst/>
                <a:highlight>
                  <a:srgbClr val="FFFFFF"/>
                </a:highlight>
                <a:latin typeface="JetBrains Mono"/>
              </a:rPr>
              <a:t>reservation</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i="1">
                <a:solidFill>
                  <a:srgbClr val="871094"/>
                </a:solidFill>
                <a:effectLst/>
                <a:highlight>
                  <a:srgbClr val="FFFFFF"/>
                </a:highlight>
                <a:latin typeface="JetBrains Mono"/>
              </a:rPr>
              <a:t>reservationService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ReservationServiceImpl(</a:t>
            </a:r>
            <a:r>
              <a:rPr lang="nl-NL" sz="1600">
                <a:solidFill>
                  <a:srgbClr val="000000"/>
                </a:solidFill>
                <a:effectLst/>
                <a:highlight>
                  <a:srgbClr val="FFFFFF"/>
                </a:highlight>
                <a:latin typeface="JetBrains Mono"/>
              </a:rPr>
              <a:t>reservationRepository</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332166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340759" y="564234"/>
            <a:ext cx="1869614" cy="523220"/>
          </a:xfrm>
          <a:prstGeom prst="rect">
            <a:avLst/>
          </a:prstGeom>
          <a:noFill/>
        </p:spPr>
        <p:txBody>
          <a:bodyPr wrap="none" rtlCol="0">
            <a:spAutoFit/>
          </a:bodyPr>
          <a:lstStyle/>
          <a:p>
            <a:r>
              <a:rPr lang="nl-NL" sz="2800" b="1" dirty="0"/>
              <a:t>Simple Test</a:t>
            </a:r>
          </a:p>
        </p:txBody>
      </p:sp>
      <p:sp>
        <p:nvSpPr>
          <p:cNvPr id="5" name="TextBox 4">
            <a:extLst>
              <a:ext uri="{FF2B5EF4-FFF2-40B4-BE49-F238E27FC236}">
                <a16:creationId xmlns:a16="http://schemas.microsoft.com/office/drawing/2014/main" id="{B0F66A2F-7125-4FED-88F2-CB647C8A7BDA}"/>
              </a:ext>
            </a:extLst>
          </p:cNvPr>
          <p:cNvSpPr txBox="1"/>
          <p:nvPr/>
        </p:nvSpPr>
        <p:spPr>
          <a:xfrm>
            <a:off x="1062330" y="1276598"/>
            <a:ext cx="8109661" cy="1200329"/>
          </a:xfrm>
          <a:prstGeom prst="rect">
            <a:avLst/>
          </a:prstGeom>
          <a:noFill/>
        </p:spPr>
        <p:txBody>
          <a:bodyPr wrap="square" rtlCol="0">
            <a:spAutoFit/>
          </a:bodyPr>
          <a:lstStyle/>
          <a:p>
            <a:pPr marL="285750" indent="-285750">
              <a:buFont typeface="Arial" panose="020B0604020202020204" pitchFamily="34" charset="0"/>
              <a:buChar char="•"/>
            </a:pPr>
            <a:r>
              <a:rPr lang="nl-NL" dirty="0"/>
              <a:t>Method must be public. </a:t>
            </a:r>
          </a:p>
          <a:p>
            <a:pPr marL="285750" indent="-285750">
              <a:buFont typeface="Arial" panose="020B0604020202020204" pitchFamily="34" charset="0"/>
              <a:buChar char="•"/>
            </a:pPr>
            <a:r>
              <a:rPr lang="nl-NL" dirty="0"/>
              <a:t>Return type must be void. </a:t>
            </a:r>
          </a:p>
          <a:p>
            <a:pPr marL="285750" indent="-285750">
              <a:buFont typeface="Arial" panose="020B0604020202020204" pitchFamily="34" charset="0"/>
              <a:buChar char="•"/>
            </a:pPr>
            <a:r>
              <a:rPr lang="nl-NL" dirty="0"/>
              <a:t>Method name is not important but must be meaningful</a:t>
            </a:r>
          </a:p>
          <a:p>
            <a:pPr marL="285750" indent="-285750">
              <a:buFont typeface="Arial" panose="020B0604020202020204" pitchFamily="34" charset="0"/>
              <a:buChar char="•"/>
            </a:pPr>
            <a:r>
              <a:rPr lang="nl-NL" dirty="0"/>
              <a:t>Many methods (like assertEquals) need to be imported as static methods. </a:t>
            </a:r>
          </a:p>
        </p:txBody>
      </p:sp>
      <p:sp>
        <p:nvSpPr>
          <p:cNvPr id="6" name="TextBox 5">
            <a:extLst>
              <a:ext uri="{FF2B5EF4-FFF2-40B4-BE49-F238E27FC236}">
                <a16:creationId xmlns:a16="http://schemas.microsoft.com/office/drawing/2014/main" id="{16E8540D-07E8-1452-96D8-BD038E54BC81}"/>
              </a:ext>
            </a:extLst>
          </p:cNvPr>
          <p:cNvSpPr txBox="1"/>
          <p:nvPr/>
        </p:nvSpPr>
        <p:spPr>
          <a:xfrm>
            <a:off x="659167" y="2980690"/>
            <a:ext cx="6094520" cy="2062103"/>
          </a:xfrm>
          <a:prstGeom prst="rect">
            <a:avLst/>
          </a:prstGeom>
          <a:noFill/>
        </p:spPr>
        <p:txBody>
          <a:bodyPr wrap="square">
            <a:spAutoFit/>
          </a:bodyPr>
          <a:lstStyle/>
          <a:p>
            <a:r>
              <a:rPr lang="en-US" sz="1600">
                <a:solidFill>
                  <a:srgbClr val="9E880D"/>
                </a:solidFill>
                <a:effectLst/>
                <a:highlight>
                  <a:srgbClr val="FFFFFF"/>
                </a:highlight>
                <a:latin typeface="JetBrains Mono"/>
              </a:rPr>
              <a:t>@Test</a:t>
            </a:r>
            <a:br>
              <a:rPr lang="en-US" sz="1600">
                <a:solidFill>
                  <a:srgbClr val="9E880D"/>
                </a:solidFill>
                <a:effectLst/>
                <a:highlight>
                  <a:srgbClr val="FFFFFF"/>
                </a:highlight>
                <a:latin typeface="JetBrains Mono"/>
              </a:rPr>
            </a:br>
            <a:r>
              <a:rPr lang="en-US" sz="1600">
                <a:solidFill>
                  <a:srgbClr val="9E880D"/>
                </a:solidFill>
                <a:effectLst/>
                <a:highlight>
                  <a:srgbClr val="FFFFFF"/>
                </a:highlight>
                <a:latin typeface="JetBrains Mono"/>
              </a:rPr>
              <a:t>@Order</a:t>
            </a:r>
            <a:r>
              <a:rPr lang="en-US" sz="1600">
                <a:solidFill>
                  <a:srgbClr val="080808"/>
                </a:solidFill>
                <a:effectLst/>
                <a:highlight>
                  <a:srgbClr val="FFFFFF"/>
                </a:highlight>
                <a:latin typeface="JetBrains Mono"/>
              </a:rPr>
              <a:t>(</a:t>
            </a:r>
            <a:r>
              <a:rPr lang="en-US" sz="1600">
                <a:solidFill>
                  <a:srgbClr val="1750EB"/>
                </a:solidFill>
                <a:effectLst/>
                <a:highlight>
                  <a:srgbClr val="FFFFFF"/>
                </a:highlight>
                <a:latin typeface="JetBrains Mono"/>
              </a:rPr>
              <a:t>1</a:t>
            </a:r>
            <a:r>
              <a:rPr lang="en-US" sz="1600">
                <a:solidFill>
                  <a:srgbClr val="080808"/>
                </a:solidFill>
                <a:effectLst/>
                <a:highlight>
                  <a:srgbClr val="FFFFFF"/>
                </a:highlight>
                <a:latin typeface="JetBrains Mono"/>
              </a:rPr>
              <a:t>)</a:t>
            </a:r>
            <a:br>
              <a:rPr lang="en-US" sz="1600">
                <a:solidFill>
                  <a:srgbClr val="080808"/>
                </a:solidFill>
                <a:effectLst/>
                <a:highlight>
                  <a:srgbClr val="FFFFFF"/>
                </a:highlight>
                <a:latin typeface="JetBrains Mono"/>
              </a:rPr>
            </a:br>
            <a:r>
              <a:rPr lang="en-US" sz="1600">
                <a:solidFill>
                  <a:srgbClr val="0033B3"/>
                </a:solidFill>
                <a:effectLst/>
                <a:highlight>
                  <a:srgbClr val="FFFFFF"/>
                </a:highlight>
                <a:latin typeface="JetBrains Mono"/>
              </a:rPr>
              <a:t>public void </a:t>
            </a:r>
            <a:r>
              <a:rPr lang="en-US" sz="1600">
                <a:solidFill>
                  <a:srgbClr val="00627A"/>
                </a:solidFill>
                <a:effectLst/>
                <a:highlight>
                  <a:srgbClr val="FFFFFF"/>
                </a:highlight>
                <a:latin typeface="JetBrains Mono"/>
              </a:rPr>
              <a:t>reservationListSize</a:t>
            </a:r>
            <a:r>
              <a:rPr lang="en-US" sz="1600">
                <a:solidFill>
                  <a:srgbClr val="080808"/>
                </a:solidFill>
                <a:effectLst/>
                <a:highlight>
                  <a:srgbClr val="FFFFFF"/>
                </a:highlight>
                <a:latin typeface="JetBrains Mono"/>
              </a:rPr>
              <a:t>(){</a:t>
            </a:r>
            <a:br>
              <a:rPr lang="en-US" sz="1600">
                <a:solidFill>
                  <a:srgbClr val="080808"/>
                </a:solidFill>
                <a:effectLst/>
                <a:highlight>
                  <a:srgbClr val="FFFFFF"/>
                </a:highlight>
                <a:latin typeface="JetBrains Mono"/>
              </a:rPr>
            </a:br>
            <a:br>
              <a:rPr lang="en-US" sz="1600">
                <a:solidFill>
                  <a:srgbClr val="080808"/>
                </a:solidFill>
                <a:effectLst/>
                <a:highlight>
                  <a:srgbClr val="FFFFFF"/>
                </a:highlight>
                <a:latin typeface="JetBrains Mono"/>
              </a:rPr>
            </a:br>
            <a:r>
              <a:rPr lang="en-US" sz="1600">
                <a:solidFill>
                  <a:srgbClr val="080808"/>
                </a:solidFill>
                <a:effectLst/>
                <a:highlight>
                  <a:srgbClr val="FFFFFF"/>
                </a:highlight>
                <a:latin typeface="JetBrains Mono"/>
              </a:rPr>
              <a:t>    </a:t>
            </a:r>
            <a:r>
              <a:rPr lang="en-US" sz="1600">
                <a:solidFill>
                  <a:srgbClr val="0033B3"/>
                </a:solidFill>
                <a:effectLst/>
                <a:highlight>
                  <a:srgbClr val="FFFFFF"/>
                </a:highlight>
                <a:latin typeface="JetBrains Mono"/>
              </a:rPr>
              <a:t>int </a:t>
            </a:r>
            <a:r>
              <a:rPr lang="en-US" sz="1600">
                <a:solidFill>
                  <a:srgbClr val="000000"/>
                </a:solidFill>
                <a:effectLst/>
                <a:highlight>
                  <a:srgbClr val="FFFFFF"/>
                </a:highlight>
                <a:latin typeface="JetBrains Mono"/>
              </a:rPr>
              <a:t>count </a:t>
            </a:r>
            <a:r>
              <a:rPr lang="en-US" sz="1600">
                <a:solidFill>
                  <a:srgbClr val="080808"/>
                </a:solidFill>
                <a:effectLst/>
                <a:highlight>
                  <a:srgbClr val="FFFFFF"/>
                </a:highlight>
                <a:latin typeface="JetBrains Mono"/>
              </a:rPr>
              <a:t>= </a:t>
            </a:r>
            <a:r>
              <a:rPr lang="en-US" sz="1600" i="1">
                <a:solidFill>
                  <a:srgbClr val="871094"/>
                </a:solidFill>
                <a:effectLst/>
                <a:highlight>
                  <a:srgbClr val="FFFFFF"/>
                </a:highlight>
                <a:latin typeface="JetBrains Mono"/>
              </a:rPr>
              <a:t>reservationService</a:t>
            </a:r>
            <a:r>
              <a:rPr lang="en-US" sz="1600">
                <a:solidFill>
                  <a:srgbClr val="080808"/>
                </a:solidFill>
                <a:effectLst/>
                <a:highlight>
                  <a:srgbClr val="FFFFFF"/>
                </a:highlight>
                <a:latin typeface="JetBrains Mono"/>
              </a:rPr>
              <a:t>.getReservationCount();</a:t>
            </a:r>
            <a:br>
              <a:rPr lang="en-US" sz="1600">
                <a:solidFill>
                  <a:srgbClr val="080808"/>
                </a:solidFill>
                <a:effectLst/>
                <a:highlight>
                  <a:srgbClr val="FFFFFF"/>
                </a:highlight>
                <a:latin typeface="JetBrains Mono"/>
              </a:rPr>
            </a:br>
            <a:br>
              <a:rPr lang="en-US" sz="1600">
                <a:solidFill>
                  <a:srgbClr val="080808"/>
                </a:solidFill>
                <a:effectLst/>
                <a:highlight>
                  <a:srgbClr val="FFFFFF"/>
                </a:highlight>
                <a:latin typeface="JetBrains Mono"/>
              </a:rPr>
            </a:br>
            <a:r>
              <a:rPr lang="en-US" sz="1600">
                <a:solidFill>
                  <a:srgbClr val="080808"/>
                </a:solidFill>
                <a:effectLst/>
                <a:highlight>
                  <a:srgbClr val="FFFFFF"/>
                </a:highlight>
                <a:latin typeface="JetBrains Mono"/>
              </a:rPr>
              <a:t>    </a:t>
            </a:r>
            <a:r>
              <a:rPr lang="en-US" sz="1600" i="1">
                <a:solidFill>
                  <a:srgbClr val="080808"/>
                </a:solidFill>
                <a:effectLst/>
                <a:highlight>
                  <a:srgbClr val="FFFFFF"/>
                </a:highlight>
                <a:latin typeface="JetBrains Mono"/>
              </a:rPr>
              <a:t>assertEquals</a:t>
            </a:r>
            <a:r>
              <a:rPr lang="en-US" sz="1600">
                <a:solidFill>
                  <a:srgbClr val="080808"/>
                </a:solidFill>
                <a:effectLst/>
                <a:highlight>
                  <a:srgbClr val="FFFFFF"/>
                </a:highlight>
                <a:latin typeface="JetBrains Mono"/>
              </a:rPr>
              <a:t>(</a:t>
            </a:r>
            <a:r>
              <a:rPr lang="en-US" sz="1600">
                <a:solidFill>
                  <a:srgbClr val="1750EB"/>
                </a:solidFill>
                <a:effectLst/>
                <a:highlight>
                  <a:srgbClr val="FFFFFF"/>
                </a:highlight>
                <a:latin typeface="JetBrains Mono"/>
              </a:rPr>
              <a:t>1</a:t>
            </a:r>
            <a:r>
              <a:rPr lang="en-US" sz="1600">
                <a:solidFill>
                  <a:srgbClr val="080808"/>
                </a:solidFill>
                <a:effectLst/>
                <a:highlight>
                  <a:srgbClr val="FFFFFF"/>
                </a:highlight>
                <a:latin typeface="JetBrains Mono"/>
              </a:rPr>
              <a:t>, </a:t>
            </a:r>
            <a:r>
              <a:rPr lang="en-US" sz="1600">
                <a:solidFill>
                  <a:srgbClr val="000000"/>
                </a:solidFill>
                <a:effectLst/>
                <a:highlight>
                  <a:srgbClr val="FFFFFF"/>
                </a:highlight>
                <a:latin typeface="JetBrains Mono"/>
              </a:rPr>
              <a:t>count</a:t>
            </a:r>
            <a:r>
              <a:rPr lang="en-US" sz="1600">
                <a:solidFill>
                  <a:srgbClr val="080808"/>
                </a:solidFill>
                <a:effectLst/>
                <a:highlight>
                  <a:srgbClr val="FFFFFF"/>
                </a:highlight>
                <a:latin typeface="JetBrains Mono"/>
              </a:rPr>
              <a:t>);</a:t>
            </a:r>
            <a:br>
              <a:rPr lang="en-US" sz="1600">
                <a:solidFill>
                  <a:srgbClr val="080808"/>
                </a:solidFill>
                <a:effectLst/>
                <a:highlight>
                  <a:srgbClr val="FFFFFF"/>
                </a:highlight>
                <a:latin typeface="JetBrains Mono"/>
              </a:rPr>
            </a:br>
            <a:r>
              <a:rPr lang="en-US" sz="16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223279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DBA22-9EE4-4EE5-BD41-7BA55F382619}"/>
              </a:ext>
            </a:extLst>
          </p:cNvPr>
          <p:cNvSpPr txBox="1"/>
          <p:nvPr/>
        </p:nvSpPr>
        <p:spPr>
          <a:xfrm>
            <a:off x="1054100" y="777665"/>
            <a:ext cx="1281120" cy="830997"/>
          </a:xfrm>
          <a:prstGeom prst="rect">
            <a:avLst/>
          </a:prstGeom>
          <a:noFill/>
        </p:spPr>
        <p:txBody>
          <a:bodyPr wrap="none" rtlCol="0">
            <a:spAutoFit/>
          </a:bodyPr>
          <a:lstStyle/>
          <a:p>
            <a:r>
              <a:rPr lang="nl-NL" sz="2400" b="1"/>
              <a:t>Mocking</a:t>
            </a:r>
            <a:endParaRPr lang="nl-NL" sz="2400" b="1" dirty="0"/>
          </a:p>
          <a:p>
            <a:endParaRPr lang="nl-NL" sz="2400" b="1" dirty="0"/>
          </a:p>
        </p:txBody>
      </p:sp>
      <p:pic>
        <p:nvPicPr>
          <p:cNvPr id="9" name="Picture 8">
            <a:extLst>
              <a:ext uri="{FF2B5EF4-FFF2-40B4-BE49-F238E27FC236}">
                <a16:creationId xmlns:a16="http://schemas.microsoft.com/office/drawing/2014/main" id="{801455A4-2395-5581-D4C5-BFC86E950E73}"/>
              </a:ext>
            </a:extLst>
          </p:cNvPr>
          <p:cNvPicPr>
            <a:picLocks noChangeAspect="1"/>
          </p:cNvPicPr>
          <p:nvPr/>
        </p:nvPicPr>
        <p:blipFill>
          <a:blip r:embed="rId2"/>
          <a:stretch>
            <a:fillRect/>
          </a:stretch>
        </p:blipFill>
        <p:spPr>
          <a:xfrm>
            <a:off x="1561467" y="2252498"/>
            <a:ext cx="9069066" cy="2353003"/>
          </a:xfrm>
          <a:prstGeom prst="rect">
            <a:avLst/>
          </a:prstGeom>
        </p:spPr>
      </p:pic>
    </p:spTree>
    <p:extLst>
      <p:ext uri="{BB962C8B-B14F-4D97-AF65-F5344CB8AC3E}">
        <p14:creationId xmlns:p14="http://schemas.microsoft.com/office/powerpoint/2010/main" val="5120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DBA22-9EE4-4EE5-BD41-7BA55F382619}"/>
              </a:ext>
            </a:extLst>
          </p:cNvPr>
          <p:cNvSpPr txBox="1"/>
          <p:nvPr/>
        </p:nvSpPr>
        <p:spPr>
          <a:xfrm>
            <a:off x="1054100" y="777665"/>
            <a:ext cx="4106830" cy="830997"/>
          </a:xfrm>
          <a:prstGeom prst="rect">
            <a:avLst/>
          </a:prstGeom>
          <a:noFill/>
        </p:spPr>
        <p:txBody>
          <a:bodyPr wrap="none" rtlCol="0">
            <a:spAutoFit/>
          </a:bodyPr>
          <a:lstStyle/>
          <a:p>
            <a:r>
              <a:rPr lang="nl-NL" sz="2400" b="1"/>
              <a:t>Mocking an interface or a class</a:t>
            </a:r>
            <a:endParaRPr lang="nl-NL" sz="2400" b="1" dirty="0"/>
          </a:p>
          <a:p>
            <a:endParaRPr lang="nl-NL" sz="2400" b="1" dirty="0"/>
          </a:p>
        </p:txBody>
      </p:sp>
      <p:sp>
        <p:nvSpPr>
          <p:cNvPr id="12" name="TextBox 11">
            <a:extLst>
              <a:ext uri="{FF2B5EF4-FFF2-40B4-BE49-F238E27FC236}">
                <a16:creationId xmlns:a16="http://schemas.microsoft.com/office/drawing/2014/main" id="{52CCD83B-C159-E974-244E-2BF72D4CF381}"/>
              </a:ext>
            </a:extLst>
          </p:cNvPr>
          <p:cNvSpPr txBox="1"/>
          <p:nvPr/>
        </p:nvSpPr>
        <p:spPr>
          <a:xfrm>
            <a:off x="1054099" y="1584560"/>
            <a:ext cx="10957387" cy="1815882"/>
          </a:xfrm>
          <a:prstGeom prst="rect">
            <a:avLst/>
          </a:prstGeom>
          <a:noFill/>
        </p:spPr>
        <p:txBody>
          <a:bodyPr wrap="square">
            <a:spAutoFit/>
          </a:bodyPr>
          <a:lstStyle/>
          <a:p>
            <a:r>
              <a:rPr lang="nl-NL" sz="1400">
                <a:solidFill>
                  <a:srgbClr val="9E880D"/>
                </a:solidFill>
                <a:effectLst/>
                <a:highlight>
                  <a:srgbClr val="FFFFFF"/>
                </a:highlight>
                <a:latin typeface="JetBrains Mono"/>
              </a:rPr>
              <a:t>@Service</a:t>
            </a:r>
            <a:br>
              <a:rPr lang="nl-NL" sz="1400">
                <a:solidFill>
                  <a:srgbClr val="9E880D"/>
                </a:solidFill>
                <a:effectLst/>
                <a:highlight>
                  <a:srgbClr val="FFFFFF"/>
                </a:highlight>
                <a:latin typeface="JetBrains Mono"/>
              </a:rPr>
            </a:br>
            <a:r>
              <a:rPr lang="nl-NL" sz="1400">
                <a:solidFill>
                  <a:srgbClr val="0033B3"/>
                </a:solidFill>
                <a:effectLst/>
                <a:highlight>
                  <a:srgbClr val="FFFFFF"/>
                </a:highlight>
                <a:latin typeface="JetBrains Mono"/>
              </a:rPr>
              <a:t>public interface </a:t>
            </a:r>
            <a:r>
              <a:rPr lang="nl-NL" sz="1400">
                <a:solidFill>
                  <a:srgbClr val="000000"/>
                </a:solidFill>
                <a:effectLst/>
                <a:highlight>
                  <a:srgbClr val="FFFFFF"/>
                </a:highlight>
                <a:latin typeface="JetBrains Mono"/>
              </a:rPr>
              <a:t>BankingApi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Account </a:t>
            </a:r>
            <a:r>
              <a:rPr lang="nl-NL" sz="1400">
                <a:solidFill>
                  <a:srgbClr val="00627A"/>
                </a:solidFill>
                <a:effectLst/>
                <a:highlight>
                  <a:srgbClr val="FFFFFF"/>
                </a:highlight>
                <a:latin typeface="JetBrains Mono"/>
              </a:rPr>
              <a:t>login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pincode)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boolean </a:t>
            </a:r>
            <a:r>
              <a:rPr lang="nl-NL" sz="1400">
                <a:solidFill>
                  <a:srgbClr val="00627A"/>
                </a:solidFill>
                <a:effectLst/>
                <a:highlight>
                  <a:srgbClr val="FFFFFF"/>
                </a:highlight>
                <a:latin typeface="JetBrains Mono"/>
              </a:rPr>
              <a:t>transfer</a:t>
            </a:r>
            <a:r>
              <a:rPr lang="nl-NL" sz="1400">
                <a:solidFill>
                  <a:srgbClr val="080808"/>
                </a:solidFill>
                <a:effectLst/>
                <a:highlight>
                  <a:srgbClr val="FFFFFF"/>
                </a:highlight>
                <a:latin typeface="JetBrains Mono"/>
              </a:rPr>
              <a:t>(</a:t>
            </a:r>
            <a:r>
              <a:rPr lang="nl-NL" sz="1400">
                <a:solidFill>
                  <a:srgbClr val="0033B3"/>
                </a:solidFill>
                <a:effectLst/>
                <a:highlight>
                  <a:srgbClr val="FFFFFF"/>
                </a:highlight>
                <a:latin typeface="JetBrains Mono"/>
              </a:rPr>
              <a:t>double </a:t>
            </a:r>
            <a:r>
              <a:rPr lang="nl-NL" sz="1400">
                <a:solidFill>
                  <a:srgbClr val="080808"/>
                </a:solidFill>
                <a:effectLst/>
                <a:highlight>
                  <a:srgbClr val="FFFFFF"/>
                </a:highlight>
                <a:latin typeface="JetBrains Mono"/>
              </a:rPr>
              <a:t>amount, </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accountNrFrom,</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accountNrTo)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0627A"/>
                </a:solidFill>
                <a:effectLst/>
                <a:highlight>
                  <a:srgbClr val="FFFFFF"/>
                </a:highlight>
                <a:latin typeface="JetBrains Mono"/>
              </a:rPr>
              <a:t>getBalance</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accountNr)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boolean </a:t>
            </a:r>
            <a:r>
              <a:rPr lang="nl-NL" sz="1400">
                <a:solidFill>
                  <a:srgbClr val="00627A"/>
                </a:solidFill>
                <a:effectLst/>
                <a:highlight>
                  <a:srgbClr val="FFFFFF"/>
                </a:highlight>
                <a:latin typeface="JetBrains Mono"/>
              </a:rPr>
              <a:t>applyForLone</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Account </a:t>
            </a:r>
            <a:r>
              <a:rPr lang="nl-NL" sz="1400">
                <a:solidFill>
                  <a:srgbClr val="080808"/>
                </a:solidFill>
                <a:effectLst/>
                <a:highlight>
                  <a:srgbClr val="FFFFFF"/>
                </a:highlight>
                <a:latin typeface="JetBrains Mono"/>
              </a:rPr>
              <a:t>account)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p>
        </p:txBody>
      </p:sp>
      <p:sp>
        <p:nvSpPr>
          <p:cNvPr id="14" name="TextBox 13">
            <a:extLst>
              <a:ext uri="{FF2B5EF4-FFF2-40B4-BE49-F238E27FC236}">
                <a16:creationId xmlns:a16="http://schemas.microsoft.com/office/drawing/2014/main" id="{3847CA7D-A283-0A34-6B41-1C8611118BE3}"/>
              </a:ext>
            </a:extLst>
          </p:cNvPr>
          <p:cNvSpPr txBox="1"/>
          <p:nvPr/>
        </p:nvSpPr>
        <p:spPr>
          <a:xfrm>
            <a:off x="1054099" y="3738290"/>
            <a:ext cx="10957386" cy="2462213"/>
          </a:xfrm>
          <a:prstGeom prst="rect">
            <a:avLst/>
          </a:prstGeom>
          <a:noFill/>
        </p:spPr>
        <p:txBody>
          <a:bodyPr wrap="square">
            <a:spAutoFit/>
          </a:bodyPr>
          <a:lstStyle/>
          <a:p>
            <a:r>
              <a:rPr lang="nl-NL" sz="1400">
                <a:solidFill>
                  <a:srgbClr val="0033B3"/>
                </a:solidFill>
                <a:effectLst/>
                <a:highlight>
                  <a:srgbClr val="FFFFFF"/>
                </a:highlight>
                <a:latin typeface="JetBrains Mono"/>
              </a:rPr>
              <a:t>public void </a:t>
            </a:r>
            <a:r>
              <a:rPr lang="nl-NL" sz="1400">
                <a:solidFill>
                  <a:srgbClr val="00627A"/>
                </a:solidFill>
                <a:effectLst/>
                <a:highlight>
                  <a:srgbClr val="FFFFFF"/>
                </a:highlight>
                <a:latin typeface="JetBrains Mono"/>
              </a:rPr>
              <a:t>exampleTest</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final </a:t>
            </a:r>
            <a:r>
              <a:rPr lang="nl-NL" sz="1400">
                <a:solidFill>
                  <a:srgbClr val="000000"/>
                </a:solidFill>
                <a:effectLst/>
                <a:highlight>
                  <a:srgbClr val="FFFFFF"/>
                </a:highlight>
                <a:latin typeface="JetBrains Mono"/>
              </a:rPr>
              <a:t>String PIN </a:t>
            </a:r>
            <a:r>
              <a:rPr lang="nl-NL" sz="1400">
                <a:solidFill>
                  <a:srgbClr val="080808"/>
                </a:solidFill>
                <a:effectLst/>
                <a:highlight>
                  <a:srgbClr val="FFFFFF"/>
                </a:highlight>
                <a:latin typeface="JetBrains Mono"/>
              </a:rPr>
              <a:t>= </a:t>
            </a:r>
            <a:r>
              <a:rPr lang="nl-NL" sz="1400">
                <a:solidFill>
                  <a:srgbClr val="067D17"/>
                </a:solidFill>
                <a:effectLst/>
                <a:highlight>
                  <a:srgbClr val="FFFFFF"/>
                </a:highlight>
                <a:latin typeface="JetBrains Mono"/>
              </a:rPr>
              <a:t>"1234"</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Account account </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Account();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BankingApi bankingApi </a:t>
            </a: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mock</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a:t>
            </a:r>
            <a:r>
              <a:rPr lang="nl-NL" sz="1400">
                <a:solidFill>
                  <a:srgbClr val="0033B3"/>
                </a:solidFill>
                <a:effectLst/>
                <a:highlight>
                  <a:srgbClr val="FFFFFF"/>
                </a:highlight>
                <a:latin typeface="JetBrains Mono"/>
              </a:rPr>
              <a:t>class</a:t>
            </a:r>
            <a:r>
              <a:rPr lang="nl-NL" sz="1400">
                <a:solidFill>
                  <a:srgbClr val="080808"/>
                </a:solidFill>
                <a:effectLst/>
                <a:highlight>
                  <a:srgbClr val="FFFFFF"/>
                </a:highlight>
                <a:latin typeface="JetBrains Mono"/>
              </a:rPr>
              <a:t>);</a:t>
            </a:r>
          </a:p>
          <a:p>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when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.login(</a:t>
            </a:r>
            <a:r>
              <a:rPr lang="nl-NL" sz="1400">
                <a:solidFill>
                  <a:srgbClr val="000000"/>
                </a:solidFill>
                <a:effectLst/>
                <a:highlight>
                  <a:srgbClr val="FFFFFF"/>
                </a:highlight>
                <a:latin typeface="JetBrains Mono"/>
              </a:rPr>
              <a:t>PIN</a:t>
            </a:r>
            <a:r>
              <a:rPr lang="nl-NL" sz="1400">
                <a:solidFill>
                  <a:srgbClr val="080808"/>
                </a:solidFill>
                <a:effectLst/>
                <a:highlight>
                  <a:srgbClr val="FFFFFF"/>
                </a:highlight>
                <a:latin typeface="JetBrains Mono"/>
              </a:rPr>
              <a:t>)).thenReturn( </a:t>
            </a:r>
            <a:r>
              <a:rPr lang="nl-NL" sz="1400">
                <a:solidFill>
                  <a:srgbClr val="000000"/>
                </a:solidFill>
                <a:effectLst/>
                <a:highlight>
                  <a:srgbClr val="FFFFFF"/>
                </a:highlight>
                <a:latin typeface="JetBrains Mono"/>
              </a:rPr>
              <a:t>account</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when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.getBalance(</a:t>
            </a:r>
            <a:r>
              <a:rPr lang="nl-NL" sz="1400">
                <a:solidFill>
                  <a:srgbClr val="067D17"/>
                </a:solidFill>
                <a:effectLst/>
                <a:highlight>
                  <a:srgbClr val="FFFFFF"/>
                </a:highlight>
                <a:latin typeface="JetBrains Mono"/>
              </a:rPr>
              <a:t>" NL98ING0000726635 "</a:t>
            </a:r>
            <a:r>
              <a:rPr lang="nl-NL" sz="1400">
                <a:solidFill>
                  <a:srgbClr val="080808"/>
                </a:solidFill>
                <a:effectLst/>
                <a:highlight>
                  <a:srgbClr val="FFFFFF"/>
                </a:highlight>
                <a:latin typeface="JetBrains Mono"/>
              </a:rPr>
              <a:t>)).thenReturn(</a:t>
            </a:r>
            <a:r>
              <a:rPr lang="nl-NL" sz="1400">
                <a:solidFill>
                  <a:srgbClr val="1750EB"/>
                </a:solidFill>
                <a:effectLst/>
                <a:highlight>
                  <a:srgbClr val="FFFFFF"/>
                </a:highlight>
                <a:latin typeface="JetBrains Mono"/>
              </a:rPr>
              <a:t>20000D</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when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.applyForLone(</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Account())).thenReturn(</a:t>
            </a:r>
            <a:r>
              <a:rPr lang="nl-NL" sz="1400">
                <a:solidFill>
                  <a:srgbClr val="0033B3"/>
                </a:solidFill>
                <a:effectLst/>
                <a:highlight>
                  <a:srgbClr val="FFFFFF"/>
                </a:highlight>
                <a:latin typeface="JetBrains Mono"/>
              </a:rPr>
              <a:t>true</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en-US" sz="1400" i="1">
                <a:solidFill>
                  <a:srgbClr val="080808"/>
                </a:solidFill>
                <a:effectLst/>
                <a:highlight>
                  <a:srgbClr val="FFFFFF"/>
                </a:highlight>
                <a:latin typeface="JetBrains Mono"/>
              </a:rPr>
              <a:t>when</a:t>
            </a:r>
            <a:r>
              <a:rPr lang="en-US" sz="1400">
                <a:solidFill>
                  <a:srgbClr val="080808"/>
                </a:solidFill>
                <a:effectLst/>
                <a:highlight>
                  <a:srgbClr val="FFFFFF"/>
                </a:highlight>
                <a:latin typeface="JetBrains Mono"/>
              </a:rPr>
              <a:t>(</a:t>
            </a:r>
            <a:r>
              <a:rPr lang="en-US" sz="1400">
                <a:solidFill>
                  <a:srgbClr val="000000"/>
                </a:solidFill>
                <a:effectLst/>
                <a:highlight>
                  <a:srgbClr val="FFFFFF"/>
                </a:highlight>
                <a:latin typeface="JetBrains Mono"/>
              </a:rPr>
              <a:t>bankingApi</a:t>
            </a:r>
            <a:r>
              <a:rPr lang="en-US" sz="1400">
                <a:solidFill>
                  <a:srgbClr val="080808"/>
                </a:solidFill>
                <a:effectLst/>
                <a:highlight>
                  <a:srgbClr val="FFFFFF"/>
                </a:highlight>
                <a:latin typeface="JetBrains Mono"/>
              </a:rPr>
              <a:t>.transfer(</a:t>
            </a:r>
            <a:r>
              <a:rPr lang="en-US" sz="1400">
                <a:solidFill>
                  <a:srgbClr val="1750EB"/>
                </a:solidFill>
                <a:effectLst/>
                <a:highlight>
                  <a:srgbClr val="FFFFFF"/>
                </a:highlight>
                <a:latin typeface="JetBrains Mono"/>
              </a:rPr>
              <a:t>3000D</a:t>
            </a:r>
            <a:r>
              <a:rPr lang="en-US" sz="1400">
                <a:solidFill>
                  <a:srgbClr val="080808"/>
                </a:solidFill>
                <a:effectLst/>
                <a:highlight>
                  <a:srgbClr val="FFFFFF"/>
                </a:highlight>
                <a:latin typeface="JetBrains Mono"/>
              </a:rPr>
              <a:t>, </a:t>
            </a:r>
            <a:r>
              <a:rPr lang="en-US" sz="1400">
                <a:solidFill>
                  <a:srgbClr val="067D17"/>
                </a:solidFill>
                <a:effectLst/>
                <a:highlight>
                  <a:srgbClr val="FFFFFF"/>
                </a:highlight>
                <a:latin typeface="JetBrains Mono"/>
              </a:rPr>
              <a:t>"NL98ING0000726635"</a:t>
            </a:r>
            <a:r>
              <a:rPr lang="en-US" sz="1400">
                <a:solidFill>
                  <a:srgbClr val="080808"/>
                </a:solidFill>
                <a:effectLst/>
                <a:highlight>
                  <a:srgbClr val="FFFFFF"/>
                </a:highlight>
                <a:latin typeface="JetBrains Mono"/>
              </a:rPr>
              <a:t>, </a:t>
            </a:r>
            <a:r>
              <a:rPr lang="en-US" sz="1400">
                <a:solidFill>
                  <a:srgbClr val="067D17"/>
                </a:solidFill>
                <a:effectLst/>
                <a:highlight>
                  <a:srgbClr val="FFFFFF"/>
                </a:highlight>
                <a:latin typeface="JetBrains Mono"/>
              </a:rPr>
              <a:t>"NL96RAB0000347990"</a:t>
            </a:r>
            <a:r>
              <a:rPr lang="en-US" sz="1400">
                <a:solidFill>
                  <a:srgbClr val="080808"/>
                </a:solidFill>
                <a:effectLst/>
                <a:highlight>
                  <a:srgbClr val="FFFFFF"/>
                </a:highlight>
                <a:latin typeface="JetBrains Mono"/>
              </a:rPr>
              <a:t>)).thenReturn(</a:t>
            </a:r>
            <a:r>
              <a:rPr lang="en-US" sz="1400">
                <a:solidFill>
                  <a:srgbClr val="0033B3"/>
                </a:solidFill>
                <a:effectLst/>
                <a:highlight>
                  <a:srgbClr val="FFFFFF"/>
                </a:highlight>
                <a:latin typeface="JetBrains Mono"/>
              </a:rPr>
              <a:t>true</a:t>
            </a:r>
            <a:r>
              <a:rPr lang="en-US" sz="1400">
                <a:solidFill>
                  <a:srgbClr val="080808"/>
                </a:solidFill>
                <a:effectLst/>
                <a:highlight>
                  <a:srgbClr val="FFFFFF"/>
                </a:highlight>
                <a:latin typeface="JetBrains Mono"/>
              </a:rPr>
              <a:t>);</a:t>
            </a:r>
          </a:p>
          <a:p>
            <a:r>
              <a:rPr lang="nl-NL" sz="14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56340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2DCF-7F66-4294-B0AD-DE17CF235414}"/>
              </a:ext>
            </a:extLst>
          </p:cNvPr>
          <p:cNvSpPr txBox="1"/>
          <p:nvPr/>
        </p:nvSpPr>
        <p:spPr>
          <a:xfrm>
            <a:off x="667820" y="786221"/>
            <a:ext cx="1951816" cy="461665"/>
          </a:xfrm>
          <a:prstGeom prst="rect">
            <a:avLst/>
          </a:prstGeom>
          <a:noFill/>
        </p:spPr>
        <p:txBody>
          <a:bodyPr wrap="none" rtlCol="0">
            <a:spAutoFit/>
          </a:bodyPr>
          <a:lstStyle/>
          <a:p>
            <a:r>
              <a:rPr lang="en-US" sz="2400" b="1" dirty="0"/>
              <a:t>Mocks / Spies</a:t>
            </a:r>
            <a:endParaRPr lang="nl-NL" sz="2400" b="1" dirty="0"/>
          </a:p>
        </p:txBody>
      </p:sp>
      <p:sp>
        <p:nvSpPr>
          <p:cNvPr id="4" name="TextBox 3">
            <a:extLst>
              <a:ext uri="{FF2B5EF4-FFF2-40B4-BE49-F238E27FC236}">
                <a16:creationId xmlns:a16="http://schemas.microsoft.com/office/drawing/2014/main" id="{54735767-6A45-7C1D-3F43-00D87A091CD2}"/>
              </a:ext>
            </a:extLst>
          </p:cNvPr>
          <p:cNvSpPr txBox="1"/>
          <p:nvPr/>
        </p:nvSpPr>
        <p:spPr>
          <a:xfrm>
            <a:off x="6373093" y="1995078"/>
            <a:ext cx="3925455" cy="3108543"/>
          </a:xfrm>
          <a:prstGeom prst="rect">
            <a:avLst/>
          </a:prstGeom>
          <a:noFill/>
        </p:spPr>
        <p:txBody>
          <a:bodyPr wrap="square">
            <a:spAutoFit/>
          </a:bodyPr>
          <a:lstStyle/>
          <a:p>
            <a:r>
              <a:rPr lang="nl-NL" sz="1400">
                <a:solidFill>
                  <a:srgbClr val="9E880D"/>
                </a:solidFill>
                <a:effectLst/>
                <a:latin typeface="JetBrains Mono"/>
              </a:rPr>
              <a:t>@Mock</a:t>
            </a:r>
            <a:br>
              <a:rPr lang="nl-NL" sz="1400">
                <a:solidFill>
                  <a:srgbClr val="9E880D"/>
                </a:solidFill>
                <a:effectLst/>
                <a:latin typeface="JetBrains Mono"/>
              </a:rPr>
            </a:br>
            <a:r>
              <a:rPr lang="nl-NL" sz="1400">
                <a:solidFill>
                  <a:srgbClr val="000000"/>
                </a:solidFill>
                <a:effectLst/>
                <a:latin typeface="JetBrains Mono"/>
              </a:rPr>
              <a:t>List</a:t>
            </a:r>
            <a:r>
              <a:rPr lang="nl-NL" sz="1400">
                <a:solidFill>
                  <a:srgbClr val="080808"/>
                </a:solidFill>
                <a:effectLst/>
                <a:latin typeface="JetBrains Mono"/>
              </a:rPr>
              <a:t>&lt;</a:t>
            </a:r>
            <a:r>
              <a:rPr lang="nl-NL" sz="1400">
                <a:solidFill>
                  <a:srgbClr val="000000"/>
                </a:solidFill>
                <a:effectLst/>
                <a:latin typeface="JetBrains Mono"/>
              </a:rPr>
              <a:t>String</a:t>
            </a:r>
            <a:r>
              <a:rPr lang="nl-NL" sz="1400">
                <a:solidFill>
                  <a:srgbClr val="080808"/>
                </a:solidFill>
                <a:effectLst/>
                <a:latin typeface="JetBrains Mono"/>
              </a:rPr>
              <a:t>&gt; </a:t>
            </a:r>
            <a:r>
              <a:rPr lang="nl-NL" sz="1400">
                <a:solidFill>
                  <a:srgbClr val="871094"/>
                </a:solidFill>
                <a:effectLst/>
                <a:latin typeface="JetBrains Mono"/>
              </a:rPr>
              <a:t>mockedList</a:t>
            </a:r>
            <a:r>
              <a:rPr lang="nl-NL" sz="1400">
                <a:solidFill>
                  <a:srgbClr val="080808"/>
                </a:solidFill>
                <a:effectLst/>
                <a:latin typeface="JetBrains Mono"/>
              </a:rPr>
              <a:t>;</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9E880D"/>
                </a:solidFill>
                <a:effectLst/>
                <a:latin typeface="JetBrains Mono"/>
              </a:rPr>
              <a:t>@Test</a:t>
            </a:r>
            <a:br>
              <a:rPr lang="nl-NL" sz="1400">
                <a:solidFill>
                  <a:srgbClr val="9E880D"/>
                </a:solidFill>
                <a:effectLst/>
                <a:latin typeface="JetBrains Mono"/>
              </a:rPr>
            </a:br>
            <a:r>
              <a:rPr lang="nl-NL" sz="1400">
                <a:solidFill>
                  <a:srgbClr val="0033B3"/>
                </a:solidFill>
                <a:effectLst/>
                <a:latin typeface="JetBrains Mono"/>
              </a:rPr>
              <a:t>public void </a:t>
            </a:r>
            <a:r>
              <a:rPr lang="nl-NL" sz="1400">
                <a:solidFill>
                  <a:srgbClr val="00627A"/>
                </a:solidFill>
                <a:effectLst/>
                <a:latin typeface="JetBrains Mono"/>
              </a:rPr>
              <a:t>whenCreateMock_thenCreated</a:t>
            </a:r>
            <a:r>
              <a:rPr lang="nl-NL" sz="1400">
                <a:solidFill>
                  <a:srgbClr val="080808"/>
                </a:solidFill>
                <a:effectLst/>
                <a:latin typeface="JetBrains Mono"/>
              </a:rPr>
              <a:t>() {</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871094"/>
                </a:solidFill>
                <a:effectLst/>
                <a:latin typeface="JetBrains Mono"/>
              </a:rPr>
              <a:t>mockedList</a:t>
            </a:r>
            <a:r>
              <a:rPr lang="nl-NL" sz="1400">
                <a:solidFill>
                  <a:srgbClr val="080808"/>
                </a:solidFill>
                <a:effectLst/>
                <a:latin typeface="JetBrains Mono"/>
              </a:rPr>
              <a:t>.add(</a:t>
            </a:r>
            <a:r>
              <a:rPr lang="nl-NL" sz="1400">
                <a:solidFill>
                  <a:srgbClr val="067D17"/>
                </a:solidFill>
                <a:effectLst/>
                <a:latin typeface="JetBrains Mono"/>
              </a:rPr>
              <a:t>"one"</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871094"/>
                </a:solidFill>
                <a:effectLst/>
                <a:latin typeface="JetBrains Mono"/>
              </a:rPr>
              <a:t>mockedList</a:t>
            </a:r>
            <a:r>
              <a:rPr lang="nl-NL" sz="1400">
                <a:solidFill>
                  <a:srgbClr val="080808"/>
                </a:solidFill>
                <a:effectLst/>
                <a:latin typeface="JetBrains Mono"/>
              </a:rPr>
              <a:t>.add(</a:t>
            </a:r>
            <a:r>
              <a:rPr lang="nl-NL" sz="1400">
                <a:solidFill>
                  <a:srgbClr val="067D17"/>
                </a:solidFill>
                <a:effectLst/>
                <a:latin typeface="JetBrains Mono"/>
              </a:rPr>
              <a:t>"two"</a:t>
            </a:r>
            <a:r>
              <a:rPr lang="nl-NL" sz="1400">
                <a:solidFill>
                  <a:srgbClr val="080808"/>
                </a:solidFill>
                <a:effectLst/>
                <a:latin typeface="JetBrains Mono"/>
              </a:rPr>
              <a:t>);</a:t>
            </a:r>
          </a:p>
          <a:p>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0000"/>
                </a:solidFill>
                <a:effectLst/>
                <a:latin typeface="JetBrains Mono"/>
              </a:rPr>
              <a:t>Mockito</a:t>
            </a:r>
            <a:r>
              <a:rPr lang="nl-NL" sz="1400">
                <a:solidFill>
                  <a:srgbClr val="080808"/>
                </a:solidFill>
                <a:effectLst/>
                <a:latin typeface="JetBrains Mono"/>
              </a:rPr>
              <a:t>.</a:t>
            </a:r>
            <a:r>
              <a:rPr lang="nl-NL" sz="1400" i="1">
                <a:solidFill>
                  <a:srgbClr val="080808"/>
                </a:solidFill>
                <a:effectLst/>
                <a:latin typeface="JetBrains Mono"/>
              </a:rPr>
              <a:t>verify</a:t>
            </a:r>
            <a:r>
              <a:rPr lang="nl-NL" sz="1400">
                <a:solidFill>
                  <a:srgbClr val="080808"/>
                </a:solidFill>
                <a:effectLst/>
                <a:latin typeface="JetBrains Mono"/>
              </a:rPr>
              <a:t>(</a:t>
            </a:r>
            <a:r>
              <a:rPr lang="nl-NL" sz="1400">
                <a:solidFill>
                  <a:srgbClr val="871094"/>
                </a:solidFill>
                <a:effectLst/>
                <a:latin typeface="JetBrains Mono"/>
              </a:rPr>
              <a:t>mockedList</a:t>
            </a:r>
            <a:r>
              <a:rPr lang="nl-NL" sz="1400">
                <a:solidFill>
                  <a:srgbClr val="080808"/>
                </a:solidFill>
                <a:effectLst/>
                <a:latin typeface="JetBrains Mono"/>
              </a:rPr>
              <a:t>).add(</a:t>
            </a:r>
            <a:r>
              <a:rPr lang="nl-NL" sz="1400">
                <a:solidFill>
                  <a:srgbClr val="067D17"/>
                </a:solidFill>
                <a:effectLst/>
                <a:latin typeface="JetBrains Mono"/>
              </a:rPr>
              <a:t>"one"</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0000"/>
                </a:solidFill>
                <a:effectLst/>
                <a:latin typeface="JetBrains Mono"/>
              </a:rPr>
              <a:t>Mockito</a:t>
            </a:r>
            <a:r>
              <a:rPr lang="nl-NL" sz="1400">
                <a:solidFill>
                  <a:srgbClr val="080808"/>
                </a:solidFill>
                <a:effectLst/>
                <a:latin typeface="JetBrains Mono"/>
              </a:rPr>
              <a:t>.</a:t>
            </a:r>
            <a:r>
              <a:rPr lang="nl-NL" sz="1400" i="1">
                <a:solidFill>
                  <a:srgbClr val="080808"/>
                </a:solidFill>
                <a:effectLst/>
                <a:latin typeface="JetBrains Mono"/>
              </a:rPr>
              <a:t>verify</a:t>
            </a:r>
            <a:r>
              <a:rPr lang="nl-NL" sz="1400">
                <a:solidFill>
                  <a:srgbClr val="080808"/>
                </a:solidFill>
                <a:effectLst/>
                <a:latin typeface="JetBrains Mono"/>
              </a:rPr>
              <a:t>(</a:t>
            </a:r>
            <a:r>
              <a:rPr lang="nl-NL" sz="1400">
                <a:solidFill>
                  <a:srgbClr val="871094"/>
                </a:solidFill>
                <a:effectLst/>
                <a:latin typeface="JetBrains Mono"/>
              </a:rPr>
              <a:t>mockedList</a:t>
            </a:r>
            <a:r>
              <a:rPr lang="nl-NL" sz="1400">
                <a:solidFill>
                  <a:srgbClr val="080808"/>
                </a:solidFill>
                <a:effectLst/>
                <a:latin typeface="JetBrains Mono"/>
              </a:rPr>
              <a:t>).add(</a:t>
            </a:r>
            <a:r>
              <a:rPr lang="nl-NL" sz="1400">
                <a:solidFill>
                  <a:srgbClr val="067D17"/>
                </a:solidFill>
                <a:effectLst/>
                <a:latin typeface="JetBrains Mono"/>
              </a:rPr>
              <a:t>"two"</a:t>
            </a:r>
            <a:r>
              <a:rPr lang="nl-NL" sz="1400">
                <a:solidFill>
                  <a:srgbClr val="080808"/>
                </a:solidFill>
                <a:effectLst/>
                <a:latin typeface="JetBrains Mono"/>
              </a:rPr>
              <a:t>);</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    </a:t>
            </a:r>
            <a:r>
              <a:rPr lang="nl-NL" sz="1400" i="1">
                <a:solidFill>
                  <a:srgbClr val="080808"/>
                </a:solidFill>
                <a:effectLst/>
                <a:latin typeface="JetBrains Mono"/>
              </a:rPr>
              <a:t>assertEquals</a:t>
            </a:r>
            <a:r>
              <a:rPr lang="nl-NL" sz="1400">
                <a:solidFill>
                  <a:srgbClr val="080808"/>
                </a:solidFill>
                <a:effectLst/>
                <a:latin typeface="JetBrains Mono"/>
              </a:rPr>
              <a:t>(</a:t>
            </a:r>
            <a:r>
              <a:rPr lang="nl-NL" sz="1400">
                <a:solidFill>
                  <a:srgbClr val="1750EB"/>
                </a:solidFill>
                <a:effectLst/>
                <a:latin typeface="JetBrains Mono"/>
              </a:rPr>
              <a:t>0</a:t>
            </a:r>
            <a:r>
              <a:rPr lang="nl-NL" sz="1400">
                <a:solidFill>
                  <a:srgbClr val="080808"/>
                </a:solidFill>
                <a:effectLst/>
                <a:latin typeface="JetBrains Mono"/>
              </a:rPr>
              <a:t>, </a:t>
            </a:r>
            <a:r>
              <a:rPr lang="nl-NL" sz="1400">
                <a:solidFill>
                  <a:srgbClr val="871094"/>
                </a:solidFill>
                <a:effectLst/>
                <a:latin typeface="JetBrains Mono"/>
              </a:rPr>
              <a:t>mockedList</a:t>
            </a:r>
            <a:r>
              <a:rPr lang="nl-NL" sz="1400">
                <a:solidFill>
                  <a:srgbClr val="080808"/>
                </a:solidFill>
                <a:effectLst/>
                <a:latin typeface="JetBrains Mono"/>
              </a:rPr>
              <a:t>.size());</a:t>
            </a:r>
            <a:br>
              <a:rPr lang="nl-NL" sz="1400">
                <a:solidFill>
                  <a:srgbClr val="080808"/>
                </a:solidFill>
                <a:effectLst/>
                <a:latin typeface="JetBrains Mono"/>
              </a:rPr>
            </a:br>
            <a:r>
              <a:rPr lang="nl-NL" sz="1400">
                <a:solidFill>
                  <a:srgbClr val="080808"/>
                </a:solidFill>
                <a:effectLst/>
                <a:latin typeface="JetBrains Mono"/>
              </a:rPr>
              <a:t>}</a:t>
            </a:r>
          </a:p>
        </p:txBody>
      </p:sp>
      <p:sp>
        <p:nvSpPr>
          <p:cNvPr id="9" name="TextBox 8">
            <a:extLst>
              <a:ext uri="{FF2B5EF4-FFF2-40B4-BE49-F238E27FC236}">
                <a16:creationId xmlns:a16="http://schemas.microsoft.com/office/drawing/2014/main" id="{F358F1E6-E6F0-D3A8-3136-81BE0617D1F6}"/>
              </a:ext>
            </a:extLst>
          </p:cNvPr>
          <p:cNvSpPr txBox="1"/>
          <p:nvPr/>
        </p:nvSpPr>
        <p:spPr>
          <a:xfrm>
            <a:off x="667820" y="1995078"/>
            <a:ext cx="5151089" cy="3108543"/>
          </a:xfrm>
          <a:prstGeom prst="rect">
            <a:avLst/>
          </a:prstGeom>
          <a:noFill/>
        </p:spPr>
        <p:txBody>
          <a:bodyPr wrap="square">
            <a:spAutoFit/>
          </a:bodyPr>
          <a:lstStyle/>
          <a:p>
            <a:r>
              <a:rPr lang="nl-NL" sz="1400">
                <a:solidFill>
                  <a:srgbClr val="9E880D"/>
                </a:solidFill>
                <a:effectLst/>
                <a:latin typeface="JetBrains Mono"/>
              </a:rPr>
              <a:t>@Spy</a:t>
            </a:r>
            <a:br>
              <a:rPr lang="nl-NL" sz="1400">
                <a:solidFill>
                  <a:srgbClr val="9E880D"/>
                </a:solidFill>
                <a:effectLst/>
                <a:latin typeface="JetBrains Mono"/>
              </a:rPr>
            </a:br>
            <a:r>
              <a:rPr lang="nl-NL" sz="1400">
                <a:solidFill>
                  <a:srgbClr val="000000"/>
                </a:solidFill>
                <a:effectLst/>
                <a:latin typeface="JetBrains Mono"/>
              </a:rPr>
              <a:t>List</a:t>
            </a:r>
            <a:r>
              <a:rPr lang="nl-NL" sz="1400">
                <a:solidFill>
                  <a:srgbClr val="080808"/>
                </a:solidFill>
                <a:effectLst/>
                <a:latin typeface="JetBrains Mono"/>
              </a:rPr>
              <a:t>&lt;</a:t>
            </a:r>
            <a:r>
              <a:rPr lang="nl-NL" sz="1400">
                <a:solidFill>
                  <a:srgbClr val="000000"/>
                </a:solidFill>
                <a:effectLst/>
                <a:latin typeface="JetBrains Mono"/>
              </a:rPr>
              <a:t>String</a:t>
            </a:r>
            <a:r>
              <a:rPr lang="nl-NL" sz="1400">
                <a:solidFill>
                  <a:srgbClr val="080808"/>
                </a:solidFill>
                <a:effectLst/>
                <a:latin typeface="JetBrains Mono"/>
              </a:rPr>
              <a:t>&gt; </a:t>
            </a:r>
            <a:r>
              <a:rPr lang="nl-NL" sz="1400">
                <a:solidFill>
                  <a:srgbClr val="871094"/>
                </a:solidFill>
                <a:effectLst/>
                <a:latin typeface="JetBrains Mono"/>
              </a:rPr>
              <a:t>spyList </a:t>
            </a:r>
            <a:r>
              <a:rPr lang="nl-NL" sz="1400">
                <a:solidFill>
                  <a:srgbClr val="080808"/>
                </a:solidFill>
                <a:effectLst/>
                <a:latin typeface="JetBrains Mono"/>
              </a:rPr>
              <a:t>= </a:t>
            </a:r>
            <a:r>
              <a:rPr lang="nl-NL" sz="1400">
                <a:solidFill>
                  <a:srgbClr val="0033B3"/>
                </a:solidFill>
                <a:effectLst/>
                <a:latin typeface="JetBrains Mono"/>
              </a:rPr>
              <a:t>new </a:t>
            </a:r>
            <a:r>
              <a:rPr lang="nl-NL" sz="1400">
                <a:solidFill>
                  <a:srgbClr val="080808"/>
                </a:solidFill>
                <a:effectLst/>
                <a:latin typeface="JetBrains Mono"/>
              </a:rPr>
              <a:t>ArrayList&lt;</a:t>
            </a:r>
            <a:r>
              <a:rPr lang="nl-NL" sz="1400">
                <a:solidFill>
                  <a:srgbClr val="000000"/>
                </a:solidFill>
                <a:effectLst/>
                <a:latin typeface="JetBrains Mono"/>
              </a:rPr>
              <a:t>String</a:t>
            </a:r>
            <a:r>
              <a:rPr lang="nl-NL" sz="1400">
                <a:solidFill>
                  <a:srgbClr val="080808"/>
                </a:solidFill>
                <a:effectLst/>
                <a:latin typeface="JetBrains Mono"/>
              </a:rPr>
              <a:t>&gt;();</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9E880D"/>
                </a:solidFill>
                <a:effectLst/>
                <a:latin typeface="JetBrains Mono"/>
              </a:rPr>
              <a:t>@Test</a:t>
            </a:r>
            <a:br>
              <a:rPr lang="nl-NL" sz="1400">
                <a:solidFill>
                  <a:srgbClr val="9E880D"/>
                </a:solidFill>
                <a:effectLst/>
                <a:latin typeface="JetBrains Mono"/>
              </a:rPr>
            </a:br>
            <a:r>
              <a:rPr lang="nl-NL" sz="1400">
                <a:solidFill>
                  <a:srgbClr val="0033B3"/>
                </a:solidFill>
                <a:effectLst/>
                <a:latin typeface="JetBrains Mono"/>
              </a:rPr>
              <a:t>public void</a:t>
            </a:r>
            <a:r>
              <a:rPr lang="nl-NL" sz="1400">
                <a:solidFill>
                  <a:srgbClr val="00627A"/>
                </a:solidFill>
                <a:effectLst/>
                <a:latin typeface="JetBrains Mono"/>
              </a:rPr>
              <a:t>whenUsingTheSpyAnnotation_thenObjectIsSpied</a:t>
            </a:r>
            <a:r>
              <a:rPr lang="nl-NL" sz="1400">
                <a:solidFill>
                  <a:srgbClr val="080808"/>
                </a:solidFill>
                <a:effectLst/>
                <a:latin typeface="JetBrains Mono"/>
              </a:rPr>
              <a:t>() {</a:t>
            </a:r>
            <a:br>
              <a:rPr lang="nl-NL" sz="1400">
                <a:solidFill>
                  <a:srgbClr val="080808"/>
                </a:solidFill>
                <a:effectLst/>
                <a:latin typeface="JetBrains Mono"/>
              </a:rPr>
            </a:br>
            <a:r>
              <a:rPr lang="nl-NL" sz="1400">
                <a:solidFill>
                  <a:srgbClr val="080808"/>
                </a:solidFill>
                <a:effectLst/>
                <a:latin typeface="JetBrains Mono"/>
              </a:rPr>
              <a:t>    </a:t>
            </a:r>
          </a:p>
          <a:p>
            <a:r>
              <a:rPr lang="nl-NL" sz="1400">
                <a:solidFill>
                  <a:srgbClr val="871094"/>
                </a:solidFill>
                <a:effectLst/>
                <a:latin typeface="JetBrains Mono"/>
              </a:rPr>
              <a:t>    spyList</a:t>
            </a:r>
            <a:r>
              <a:rPr lang="nl-NL" sz="1400">
                <a:solidFill>
                  <a:srgbClr val="080808"/>
                </a:solidFill>
                <a:effectLst/>
                <a:latin typeface="JetBrains Mono"/>
              </a:rPr>
              <a:t>.add(</a:t>
            </a:r>
            <a:r>
              <a:rPr lang="nl-NL" sz="1400">
                <a:solidFill>
                  <a:srgbClr val="067D17"/>
                </a:solidFill>
                <a:effectLst/>
                <a:latin typeface="JetBrains Mono"/>
              </a:rPr>
              <a:t>"one"</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871094"/>
                </a:solidFill>
                <a:effectLst/>
                <a:latin typeface="JetBrains Mono"/>
              </a:rPr>
              <a:t>spyList</a:t>
            </a:r>
            <a:r>
              <a:rPr lang="nl-NL" sz="1400">
                <a:solidFill>
                  <a:srgbClr val="080808"/>
                </a:solidFill>
                <a:effectLst/>
                <a:latin typeface="JetBrains Mono"/>
              </a:rPr>
              <a:t>.add(</a:t>
            </a:r>
            <a:r>
              <a:rPr lang="nl-NL" sz="1400">
                <a:solidFill>
                  <a:srgbClr val="067D17"/>
                </a:solidFill>
                <a:effectLst/>
                <a:latin typeface="JetBrains Mono"/>
              </a:rPr>
              <a:t>"two"</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0000"/>
                </a:solidFill>
                <a:effectLst/>
                <a:latin typeface="JetBrains Mono"/>
              </a:rPr>
              <a:t>Mockito</a:t>
            </a:r>
            <a:r>
              <a:rPr lang="nl-NL" sz="1400">
                <a:solidFill>
                  <a:srgbClr val="080808"/>
                </a:solidFill>
                <a:effectLst/>
                <a:latin typeface="JetBrains Mono"/>
              </a:rPr>
              <a:t>.</a:t>
            </a:r>
            <a:r>
              <a:rPr lang="nl-NL" sz="1400" i="1">
                <a:solidFill>
                  <a:srgbClr val="080808"/>
                </a:solidFill>
                <a:effectLst/>
                <a:latin typeface="JetBrains Mono"/>
              </a:rPr>
              <a:t>verify</a:t>
            </a:r>
            <a:r>
              <a:rPr lang="nl-NL" sz="1400">
                <a:solidFill>
                  <a:srgbClr val="080808"/>
                </a:solidFill>
                <a:effectLst/>
                <a:latin typeface="JetBrains Mono"/>
              </a:rPr>
              <a:t>(</a:t>
            </a:r>
            <a:r>
              <a:rPr lang="nl-NL" sz="1400">
                <a:solidFill>
                  <a:srgbClr val="871094"/>
                </a:solidFill>
                <a:effectLst/>
                <a:latin typeface="JetBrains Mono"/>
              </a:rPr>
              <a:t>spyList</a:t>
            </a:r>
            <a:r>
              <a:rPr lang="nl-NL" sz="1400">
                <a:solidFill>
                  <a:srgbClr val="080808"/>
                </a:solidFill>
                <a:effectLst/>
                <a:latin typeface="JetBrains Mono"/>
              </a:rPr>
              <a:t>).add(</a:t>
            </a:r>
            <a:r>
              <a:rPr lang="nl-NL" sz="1400">
                <a:solidFill>
                  <a:srgbClr val="067D17"/>
                </a:solidFill>
                <a:effectLst/>
                <a:latin typeface="JetBrains Mono"/>
              </a:rPr>
              <a:t>"one"</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0000"/>
                </a:solidFill>
                <a:effectLst/>
                <a:latin typeface="JetBrains Mono"/>
              </a:rPr>
              <a:t>Mockito</a:t>
            </a:r>
            <a:r>
              <a:rPr lang="nl-NL" sz="1400">
                <a:solidFill>
                  <a:srgbClr val="080808"/>
                </a:solidFill>
                <a:effectLst/>
                <a:latin typeface="JetBrains Mono"/>
              </a:rPr>
              <a:t>.</a:t>
            </a:r>
            <a:r>
              <a:rPr lang="nl-NL" sz="1400" i="1">
                <a:solidFill>
                  <a:srgbClr val="080808"/>
                </a:solidFill>
                <a:effectLst/>
                <a:latin typeface="JetBrains Mono"/>
              </a:rPr>
              <a:t>verify</a:t>
            </a:r>
            <a:r>
              <a:rPr lang="nl-NL" sz="1400">
                <a:solidFill>
                  <a:srgbClr val="080808"/>
                </a:solidFill>
                <a:effectLst/>
                <a:latin typeface="JetBrains Mono"/>
              </a:rPr>
              <a:t>(</a:t>
            </a:r>
            <a:r>
              <a:rPr lang="nl-NL" sz="1400">
                <a:solidFill>
                  <a:srgbClr val="871094"/>
                </a:solidFill>
                <a:effectLst/>
                <a:latin typeface="JetBrains Mono"/>
              </a:rPr>
              <a:t>spyList</a:t>
            </a:r>
            <a:r>
              <a:rPr lang="nl-NL" sz="1400">
                <a:solidFill>
                  <a:srgbClr val="080808"/>
                </a:solidFill>
                <a:effectLst/>
                <a:latin typeface="JetBrains Mono"/>
              </a:rPr>
              <a:t>).add(</a:t>
            </a:r>
            <a:r>
              <a:rPr lang="nl-NL" sz="1400">
                <a:solidFill>
                  <a:srgbClr val="067D17"/>
                </a:solidFill>
                <a:effectLst/>
                <a:latin typeface="JetBrains Mono"/>
              </a:rPr>
              <a:t>"two"</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t>
            </a:r>
            <a:br>
              <a:rPr lang="nl-NL" sz="1400">
                <a:solidFill>
                  <a:srgbClr val="080808"/>
                </a:solidFill>
                <a:effectLst/>
                <a:latin typeface="JetBrains Mono"/>
              </a:rPr>
            </a:br>
            <a:r>
              <a:rPr lang="nl-NL" sz="1400">
                <a:solidFill>
                  <a:srgbClr val="080808"/>
                </a:solidFill>
                <a:effectLst/>
                <a:latin typeface="JetBrains Mono"/>
              </a:rPr>
              <a:t>    </a:t>
            </a:r>
            <a:r>
              <a:rPr lang="nl-NL" sz="1400" i="1">
                <a:solidFill>
                  <a:srgbClr val="080808"/>
                </a:solidFill>
                <a:effectLst/>
                <a:latin typeface="JetBrains Mono"/>
              </a:rPr>
              <a:t>assertEquals</a:t>
            </a:r>
            <a:r>
              <a:rPr lang="nl-NL" sz="1400">
                <a:solidFill>
                  <a:srgbClr val="080808"/>
                </a:solidFill>
                <a:effectLst/>
                <a:latin typeface="JetBrains Mono"/>
              </a:rPr>
              <a:t>(</a:t>
            </a:r>
            <a:r>
              <a:rPr lang="nl-NL" sz="1400">
                <a:solidFill>
                  <a:srgbClr val="1750EB"/>
                </a:solidFill>
                <a:effectLst/>
                <a:latin typeface="JetBrains Mono"/>
              </a:rPr>
              <a:t>2</a:t>
            </a:r>
            <a:r>
              <a:rPr lang="nl-NL" sz="1400">
                <a:solidFill>
                  <a:srgbClr val="080808"/>
                </a:solidFill>
                <a:effectLst/>
                <a:latin typeface="JetBrains Mono"/>
              </a:rPr>
              <a:t>, </a:t>
            </a:r>
            <a:r>
              <a:rPr lang="nl-NL" sz="1400">
                <a:solidFill>
                  <a:srgbClr val="871094"/>
                </a:solidFill>
                <a:effectLst/>
                <a:latin typeface="JetBrains Mono"/>
              </a:rPr>
              <a:t>spyList</a:t>
            </a:r>
            <a:r>
              <a:rPr lang="nl-NL" sz="1400">
                <a:solidFill>
                  <a:srgbClr val="080808"/>
                </a:solidFill>
                <a:effectLst/>
                <a:latin typeface="JetBrains Mono"/>
              </a:rPr>
              <a:t>.size());</a:t>
            </a:r>
            <a:br>
              <a:rPr lang="nl-NL" sz="1400">
                <a:solidFill>
                  <a:srgbClr val="080808"/>
                </a:solidFill>
                <a:effectLst/>
                <a:latin typeface="JetBrains Mono"/>
              </a:rPr>
            </a:br>
            <a:r>
              <a:rPr lang="nl-NL" sz="1400">
                <a:solidFill>
                  <a:srgbClr val="080808"/>
                </a:solidFill>
                <a:effectLst/>
                <a:latin typeface="JetBrains Mono"/>
              </a:rPr>
              <a:t>}</a:t>
            </a:r>
          </a:p>
        </p:txBody>
      </p:sp>
    </p:spTree>
    <p:extLst>
      <p:ext uri="{BB962C8B-B14F-4D97-AF65-F5344CB8AC3E}">
        <p14:creationId xmlns:p14="http://schemas.microsoft.com/office/powerpoint/2010/main" val="400152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DBA22-9EE4-4EE5-BD41-7BA55F382619}"/>
              </a:ext>
            </a:extLst>
          </p:cNvPr>
          <p:cNvSpPr txBox="1"/>
          <p:nvPr/>
        </p:nvSpPr>
        <p:spPr>
          <a:xfrm>
            <a:off x="1054100" y="1246017"/>
            <a:ext cx="1756122" cy="830997"/>
          </a:xfrm>
          <a:prstGeom prst="rect">
            <a:avLst/>
          </a:prstGeom>
          <a:noFill/>
        </p:spPr>
        <p:txBody>
          <a:bodyPr wrap="none" rtlCol="0">
            <a:spAutoFit/>
          </a:bodyPr>
          <a:lstStyle/>
          <a:p>
            <a:r>
              <a:rPr lang="nl-NL" sz="2400" b="1" dirty="0"/>
              <a:t>Annotations</a:t>
            </a:r>
          </a:p>
          <a:p>
            <a:endParaRPr lang="nl-NL" sz="2400" b="1" dirty="0"/>
          </a:p>
        </p:txBody>
      </p:sp>
      <p:sp>
        <p:nvSpPr>
          <p:cNvPr id="2" name="Rectangle 1">
            <a:extLst>
              <a:ext uri="{FF2B5EF4-FFF2-40B4-BE49-F238E27FC236}">
                <a16:creationId xmlns:a16="http://schemas.microsoft.com/office/drawing/2014/main" id="{853D2C93-073D-4DA1-95A2-F5A5BAEEF2E1}"/>
              </a:ext>
            </a:extLst>
          </p:cNvPr>
          <p:cNvSpPr>
            <a:spLocks noChangeArrowheads="1"/>
          </p:cNvSpPr>
          <p:nvPr/>
        </p:nvSpPr>
        <p:spPr bwMode="auto">
          <a:xfrm>
            <a:off x="729842" y="1182231"/>
            <a:ext cx="8758107"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a:ln>
                  <a:noFill/>
                </a:ln>
                <a:solidFill>
                  <a:srgbClr val="808000"/>
                </a:solidFill>
                <a:effectLst/>
                <a:latin typeface="Consolas" panose="020B0609020204030204" pitchFamily="49" charset="0"/>
              </a:rPr>
              <a:t>@ExtendWith</a:t>
            </a:r>
            <a:r>
              <a:rPr kumimoji="0" lang="nl-NL" altLang="nl-NL" sz="1400" b="0" i="0" u="none" strike="noStrike" cap="none" normalizeH="0" baseline="0" dirty="0">
                <a:ln>
                  <a:noFill/>
                </a:ln>
                <a:solidFill>
                  <a:srgbClr val="000000"/>
                </a:solidFill>
                <a:effectLst/>
                <a:latin typeface="Consolas" panose="020B0609020204030204" pitchFamily="49" charset="0"/>
              </a:rPr>
              <a:t>(SpringExtension.</a:t>
            </a:r>
            <a:r>
              <a:rPr kumimoji="0" lang="nl-NL" altLang="nl-NL" sz="1400" b="1" i="0" u="none" strike="noStrike" cap="none" normalizeH="0" baseline="0" dirty="0">
                <a:ln>
                  <a:noFill/>
                </a:ln>
                <a:solidFill>
                  <a:srgbClr val="000080"/>
                </a:solidFill>
                <a:effectLst/>
                <a:latin typeface="Consolas" panose="020B0609020204030204" pitchFamily="49" charset="0"/>
              </a:rPr>
              <a:t>class</a:t>
            </a:r>
            <a:r>
              <a:rPr kumimoji="0" lang="nl-NL" altLang="nl-NL"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1" i="0" u="none" strike="noStrike" cap="none" normalizeH="0" baseline="0">
                <a:ln>
                  <a:noFill/>
                </a:ln>
                <a:solidFill>
                  <a:srgbClr val="000080"/>
                </a:solidFill>
                <a:effectLst/>
                <a:latin typeface="Consolas" panose="020B0609020204030204" pitchFamily="49" charset="0"/>
              </a:rPr>
              <a:t>public </a:t>
            </a:r>
            <a:r>
              <a:rPr kumimoji="0" lang="nl-NL" altLang="nl-NL" sz="1400" b="1" i="0" u="none" strike="noStrike" cap="none" normalizeH="0" baseline="0" dirty="0">
                <a:ln>
                  <a:noFill/>
                </a:ln>
                <a:solidFill>
                  <a:srgbClr val="000080"/>
                </a:solidFill>
                <a:effectLst/>
                <a:latin typeface="Consolas" panose="020B0609020204030204" pitchFamily="49" charset="0"/>
              </a:rPr>
              <a:t>class </a:t>
            </a:r>
            <a:r>
              <a:rPr kumimoji="0" lang="nl-NL" altLang="nl-NL" sz="1400" b="0" i="0" u="none" strike="noStrike" cap="none" normalizeH="0" baseline="0" dirty="0">
                <a:ln>
                  <a:noFill/>
                </a:ln>
                <a:solidFill>
                  <a:srgbClr val="000000"/>
                </a:solidFill>
                <a:effectLst/>
                <a:latin typeface="Consolas" panose="020B0609020204030204" pitchFamily="49" charset="0"/>
              </a:rPr>
              <a:t>BankingApiTest {</a:t>
            </a:r>
            <a:br>
              <a:rPr kumimoji="0" lang="nl-NL" altLang="nl-NL" sz="1400" b="0" i="0" u="none" strike="noStrike" cap="none" normalizeH="0" baseline="0" dirty="0">
                <a:ln>
                  <a:noFill/>
                </a:ln>
                <a:solidFill>
                  <a:srgbClr val="000000"/>
                </a:solidFill>
                <a:effectLst/>
                <a:latin typeface="Consolas" panose="020B0609020204030204" pitchFamily="49" charset="0"/>
              </a:rPr>
            </a:br>
            <a:br>
              <a:rPr kumimoji="0" lang="nl-NL" altLang="nl-NL" sz="1400" b="0" i="0" u="none" strike="noStrike" cap="none" normalizeH="0" baseline="0">
                <a:ln>
                  <a:noFill/>
                </a:ln>
                <a:solidFill>
                  <a:srgbClr val="000000"/>
                </a:solidFill>
                <a:effectLst/>
                <a:latin typeface="Consolas" panose="020B0609020204030204" pitchFamily="49" charset="0"/>
              </a:rPr>
            </a:br>
            <a:r>
              <a:rPr kumimoji="0" lang="nl-NL" altLang="nl-NL" sz="1400" b="0" i="0" u="none" strike="noStrike" cap="none" normalizeH="0" baseline="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140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a:ln>
                  <a:noFill/>
                </a:ln>
                <a:solidFill>
                  <a:srgbClr val="808000"/>
                </a:solidFill>
                <a:effectLst/>
                <a:latin typeface="Consolas" panose="020B0609020204030204" pitchFamily="49" charset="0"/>
              </a:rPr>
              <a:t>@ExtendWith</a:t>
            </a:r>
            <a:r>
              <a:rPr kumimoji="0" lang="nl-NL" altLang="nl-NL" sz="1400" b="0" i="0" u="none" strike="noStrike" cap="none" normalizeH="0" baseline="0">
                <a:ln>
                  <a:noFill/>
                </a:ln>
                <a:solidFill>
                  <a:srgbClr val="000000"/>
                </a:solidFill>
                <a:effectLst/>
                <a:latin typeface="Consolas" panose="020B0609020204030204" pitchFamily="49" charset="0"/>
              </a:rPr>
              <a:t>(MockitoExtension.</a:t>
            </a:r>
            <a:r>
              <a:rPr kumimoji="0" lang="nl-NL" altLang="nl-NL" sz="1400" b="1" i="0" u="none" strike="noStrike" cap="none" normalizeH="0" baseline="0">
                <a:ln>
                  <a:noFill/>
                </a:ln>
                <a:solidFill>
                  <a:srgbClr val="000080"/>
                </a:solidFill>
                <a:effectLst/>
                <a:latin typeface="Consolas" panose="020B0609020204030204" pitchFamily="49" charset="0"/>
              </a:rPr>
              <a:t>class</a:t>
            </a:r>
            <a:r>
              <a:rPr kumimoji="0" lang="nl-NL" altLang="nl-NL" sz="1400" b="0" i="0" u="none" strike="noStrike" cap="none" normalizeH="0" baseline="0">
                <a:ln>
                  <a:noFill/>
                </a:ln>
                <a:solidFill>
                  <a:srgbClr val="000000"/>
                </a:solidFill>
                <a:effectLst/>
                <a:latin typeface="Consolas" panose="020B0609020204030204" pitchFamily="49" charset="0"/>
              </a:rPr>
              <a:t>)</a:t>
            </a:r>
            <a:br>
              <a:rPr kumimoji="0" lang="nl-NL" altLang="nl-NL" sz="1400" b="0" i="0" u="none" strike="noStrike" cap="none" normalizeH="0" baseline="0">
                <a:ln>
                  <a:noFill/>
                </a:ln>
                <a:solidFill>
                  <a:srgbClr val="000000"/>
                </a:solidFill>
                <a:effectLst/>
                <a:latin typeface="Consolas" panose="020B0609020204030204" pitchFamily="49" charset="0"/>
              </a:rPr>
            </a:br>
            <a:r>
              <a:rPr kumimoji="0" lang="nl-NL" altLang="nl-NL" sz="1400" b="1" i="0" u="none" strike="noStrike" cap="none" normalizeH="0" baseline="0">
                <a:ln>
                  <a:noFill/>
                </a:ln>
                <a:solidFill>
                  <a:srgbClr val="000080"/>
                </a:solidFill>
                <a:effectLst/>
                <a:latin typeface="Consolas" panose="020B0609020204030204" pitchFamily="49" charset="0"/>
              </a:rPr>
              <a:t>public class </a:t>
            </a:r>
            <a:r>
              <a:rPr kumimoji="0" lang="nl-NL" altLang="nl-NL" sz="1400" b="0" i="0" u="none" strike="noStrike" cap="none" normalizeH="0" baseline="0">
                <a:ln>
                  <a:noFill/>
                </a:ln>
                <a:solidFill>
                  <a:srgbClr val="000000"/>
                </a:solidFill>
                <a:effectLst/>
                <a:latin typeface="Consolas" panose="020B0609020204030204" pitchFamily="49" charset="0"/>
              </a:rPr>
              <a:t>BankingApiTest {</a:t>
            </a:r>
            <a:br>
              <a:rPr kumimoji="0" lang="nl-NL" altLang="nl-NL" sz="1400" b="0" i="0" u="none" strike="noStrike" cap="none" normalizeH="0" baseline="0">
                <a:ln>
                  <a:noFill/>
                </a:ln>
                <a:solidFill>
                  <a:srgbClr val="000000"/>
                </a:solidFill>
                <a:effectLst/>
                <a:latin typeface="Consolas" panose="020B0609020204030204" pitchFamily="49" charset="0"/>
              </a:rPr>
            </a:br>
            <a:br>
              <a:rPr kumimoji="0" lang="nl-NL" altLang="nl-NL" sz="1400" b="0" i="0" u="none" strike="noStrike" cap="none" normalizeH="0" baseline="0">
                <a:ln>
                  <a:noFill/>
                </a:ln>
                <a:solidFill>
                  <a:srgbClr val="000000"/>
                </a:solidFill>
                <a:effectLst/>
                <a:latin typeface="Consolas" panose="020B0609020204030204" pitchFamily="49" charset="0"/>
              </a:rPr>
            </a:br>
            <a:r>
              <a:rPr kumimoji="0" lang="nl-NL" altLang="nl-NL" sz="1400" b="0" i="0" u="none" strike="noStrike" cap="none" normalizeH="0" baseline="0">
                <a:ln>
                  <a:noFill/>
                </a:ln>
                <a:solidFill>
                  <a:srgbClr val="000000"/>
                </a:solidFill>
                <a:effectLst/>
                <a:latin typeface="Consolas" panose="020B0609020204030204" pitchFamily="49" charset="0"/>
              </a:rPr>
              <a:t>}</a:t>
            </a:r>
            <a:endParaRPr kumimoji="0" lang="nl-NL" altLang="nl-NL"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4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AE586678-AF5E-4206-9BC7-B3F3A3B8C5E5}"/>
              </a:ext>
            </a:extLst>
          </p:cNvPr>
          <p:cNvSpPr>
            <a:spLocks noChangeArrowheads="1"/>
          </p:cNvSpPr>
          <p:nvPr/>
        </p:nvSpPr>
        <p:spPr bwMode="auto">
          <a:xfrm>
            <a:off x="1155971" y="4081851"/>
            <a:ext cx="4259408"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a:ln>
                  <a:noFill/>
                </a:ln>
                <a:solidFill>
                  <a:srgbClr val="808000"/>
                </a:solidFill>
                <a:effectLst/>
                <a:latin typeface="Consolas" panose="020B0609020204030204" pitchFamily="49" charset="0"/>
              </a:rPr>
              <a:t>@InjectMocks</a:t>
            </a:r>
            <a:br>
              <a:rPr kumimoji="0" lang="nl-NL" altLang="nl-NL" sz="1200" b="0" i="0" u="none" strike="noStrike" cap="none" normalizeH="0" baseline="0" dirty="0">
                <a:ln>
                  <a:noFill/>
                </a:ln>
                <a:solidFill>
                  <a:srgbClr val="808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InterestCalculator </a:t>
            </a:r>
            <a:r>
              <a:rPr kumimoji="0" lang="nl-NL" altLang="nl-NL" sz="1200" b="1" i="0" u="none" strike="noStrike" cap="none" normalizeH="0" baseline="0" dirty="0">
                <a:ln>
                  <a:noFill/>
                </a:ln>
                <a:solidFill>
                  <a:srgbClr val="660E7A"/>
                </a:solidFill>
                <a:effectLst/>
                <a:latin typeface="Consolas" panose="020B0609020204030204" pitchFamily="49" charset="0"/>
              </a:rPr>
              <a:t>interestCalculator</a:t>
            </a:r>
            <a:r>
              <a:rPr kumimoji="0" lang="nl-NL" altLang="nl-NL" sz="1200" b="0" i="0" u="none" strike="noStrike" cap="none" normalizeH="0" baseline="0" dirty="0">
                <a:ln>
                  <a:noFill/>
                </a:ln>
                <a:solidFill>
                  <a:srgbClr val="000000"/>
                </a:solidFill>
                <a:effectLst/>
                <a:latin typeface="Consolas" panose="020B0609020204030204" pitchFamily="49" charset="0"/>
              </a:rPr>
              <a:t>;</a:t>
            </a:r>
            <a:br>
              <a:rPr kumimoji="0" lang="nl-NL" altLang="nl-NL" sz="1200" b="0" i="0" u="none" strike="noStrike" cap="none" normalizeH="0" baseline="0" dirty="0">
                <a:ln>
                  <a:noFill/>
                </a:ln>
                <a:solidFill>
                  <a:srgbClr val="000000"/>
                </a:solidFill>
                <a:effectLst/>
                <a:latin typeface="Consolas" panose="020B0609020204030204" pitchFamily="49" charset="0"/>
              </a:rPr>
            </a:br>
            <a:br>
              <a:rPr kumimoji="0" lang="nl-NL" altLang="nl-NL" sz="1200" b="0" i="0" u="none" strike="noStrike" cap="none" normalizeH="0" baseline="0" dirty="0">
                <a:ln>
                  <a:noFill/>
                </a:ln>
                <a:solidFill>
                  <a:srgbClr val="000000"/>
                </a:solidFill>
                <a:effectLst/>
                <a:latin typeface="Consolas" panose="020B0609020204030204" pitchFamily="49" charset="0"/>
              </a:rPr>
            </a:br>
            <a:r>
              <a:rPr kumimoji="0" lang="nl-NL" altLang="nl-NL" sz="1200" b="0" i="0" u="none" strike="noStrike" cap="none" normalizeH="0" baseline="0" dirty="0">
                <a:ln>
                  <a:noFill/>
                </a:ln>
                <a:solidFill>
                  <a:srgbClr val="808000"/>
                </a:solidFill>
                <a:effectLst/>
                <a:latin typeface="Consolas" panose="020B0609020204030204" pitchFamily="49" charset="0"/>
              </a:rPr>
              <a:t>@Mock</a:t>
            </a:r>
            <a:br>
              <a:rPr kumimoji="0" lang="nl-NL" altLang="nl-NL" sz="1200" b="0" i="0" u="none" strike="noStrike" cap="none" normalizeH="0" baseline="0" dirty="0">
                <a:ln>
                  <a:noFill/>
                </a:ln>
                <a:solidFill>
                  <a:srgbClr val="808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BankingService </a:t>
            </a:r>
            <a:r>
              <a:rPr kumimoji="0" lang="nl-NL" altLang="nl-NL" sz="1200" b="1" i="0" u="none" strike="noStrike" cap="none" normalizeH="0" baseline="0" dirty="0">
                <a:ln>
                  <a:noFill/>
                </a:ln>
                <a:solidFill>
                  <a:srgbClr val="660E7A"/>
                </a:solidFill>
                <a:effectLst/>
                <a:latin typeface="Consolas" panose="020B0609020204030204" pitchFamily="49" charset="0"/>
              </a:rPr>
              <a:t>bankingService</a:t>
            </a:r>
            <a:r>
              <a:rPr kumimoji="0" lang="nl-NL" altLang="nl-NL" sz="1200" b="0" i="0" u="none" strike="noStrike" cap="none" normalizeH="0" baseline="0" dirty="0">
                <a:ln>
                  <a:noFill/>
                </a:ln>
                <a:solidFill>
                  <a:srgbClr val="000000"/>
                </a:solidFill>
                <a:effectLst/>
                <a:latin typeface="Consolas" panose="020B0609020204030204" pitchFamily="49" charset="0"/>
              </a:rPr>
              <a:t>;</a:t>
            </a:r>
          </a:p>
          <a:p>
            <a:pPr eaLnBrk="0" fontAlgn="base" hangingPunct="0">
              <a:spcBef>
                <a:spcPct val="0"/>
              </a:spcBef>
              <a:spcAft>
                <a:spcPct val="0"/>
              </a:spcAft>
            </a:pPr>
            <a:r>
              <a:rPr kumimoji="0" lang="nl-NL" altLang="nl-NL" sz="1200" b="0" i="0" u="none" strike="noStrike" cap="none" normalizeH="0" baseline="0" dirty="0">
                <a:ln>
                  <a:noFill/>
                </a:ln>
                <a:solidFill>
                  <a:srgbClr val="808000"/>
                </a:solidFill>
                <a:effectLst/>
                <a:latin typeface="Consolas" panose="020B0609020204030204" pitchFamily="49" charset="0"/>
              </a:rPr>
              <a:t>@Mock</a:t>
            </a:r>
            <a:br>
              <a:rPr kumimoji="0" lang="nl-NL" altLang="nl-NL" sz="1200" b="0" i="0" u="none" strike="noStrike" cap="none" normalizeH="0" baseline="0" dirty="0">
                <a:ln>
                  <a:noFill/>
                </a:ln>
                <a:solidFill>
                  <a:srgbClr val="808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AnotherService </a:t>
            </a:r>
            <a:r>
              <a:rPr lang="nl-NL" altLang="nl-NL" sz="1200" b="1" dirty="0">
                <a:solidFill>
                  <a:srgbClr val="660E7A"/>
                </a:solidFill>
                <a:latin typeface="Consolas" panose="020B0609020204030204" pitchFamily="49" charset="0"/>
              </a:rPr>
              <a:t>another</a:t>
            </a:r>
            <a:r>
              <a:rPr kumimoji="0" lang="nl-NL" altLang="nl-NL" sz="1200" b="1" i="0" u="none" strike="noStrike" cap="none" normalizeH="0" baseline="0" dirty="0">
                <a:ln>
                  <a:noFill/>
                </a:ln>
                <a:solidFill>
                  <a:srgbClr val="660E7A"/>
                </a:solidFill>
                <a:effectLst/>
                <a:latin typeface="Consolas" panose="020B0609020204030204" pitchFamily="49" charset="0"/>
              </a:rPr>
              <a:t>Service</a:t>
            </a:r>
            <a:r>
              <a:rPr kumimoji="0" lang="nl-NL" altLang="nl-NL" sz="12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235C3F3-08AD-A1EF-F0AA-8C2541484F07}"/>
              </a:ext>
            </a:extLst>
          </p:cNvPr>
          <p:cNvSpPr txBox="1"/>
          <p:nvPr/>
        </p:nvSpPr>
        <p:spPr>
          <a:xfrm>
            <a:off x="4983574" y="1167009"/>
            <a:ext cx="4504375" cy="646331"/>
          </a:xfrm>
          <a:prstGeom prst="rect">
            <a:avLst/>
          </a:prstGeom>
          <a:noFill/>
        </p:spPr>
        <p:txBody>
          <a:bodyPr wrap="none" rtlCol="0">
            <a:spAutoFit/>
          </a:bodyPr>
          <a:lstStyle/>
          <a:p>
            <a:r>
              <a:rPr lang="nl-NL"/>
              <a:t>Test class</a:t>
            </a:r>
            <a:r>
              <a:rPr lang="nl-NL">
                <a:solidFill>
                  <a:srgbClr val="067D17"/>
                </a:solidFill>
                <a:effectLst/>
                <a:highlight>
                  <a:srgbClr val="FFFFFF"/>
                </a:highlight>
                <a:latin typeface="JetBrains Mono"/>
              </a:rPr>
              <a:t> </a:t>
            </a:r>
            <a:r>
              <a:rPr lang="nl-NL"/>
              <a:t>has Mockito capabilities (mocking) </a:t>
            </a:r>
          </a:p>
          <a:p>
            <a:r>
              <a:rPr lang="nl-NL"/>
              <a:t>as wel as Spring Boot Capabilities (autowiring)</a:t>
            </a:r>
          </a:p>
        </p:txBody>
      </p:sp>
      <p:sp>
        <p:nvSpPr>
          <p:cNvPr id="7" name="TextBox 6">
            <a:extLst>
              <a:ext uri="{FF2B5EF4-FFF2-40B4-BE49-F238E27FC236}">
                <a16:creationId xmlns:a16="http://schemas.microsoft.com/office/drawing/2014/main" id="{E4E85874-7AAB-12A2-919A-D5DABA1FB643}"/>
              </a:ext>
            </a:extLst>
          </p:cNvPr>
          <p:cNvSpPr txBox="1"/>
          <p:nvPr/>
        </p:nvSpPr>
        <p:spPr>
          <a:xfrm>
            <a:off x="4983574" y="2251838"/>
            <a:ext cx="4341253" cy="369332"/>
          </a:xfrm>
          <a:prstGeom prst="rect">
            <a:avLst/>
          </a:prstGeom>
          <a:noFill/>
        </p:spPr>
        <p:txBody>
          <a:bodyPr wrap="none" rtlCol="0">
            <a:spAutoFit/>
          </a:bodyPr>
          <a:lstStyle/>
          <a:p>
            <a:r>
              <a:rPr lang="nl-NL"/>
              <a:t>Test class has Mockito capabilities (mocking)</a:t>
            </a:r>
          </a:p>
        </p:txBody>
      </p:sp>
      <p:sp>
        <p:nvSpPr>
          <p:cNvPr id="3" name="TextBox 2">
            <a:extLst>
              <a:ext uri="{FF2B5EF4-FFF2-40B4-BE49-F238E27FC236}">
                <a16:creationId xmlns:a16="http://schemas.microsoft.com/office/drawing/2014/main" id="{801DD06C-2C22-8DD6-337F-9823B261348A}"/>
              </a:ext>
            </a:extLst>
          </p:cNvPr>
          <p:cNvSpPr txBox="1"/>
          <p:nvPr/>
        </p:nvSpPr>
        <p:spPr>
          <a:xfrm>
            <a:off x="729842" y="3643088"/>
            <a:ext cx="5363776" cy="369332"/>
          </a:xfrm>
          <a:prstGeom prst="rect">
            <a:avLst/>
          </a:prstGeom>
          <a:noFill/>
        </p:spPr>
        <p:txBody>
          <a:bodyPr wrap="none" rtlCol="0">
            <a:spAutoFit/>
          </a:bodyPr>
          <a:lstStyle/>
          <a:p>
            <a:r>
              <a:rPr lang="nl-NL"/>
              <a:t>Use annotations and dependency injection for mocking</a:t>
            </a:r>
          </a:p>
        </p:txBody>
      </p:sp>
      <p:sp>
        <p:nvSpPr>
          <p:cNvPr id="8" name="TextBox 7">
            <a:extLst>
              <a:ext uri="{FF2B5EF4-FFF2-40B4-BE49-F238E27FC236}">
                <a16:creationId xmlns:a16="http://schemas.microsoft.com/office/drawing/2014/main" id="{475A2EF4-7EE6-078C-B41B-E1597DF3B7E1}"/>
              </a:ext>
            </a:extLst>
          </p:cNvPr>
          <p:cNvSpPr txBox="1"/>
          <p:nvPr/>
        </p:nvSpPr>
        <p:spPr>
          <a:xfrm>
            <a:off x="729841" y="552644"/>
            <a:ext cx="2412854" cy="461665"/>
          </a:xfrm>
          <a:prstGeom prst="rect">
            <a:avLst/>
          </a:prstGeom>
          <a:noFill/>
        </p:spPr>
        <p:txBody>
          <a:bodyPr wrap="square" rtlCol="0">
            <a:spAutoFit/>
          </a:bodyPr>
          <a:lstStyle/>
          <a:p>
            <a:r>
              <a:rPr lang="nl-NL" sz="2400" b="1"/>
              <a:t>Annotations</a:t>
            </a:r>
            <a:endParaRPr lang="nl-NL" sz="2400" b="1" dirty="0"/>
          </a:p>
        </p:txBody>
      </p:sp>
    </p:spTree>
    <p:extLst>
      <p:ext uri="{BB962C8B-B14F-4D97-AF65-F5344CB8AC3E}">
        <p14:creationId xmlns:p14="http://schemas.microsoft.com/office/powerpoint/2010/main" val="166418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371CE2-E0E4-479C-8A44-AD0A858CFD73}"/>
              </a:ext>
            </a:extLst>
          </p:cNvPr>
          <p:cNvSpPr txBox="1"/>
          <p:nvPr/>
        </p:nvSpPr>
        <p:spPr>
          <a:xfrm>
            <a:off x="923593" y="701420"/>
            <a:ext cx="2457404" cy="461665"/>
          </a:xfrm>
          <a:prstGeom prst="rect">
            <a:avLst/>
          </a:prstGeom>
          <a:noFill/>
        </p:spPr>
        <p:txBody>
          <a:bodyPr wrap="none" rtlCol="0">
            <a:spAutoFit/>
          </a:bodyPr>
          <a:lstStyle/>
          <a:p>
            <a:r>
              <a:rPr lang="nl-NL" sz="2400" b="1"/>
              <a:t>Mockito Methods</a:t>
            </a:r>
            <a:endParaRPr lang="nl-NL" sz="2400" b="1" dirty="0"/>
          </a:p>
        </p:txBody>
      </p:sp>
      <p:sp>
        <p:nvSpPr>
          <p:cNvPr id="7" name="Rectangle 2">
            <a:extLst>
              <a:ext uri="{FF2B5EF4-FFF2-40B4-BE49-F238E27FC236}">
                <a16:creationId xmlns:a16="http://schemas.microsoft.com/office/drawing/2014/main" id="{217730F1-BE5E-4DA5-90D8-E2AAF16068A5}"/>
              </a:ext>
            </a:extLst>
          </p:cNvPr>
          <p:cNvSpPr>
            <a:spLocks noChangeArrowheads="1"/>
          </p:cNvSpPr>
          <p:nvPr/>
        </p:nvSpPr>
        <p:spPr bwMode="auto">
          <a:xfrm>
            <a:off x="1296455" y="3864684"/>
            <a:ext cx="8053431"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a:ln>
                  <a:noFill/>
                </a:ln>
                <a:solidFill>
                  <a:srgbClr val="000000"/>
                </a:solidFill>
                <a:effectLst/>
                <a:latin typeface="JetBrains Mono"/>
              </a:rPr>
              <a:t>Exception exception </a:t>
            </a:r>
            <a:r>
              <a:rPr kumimoji="0" lang="nl-NL" altLang="nl-NL" sz="1400" b="0" i="0" u="none" strike="noStrike" cap="none" normalizeH="0" baseline="0">
                <a:ln>
                  <a:noFill/>
                </a:ln>
                <a:solidFill>
                  <a:srgbClr val="000000"/>
                </a:solidFill>
                <a:effectLst/>
                <a:latin typeface="JetBrains Mono"/>
              </a:rPr>
              <a:t>= </a:t>
            </a:r>
            <a:r>
              <a:rPr kumimoji="0" lang="nl-NL" altLang="nl-NL" sz="1400" b="0" i="1" u="none" strike="noStrike" cap="none" normalizeH="0" baseline="0">
                <a:ln>
                  <a:noFill/>
                </a:ln>
                <a:solidFill>
                  <a:srgbClr val="000000"/>
                </a:solidFill>
                <a:effectLst/>
                <a:latin typeface="JetBrains Mono"/>
              </a:rPr>
              <a:t>assertThrows</a:t>
            </a:r>
            <a:r>
              <a:rPr kumimoji="0" lang="nl-NL" altLang="nl-NL" sz="1400" b="0" i="0" u="none" strike="noStrike" cap="none" normalizeH="0" baseline="0" dirty="0">
                <a:ln>
                  <a:noFill/>
                </a:ln>
                <a:solidFill>
                  <a:srgbClr val="000000"/>
                </a:solidFill>
                <a:effectLst/>
                <a:latin typeface="JetBrains Mono"/>
              </a:rPr>
              <a:t>(BankingApiException.</a:t>
            </a:r>
            <a:r>
              <a:rPr kumimoji="0" lang="nl-NL" altLang="nl-NL" sz="1400" b="1" i="0" u="none" strike="noStrike" cap="none" normalizeH="0" baseline="0" dirty="0">
                <a:ln>
                  <a:noFill/>
                </a:ln>
                <a:solidFill>
                  <a:srgbClr val="000080"/>
                </a:solidFill>
                <a:effectLst/>
                <a:latin typeface="JetBrains Mono"/>
              </a:rPr>
              <a:t>class</a:t>
            </a:r>
            <a:r>
              <a:rPr kumimoji="0" lang="nl-NL" altLang="nl-NL" sz="1400" b="0" i="0" u="none" strike="noStrike" cap="none" normalizeH="0" baseline="0" dirty="0">
                <a:ln>
                  <a:noFill/>
                </a:ln>
                <a:solidFill>
                  <a:srgbClr val="000000"/>
                </a:solidFill>
                <a:effectLst/>
                <a:latin typeface="JetBrains Mono"/>
              </a:rPr>
              <a:t>, () -&gt; {</a:t>
            </a:r>
            <a:br>
              <a:rPr kumimoji="0" lang="nl-NL" altLang="nl-NL" sz="1400" b="0" i="0" u="none" strike="noStrike" cap="none" normalizeH="0" baseline="0" dirty="0">
                <a:ln>
                  <a:noFill/>
                </a:ln>
                <a:solidFill>
                  <a:srgbClr val="000000"/>
                </a:solidFill>
                <a:effectLst/>
                <a:latin typeface="JetBrains Mono"/>
              </a:rPr>
            </a:b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660E7A"/>
                </a:solidFill>
                <a:effectLst/>
                <a:latin typeface="JetBrains Mono"/>
              </a:rPr>
              <a:t>bankingClient</a:t>
            </a:r>
            <a:r>
              <a:rPr kumimoji="0" lang="nl-NL" altLang="nl-NL" sz="1400" b="0" i="0" u="none" strike="noStrike" cap="none" normalizeH="0" baseline="0" dirty="0">
                <a:ln>
                  <a:noFill/>
                </a:ln>
                <a:solidFill>
                  <a:srgbClr val="000000"/>
                </a:solidFill>
                <a:effectLst/>
                <a:latin typeface="JetBrains Mono"/>
              </a:rPr>
              <a:t>.transfer(</a:t>
            </a:r>
            <a:r>
              <a:rPr kumimoji="0" lang="nl-NL" altLang="nl-NL" sz="1400" b="0" i="0" u="none" strike="noStrike" cap="none" normalizeH="0" baseline="0" dirty="0">
                <a:ln>
                  <a:noFill/>
                </a:ln>
                <a:solidFill>
                  <a:srgbClr val="0000FF"/>
                </a:solidFill>
                <a:effectLst/>
                <a:latin typeface="JetBrains Mono"/>
              </a:rPr>
              <a:t>23000D</a:t>
            </a: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008000"/>
                </a:solidFill>
                <a:effectLst/>
                <a:latin typeface="JetBrains Mono"/>
              </a:rPr>
              <a:t>"12345"</a:t>
            </a: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008000"/>
                </a:solidFill>
                <a:effectLst/>
                <a:latin typeface="JetBrains Mono"/>
              </a:rPr>
              <a:t>"23456"</a:t>
            </a:r>
            <a:r>
              <a:rPr kumimoji="0" lang="nl-NL" altLang="nl-NL" sz="1400" b="0" i="0" u="none" strike="noStrike" cap="none" normalizeH="0" baseline="0" dirty="0">
                <a:ln>
                  <a:noFill/>
                </a:ln>
                <a:solidFill>
                  <a:srgbClr val="000000"/>
                </a:solidFill>
                <a:effectLst/>
                <a:latin typeface="JetBrains Mono"/>
              </a:rPr>
              <a:t>);</a:t>
            </a:r>
            <a:br>
              <a:rPr kumimoji="0" lang="nl-NL" altLang="nl-NL" sz="1400" b="0" i="0" u="none" strike="noStrike" cap="none" normalizeH="0" baseline="0" dirty="0">
                <a:ln>
                  <a:noFill/>
                </a:ln>
                <a:solidFill>
                  <a:srgbClr val="000000"/>
                </a:solidFill>
                <a:effectLst/>
                <a:latin typeface="JetBrains Mono"/>
              </a:rPr>
            </a:br>
            <a:r>
              <a:rPr kumimoji="0" lang="nl-NL" altLang="nl-NL" sz="1400" b="0" i="0" u="none" strike="noStrike" cap="none" normalizeH="0" baseline="0" dirty="0">
                <a:ln>
                  <a:noFill/>
                </a:ln>
                <a:solidFill>
                  <a:srgbClr val="000000"/>
                </a:solidFill>
                <a:effectLst/>
                <a:latin typeface="JetBrains Mono"/>
              </a:rPr>
              <a:t>});</a:t>
            </a:r>
            <a:endParaRPr kumimoji="0" lang="nl-NL" altLang="nl-NL" sz="1400" b="0" i="0" u="none" strike="noStrike" cap="none" normalizeH="0" baseline="0" dirty="0">
              <a:ln>
                <a:noFill/>
              </a:ln>
              <a:solidFill>
                <a:schemeClr val="tx1"/>
              </a:solidFill>
              <a:effectLst/>
              <a:latin typeface="JetBrains Mono"/>
            </a:endParaRPr>
          </a:p>
        </p:txBody>
      </p:sp>
      <p:sp>
        <p:nvSpPr>
          <p:cNvPr id="8" name="Rectangle 3">
            <a:extLst>
              <a:ext uri="{FF2B5EF4-FFF2-40B4-BE49-F238E27FC236}">
                <a16:creationId xmlns:a16="http://schemas.microsoft.com/office/drawing/2014/main" id="{C8ADA773-5030-4B8D-9787-3C743C4875CE}"/>
              </a:ext>
            </a:extLst>
          </p:cNvPr>
          <p:cNvSpPr>
            <a:spLocks noChangeArrowheads="1"/>
          </p:cNvSpPr>
          <p:nvPr/>
        </p:nvSpPr>
        <p:spPr bwMode="auto">
          <a:xfrm>
            <a:off x="1296455" y="2877819"/>
            <a:ext cx="949594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1" u="none" strike="noStrike" cap="none" normalizeH="0" baseline="0" dirty="0">
                <a:ln>
                  <a:noFill/>
                </a:ln>
                <a:solidFill>
                  <a:srgbClr val="000000"/>
                </a:solidFill>
                <a:effectLst/>
                <a:latin typeface="JetBrains Mono"/>
              </a:rPr>
              <a:t>assertEquals</a:t>
            </a:r>
            <a:r>
              <a:rPr kumimoji="0" lang="nl-NL" altLang="nl-NL" sz="1400" b="0" i="0" u="none" strike="noStrike" cap="none" normalizeH="0" baseline="0" dirty="0">
                <a:ln>
                  <a:noFill/>
                </a:ln>
                <a:solidFill>
                  <a:srgbClr val="000000"/>
                </a:solidFill>
                <a:effectLst/>
                <a:latin typeface="JetBrains Mono"/>
              </a:rPr>
              <a:t>(</a:t>
            </a:r>
            <a:r>
              <a:rPr kumimoji="0" lang="nl-NL" altLang="nl-NL" sz="1400" b="1" i="0" u="none" strike="noStrike" cap="none" normalizeH="0" baseline="0" dirty="0">
                <a:ln>
                  <a:noFill/>
                </a:ln>
                <a:solidFill>
                  <a:srgbClr val="008000"/>
                </a:solidFill>
                <a:effectLst/>
                <a:latin typeface="JetBrains Mono"/>
              </a:rPr>
              <a:t>"Amount exceeds balance"</a:t>
            </a:r>
            <a:r>
              <a:rPr kumimoji="0" lang="nl-NL" altLang="nl-NL" sz="1400" b="0" i="0" u="none" strike="noStrike" cap="none" normalizeH="0" baseline="0" dirty="0">
                <a:ln>
                  <a:noFill/>
                </a:ln>
                <a:solidFill>
                  <a:srgbClr val="000000"/>
                </a:solidFill>
                <a:effectLst/>
                <a:latin typeface="JetBrains Mono"/>
              </a:rPr>
              <a:t>, exception.</a:t>
            </a:r>
            <a:r>
              <a:rPr kumimoji="0" lang="nl-NL" altLang="nl-NL" sz="1400" b="0" i="0" u="none" strike="noStrike" cap="none" normalizeH="0" baseline="0">
                <a:ln>
                  <a:noFill/>
                </a:ln>
                <a:solidFill>
                  <a:srgbClr val="000000"/>
                </a:solidFill>
                <a:effectLst/>
                <a:latin typeface="JetBrains Mono"/>
              </a:rPr>
              <a:t>getMessage());</a:t>
            </a:r>
            <a:endParaRPr kumimoji="0" lang="nl-NL" altLang="nl-NL" sz="1400" b="0" i="0" u="none" strike="noStrike" cap="none" normalizeH="0" baseline="0" dirty="0">
              <a:ln>
                <a:noFill/>
              </a:ln>
              <a:solidFill>
                <a:schemeClr val="tx1"/>
              </a:solidFill>
              <a:effectLst/>
              <a:latin typeface="JetBrains Mono"/>
            </a:endParaRPr>
          </a:p>
        </p:txBody>
      </p:sp>
      <p:sp>
        <p:nvSpPr>
          <p:cNvPr id="9" name="Rectangle 4">
            <a:extLst>
              <a:ext uri="{FF2B5EF4-FFF2-40B4-BE49-F238E27FC236}">
                <a16:creationId xmlns:a16="http://schemas.microsoft.com/office/drawing/2014/main" id="{D1A5FE34-FD06-493A-A2DD-DD1D25E8327C}"/>
              </a:ext>
            </a:extLst>
          </p:cNvPr>
          <p:cNvSpPr>
            <a:spLocks noChangeArrowheads="1"/>
          </p:cNvSpPr>
          <p:nvPr/>
        </p:nvSpPr>
        <p:spPr bwMode="auto">
          <a:xfrm>
            <a:off x="1296455" y="1855743"/>
            <a:ext cx="1005871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1" u="none" strike="noStrike" cap="none" normalizeH="0" baseline="0" dirty="0">
                <a:ln>
                  <a:noFill/>
                </a:ln>
                <a:solidFill>
                  <a:srgbClr val="000000"/>
                </a:solidFill>
                <a:effectLst/>
                <a:latin typeface="JetBrains Mono"/>
              </a:rPr>
              <a:t>when</a:t>
            </a:r>
            <a:r>
              <a:rPr kumimoji="0" lang="nl-NL" altLang="nl-NL" sz="1400" b="0" i="0" u="none" strike="noStrike" cap="none" normalizeH="0" baseline="0" dirty="0">
                <a:ln>
                  <a:noFill/>
                </a:ln>
                <a:solidFill>
                  <a:srgbClr val="000000"/>
                </a:solidFill>
                <a:effectLst/>
                <a:latin typeface="JetBrains Mono"/>
              </a:rPr>
              <a:t>(</a:t>
            </a:r>
            <a:r>
              <a:rPr kumimoji="0" lang="nl-NL" altLang="nl-NL" sz="1400" b="1" i="0" u="none" strike="noStrike" cap="none" normalizeH="0" baseline="0" dirty="0">
                <a:ln>
                  <a:noFill/>
                </a:ln>
                <a:solidFill>
                  <a:srgbClr val="660E7A"/>
                </a:solidFill>
                <a:effectLst/>
                <a:latin typeface="JetBrains Mono"/>
              </a:rPr>
              <a:t>loanApi</a:t>
            </a:r>
            <a:r>
              <a:rPr kumimoji="0" lang="nl-NL" altLang="nl-NL" sz="1400" b="0" i="0" u="none" strike="noStrike" cap="none" normalizeH="0" baseline="0" dirty="0">
                <a:ln>
                  <a:noFill/>
                </a:ln>
                <a:solidFill>
                  <a:srgbClr val="000000"/>
                </a:solidFill>
                <a:effectLst/>
                <a:latin typeface="JetBrains Mono"/>
              </a:rPr>
              <a:t>.hasCurrentDebts(account.getBsn())).thenReturn(</a:t>
            </a:r>
            <a:r>
              <a:rPr kumimoji="0" lang="nl-NL" altLang="nl-NL" sz="1400" b="1" i="0" u="none" strike="noStrike" cap="none" normalizeH="0" baseline="0" dirty="0">
                <a:ln>
                  <a:noFill/>
                </a:ln>
                <a:solidFill>
                  <a:srgbClr val="000080"/>
                </a:solidFill>
                <a:effectLst/>
                <a:latin typeface="JetBrains Mono"/>
              </a:rPr>
              <a:t>false</a:t>
            </a:r>
            <a:r>
              <a:rPr kumimoji="0" lang="nl-NL" altLang="nl-NL" sz="1400" b="0" i="0" u="none" strike="noStrike" cap="none" normalizeH="0" baseline="0" dirty="0">
                <a:ln>
                  <a:noFill/>
                </a:ln>
                <a:solidFill>
                  <a:srgbClr val="000000"/>
                </a:solidFill>
                <a:effectLst/>
                <a:latin typeface="JetBrains Mono"/>
              </a:rPr>
              <a:t>);</a:t>
            </a:r>
            <a:br>
              <a:rPr kumimoji="0" lang="nl-NL" altLang="nl-NL" sz="1400" b="0" i="0" u="none" strike="noStrike" cap="none" normalizeH="0" baseline="0" dirty="0">
                <a:ln>
                  <a:noFill/>
                </a:ln>
                <a:solidFill>
                  <a:srgbClr val="000000"/>
                </a:solidFill>
                <a:effectLst/>
                <a:latin typeface="JetBrains Mono"/>
              </a:rPr>
            </a:br>
            <a:r>
              <a:rPr kumimoji="0" lang="nl-NL" altLang="nl-NL" sz="1400" b="0" i="1" u="none" strike="noStrike" cap="none" normalizeH="0" baseline="0" dirty="0">
                <a:ln>
                  <a:noFill/>
                </a:ln>
                <a:solidFill>
                  <a:srgbClr val="000000"/>
                </a:solidFill>
                <a:effectLst/>
                <a:latin typeface="JetBrains Mono"/>
              </a:rPr>
              <a:t>when</a:t>
            </a:r>
            <a:r>
              <a:rPr kumimoji="0" lang="nl-NL" altLang="nl-NL" sz="1400" b="0" i="0" u="none" strike="noStrike" cap="none" normalizeH="0" baseline="0" dirty="0">
                <a:ln>
                  <a:noFill/>
                </a:ln>
                <a:solidFill>
                  <a:srgbClr val="000000"/>
                </a:solidFill>
                <a:effectLst/>
                <a:latin typeface="JetBrains Mono"/>
              </a:rPr>
              <a:t>(</a:t>
            </a:r>
            <a:r>
              <a:rPr kumimoji="0" lang="nl-NL" altLang="nl-NL" sz="1400" b="1" i="0" u="none" strike="noStrike" cap="none" normalizeH="0" baseline="0" dirty="0">
                <a:ln>
                  <a:noFill/>
                </a:ln>
                <a:solidFill>
                  <a:srgbClr val="660E7A"/>
                </a:solidFill>
                <a:effectLst/>
                <a:latin typeface="JetBrains Mono"/>
              </a:rPr>
              <a:t>bankingApi</a:t>
            </a:r>
            <a:r>
              <a:rPr kumimoji="0" lang="nl-NL" altLang="nl-NL" sz="1400" b="0" i="0" u="none" strike="noStrike" cap="none" normalizeH="0" baseline="0" dirty="0">
                <a:ln>
                  <a:noFill/>
                </a:ln>
                <a:solidFill>
                  <a:srgbClr val="000000"/>
                </a:solidFill>
                <a:effectLst/>
                <a:latin typeface="JetBrains Mono"/>
              </a:rPr>
              <a:t>.getBalance(account.getAccountNr())).thenReturn(</a:t>
            </a:r>
            <a:r>
              <a:rPr kumimoji="0" lang="nl-NL" altLang="nl-NL" sz="1400" b="0" i="0" u="none" strike="noStrike" cap="none" normalizeH="0" baseline="0" dirty="0">
                <a:ln>
                  <a:noFill/>
                </a:ln>
                <a:solidFill>
                  <a:srgbClr val="0000FF"/>
                </a:solidFill>
                <a:effectLst/>
                <a:latin typeface="JetBrains Mono"/>
              </a:rPr>
              <a:t>12000D</a:t>
            </a:r>
            <a:r>
              <a:rPr kumimoji="0" lang="nl-NL" altLang="nl-NL" sz="1400" b="0" i="0" u="none" strike="noStrike" cap="none" normalizeH="0" baseline="0" dirty="0">
                <a:ln>
                  <a:noFill/>
                </a:ln>
                <a:solidFill>
                  <a:srgbClr val="000000"/>
                </a:solidFill>
                <a:effectLst/>
                <a:latin typeface="JetBrains Mono"/>
              </a:rPr>
              <a:t>);</a:t>
            </a:r>
            <a:endParaRPr kumimoji="0" lang="nl-NL" altLang="nl-NL" sz="1400" b="0" i="0" u="none" strike="noStrike" cap="none" normalizeH="0" baseline="0" dirty="0">
              <a:ln>
                <a:noFill/>
              </a:ln>
              <a:solidFill>
                <a:schemeClr val="tx1"/>
              </a:solidFill>
              <a:effectLst/>
              <a:latin typeface="JetBrains Mono"/>
            </a:endParaRPr>
          </a:p>
        </p:txBody>
      </p:sp>
      <p:sp>
        <p:nvSpPr>
          <p:cNvPr id="10" name="Rectangle 5">
            <a:extLst>
              <a:ext uri="{FF2B5EF4-FFF2-40B4-BE49-F238E27FC236}">
                <a16:creationId xmlns:a16="http://schemas.microsoft.com/office/drawing/2014/main" id="{4ADB572A-677C-43A4-B418-A072BCEFFD5D}"/>
              </a:ext>
            </a:extLst>
          </p:cNvPr>
          <p:cNvSpPr>
            <a:spLocks noChangeArrowheads="1"/>
          </p:cNvSpPr>
          <p:nvPr/>
        </p:nvSpPr>
        <p:spPr bwMode="auto">
          <a:xfrm>
            <a:off x="1296455" y="5282436"/>
            <a:ext cx="981088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1" u="none" strike="noStrike" cap="none" normalizeH="0" baseline="0" dirty="0">
                <a:ln>
                  <a:noFill/>
                </a:ln>
                <a:solidFill>
                  <a:srgbClr val="000000"/>
                </a:solidFill>
                <a:effectLst/>
                <a:latin typeface="JetBrains Mono"/>
              </a:rPr>
              <a:t>doNothing</a:t>
            </a:r>
            <a:r>
              <a:rPr kumimoji="0" lang="nl-NL" altLang="nl-NL" sz="1400" b="0" i="0" u="none" strike="noStrike" cap="none" normalizeH="0" baseline="0" dirty="0">
                <a:ln>
                  <a:noFill/>
                </a:ln>
                <a:solidFill>
                  <a:srgbClr val="000000"/>
                </a:solidFill>
                <a:effectLst/>
                <a:latin typeface="JetBrains Mono"/>
              </a:rPr>
              <a:t>().when(</a:t>
            </a:r>
            <a:r>
              <a:rPr kumimoji="0" lang="nl-NL" altLang="nl-NL" sz="1400" b="1" i="0" u="none" strike="noStrike" cap="none" normalizeH="0" baseline="0" dirty="0">
                <a:ln>
                  <a:noFill/>
                </a:ln>
                <a:solidFill>
                  <a:srgbClr val="660E7A"/>
                </a:solidFill>
                <a:effectLst/>
                <a:latin typeface="JetBrains Mono"/>
              </a:rPr>
              <a:t>emailHandlerMock</a:t>
            </a:r>
            <a:r>
              <a:rPr kumimoji="0" lang="nl-NL" altLang="nl-NL" sz="1400" b="0" i="0" u="none" strike="noStrike" cap="none" normalizeH="0" baseline="0" dirty="0">
                <a:ln>
                  <a:noFill/>
                </a:ln>
                <a:solidFill>
                  <a:srgbClr val="000000"/>
                </a:solidFill>
                <a:effectLst/>
                <a:latin typeface="JetBrains Mono"/>
              </a:rPr>
              <a:t>).sendMail(</a:t>
            </a:r>
            <a:r>
              <a:rPr kumimoji="0" lang="nl-NL" altLang="nl-NL" sz="1400" b="1" i="0" u="none" strike="noStrike" cap="none" normalizeH="0" baseline="0" dirty="0">
                <a:ln>
                  <a:noFill/>
                </a:ln>
                <a:solidFill>
                  <a:srgbClr val="008000"/>
                </a:solidFill>
                <a:effectLst/>
                <a:latin typeface="JetBrains Mono"/>
              </a:rPr>
              <a:t>"Hello"</a:t>
            </a: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008000"/>
                </a:solidFill>
                <a:effectLst/>
                <a:latin typeface="JetBrains Mono"/>
              </a:rPr>
              <a:t>"jan@domain.com"</a:t>
            </a:r>
            <a:r>
              <a:rPr kumimoji="0" lang="nl-NL" altLang="nl-NL" sz="1400" b="0" i="0" u="none" strike="noStrike" cap="none" normalizeH="0" baseline="0" dirty="0">
                <a:ln>
                  <a:noFill/>
                </a:ln>
                <a:solidFill>
                  <a:srgbClr val="000000"/>
                </a:solidFill>
                <a:effectLst/>
                <a:latin typeface="JetBrains Mono"/>
              </a:rPr>
              <a:t>);</a:t>
            </a:r>
            <a:br>
              <a:rPr kumimoji="0" lang="nl-NL" altLang="nl-NL" sz="1400" b="0" i="0" u="none" strike="noStrike" cap="none" normalizeH="0" baseline="0" dirty="0">
                <a:ln>
                  <a:noFill/>
                </a:ln>
                <a:solidFill>
                  <a:srgbClr val="000000"/>
                </a:solidFill>
                <a:effectLst/>
                <a:latin typeface="JetBrains Mono"/>
              </a:rPr>
            </a:br>
            <a:endParaRPr kumimoji="0" lang="nl-NL" altLang="nl-NL" sz="1400" b="0" i="0" u="none" strike="noStrike" cap="none" normalizeH="0" baseline="0" dirty="0">
              <a:ln>
                <a:noFill/>
              </a:ln>
              <a:solidFill>
                <a:schemeClr val="tx1"/>
              </a:solidFill>
              <a:effectLst/>
              <a:latin typeface="JetBrains Mono"/>
            </a:endParaRPr>
          </a:p>
        </p:txBody>
      </p:sp>
      <p:sp>
        <p:nvSpPr>
          <p:cNvPr id="2" name="TextBox 1">
            <a:extLst>
              <a:ext uri="{FF2B5EF4-FFF2-40B4-BE49-F238E27FC236}">
                <a16:creationId xmlns:a16="http://schemas.microsoft.com/office/drawing/2014/main" id="{84EBC185-E243-DB50-4153-D46A0EA2B9D4}"/>
              </a:ext>
            </a:extLst>
          </p:cNvPr>
          <p:cNvSpPr txBox="1"/>
          <p:nvPr/>
        </p:nvSpPr>
        <p:spPr>
          <a:xfrm>
            <a:off x="923593" y="1593444"/>
            <a:ext cx="3719223" cy="338554"/>
          </a:xfrm>
          <a:prstGeom prst="rect">
            <a:avLst/>
          </a:prstGeom>
          <a:noFill/>
        </p:spPr>
        <p:txBody>
          <a:bodyPr wrap="none" rtlCol="0">
            <a:spAutoFit/>
          </a:bodyPr>
          <a:lstStyle/>
          <a:p>
            <a:r>
              <a:rPr lang="nl-NL" sz="1600"/>
              <a:t>Static method ‘when’ (has to be imported)</a:t>
            </a:r>
          </a:p>
        </p:txBody>
      </p:sp>
      <p:sp>
        <p:nvSpPr>
          <p:cNvPr id="3" name="TextBox 2">
            <a:extLst>
              <a:ext uri="{FF2B5EF4-FFF2-40B4-BE49-F238E27FC236}">
                <a16:creationId xmlns:a16="http://schemas.microsoft.com/office/drawing/2014/main" id="{751CC3BF-7AEE-2321-438D-5D8E2F59EB3C}"/>
              </a:ext>
            </a:extLst>
          </p:cNvPr>
          <p:cNvSpPr txBox="1"/>
          <p:nvPr/>
        </p:nvSpPr>
        <p:spPr>
          <a:xfrm>
            <a:off x="931178" y="3627168"/>
            <a:ext cx="6759286" cy="338554"/>
          </a:xfrm>
          <a:prstGeom prst="rect">
            <a:avLst/>
          </a:prstGeom>
          <a:noFill/>
        </p:spPr>
        <p:txBody>
          <a:bodyPr wrap="none" rtlCol="0">
            <a:spAutoFit/>
          </a:bodyPr>
          <a:lstStyle/>
          <a:p>
            <a:r>
              <a:rPr lang="nl-NL" sz="1600"/>
              <a:t>Test Exception handling with static method ‘assertThrows’ (has to be imported)</a:t>
            </a:r>
          </a:p>
        </p:txBody>
      </p:sp>
      <p:sp>
        <p:nvSpPr>
          <p:cNvPr id="4" name="TextBox 3">
            <a:extLst>
              <a:ext uri="{FF2B5EF4-FFF2-40B4-BE49-F238E27FC236}">
                <a16:creationId xmlns:a16="http://schemas.microsoft.com/office/drawing/2014/main" id="{227A7629-C49F-4CA4-4192-DCDDAAAA240D}"/>
              </a:ext>
            </a:extLst>
          </p:cNvPr>
          <p:cNvSpPr txBox="1"/>
          <p:nvPr/>
        </p:nvSpPr>
        <p:spPr>
          <a:xfrm>
            <a:off x="931178" y="2655661"/>
            <a:ext cx="7820089" cy="338554"/>
          </a:xfrm>
          <a:prstGeom prst="rect">
            <a:avLst/>
          </a:prstGeom>
          <a:noFill/>
        </p:spPr>
        <p:txBody>
          <a:bodyPr wrap="none" rtlCol="0">
            <a:spAutoFit/>
          </a:bodyPr>
          <a:lstStyle/>
          <a:p>
            <a:r>
              <a:rPr lang="nl-NL" sz="1600"/>
              <a:t>Use assertions to compare expected and actual result  (static methods have to be imported)</a:t>
            </a:r>
          </a:p>
        </p:txBody>
      </p:sp>
      <p:sp>
        <p:nvSpPr>
          <p:cNvPr id="6" name="TextBox 5">
            <a:extLst>
              <a:ext uri="{FF2B5EF4-FFF2-40B4-BE49-F238E27FC236}">
                <a16:creationId xmlns:a16="http://schemas.microsoft.com/office/drawing/2014/main" id="{36BBF9BB-C078-81C2-BC1F-0649D7443030}"/>
              </a:ext>
            </a:extLst>
          </p:cNvPr>
          <p:cNvSpPr txBox="1"/>
          <p:nvPr/>
        </p:nvSpPr>
        <p:spPr>
          <a:xfrm>
            <a:off x="931178" y="5012468"/>
            <a:ext cx="1700017" cy="338554"/>
          </a:xfrm>
          <a:prstGeom prst="rect">
            <a:avLst/>
          </a:prstGeom>
          <a:noFill/>
        </p:spPr>
        <p:txBody>
          <a:bodyPr wrap="none" rtlCol="0">
            <a:spAutoFit/>
          </a:bodyPr>
          <a:lstStyle/>
          <a:p>
            <a:r>
              <a:rPr lang="nl-NL" sz="1600"/>
              <a:t>Test void methods</a:t>
            </a:r>
          </a:p>
        </p:txBody>
      </p:sp>
    </p:spTree>
    <p:extLst>
      <p:ext uri="{BB962C8B-B14F-4D97-AF65-F5344CB8AC3E}">
        <p14:creationId xmlns:p14="http://schemas.microsoft.com/office/powerpoint/2010/main" val="4122894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0FF2FD4F717394E88AECA0D6838A01B" ma:contentTypeVersion="6" ma:contentTypeDescription="Create a new document." ma:contentTypeScope="" ma:versionID="eec317d57e434987f546e2a50b3a102d">
  <xsd:schema xmlns:xsd="http://www.w3.org/2001/XMLSchema" xmlns:xs="http://www.w3.org/2001/XMLSchema" xmlns:p="http://schemas.microsoft.com/office/2006/metadata/properties" xmlns:ns2="9a2fcdd0-0538-4706-81e3-c67d09a35006" targetNamespace="http://schemas.microsoft.com/office/2006/metadata/properties" ma:root="true" ma:fieldsID="1ef082f1a19f54d0cadeb40535110f18" ns2:_="">
    <xsd:import namespace="9a2fcdd0-0538-4706-81e3-c67d09a3500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2fcdd0-0538-4706-81e3-c67d09a350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63F351-319C-466F-8EE0-59E24865271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8E72D0E-856B-4E34-B94E-02E9A851B2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2fcdd0-0538-4706-81e3-c67d09a35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FD43C2-97B4-457F-9057-19505AAC26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5978</TotalTime>
  <Words>1384</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Calibri Light</vt:lpstr>
      <vt:lpstr>Consolas</vt:lpstr>
      <vt:lpstr>inherit</vt:lpstr>
      <vt:lpstr>JetBrains Mono</vt:lpstr>
      <vt:lpstr>Verdana</vt:lpstr>
      <vt:lpstr>Office Theme</vt:lpstr>
      <vt:lpstr>Capgemini 2017_Cover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Broekhuis, Cornelis</dc:creator>
  <cp:lastModifiedBy>Broekhuis, Cornelis</cp:lastModifiedBy>
  <cp:revision>36</cp:revision>
  <dcterms:created xsi:type="dcterms:W3CDTF">2019-12-15T11:08:46Z</dcterms:created>
  <dcterms:modified xsi:type="dcterms:W3CDTF">2024-11-12T12:14:19Z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0x01010050FF2FD4F717394E88AECA0D6838A01B</vt:lpwstr>
  </property>
</Properties>
</file>