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048256"/>
            <a:ext cx="8915399" cy="2262781"/>
          </a:xfrm>
        </p:spPr>
        <p:txBody>
          <a:bodyPr>
            <a:noAutofit/>
          </a:bodyPr>
          <a:lstStyle/>
          <a:p>
            <a:r>
              <a:rPr lang="en-US" sz="6600" dirty="0" smtClean="0"/>
              <a:t>Comparison of Stochastic Methods for PCA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Corbin Rosset</a:t>
            </a:r>
          </a:p>
          <a:p>
            <a:r>
              <a:rPr lang="en-US" sz="2800" dirty="0" smtClean="0"/>
              <a:t>Edmund Duhaime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53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Motivation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Goal</a:t>
            </a:r>
            <a:r>
              <a:rPr lang="en-US" sz="2400" dirty="0" smtClean="0"/>
              <a:t>: find a low dimensional subspace that approximates a larger data matrix</a:t>
            </a:r>
            <a:endParaRPr lang="en-US" sz="2400" dirty="0"/>
          </a:p>
          <a:p>
            <a:r>
              <a:rPr lang="en-US" sz="2400" dirty="0" smtClean="0"/>
              <a:t>Batch algorithms are slow and scale poorly. </a:t>
            </a:r>
          </a:p>
          <a:p>
            <a:r>
              <a:rPr lang="en-US" sz="2400" dirty="0" smtClean="0"/>
              <a:t>Instead use stochastic </a:t>
            </a:r>
            <a:r>
              <a:rPr lang="en-US" sz="2400" dirty="0" smtClean="0"/>
              <a:t>or incremental </a:t>
            </a:r>
            <a:r>
              <a:rPr lang="en-US" sz="2400" dirty="0" smtClean="0"/>
              <a:t>methods</a:t>
            </a:r>
            <a:endParaRPr lang="en-US" sz="2400" dirty="0" smtClean="0"/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early constant time updates, low memory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263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Methods/Algorithms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49003"/>
                <a:ext cx="8915400" cy="49572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Stochastic Power Method </a:t>
                </a:r>
              </a:p>
              <a:p>
                <a:pPr lvl="1"/>
                <a:r>
                  <a:rPr lang="en-US" sz="1800" dirty="0" smtClean="0"/>
                  <a:t>gradient descent </a:t>
                </a:r>
                <a:endParaRPr lang="en-US" sz="1800" dirty="0" smtClean="0"/>
              </a:p>
              <a:p>
                <a:r>
                  <a:rPr lang="en-US" sz="2400" dirty="0" smtClean="0"/>
                  <a:t>Incremental PCA</a:t>
                </a:r>
              </a:p>
              <a:p>
                <a:pPr lvl="1"/>
                <a:r>
                  <a:rPr lang="en-US" sz="2200" dirty="0" smtClean="0"/>
                  <a:t>find low rank SVD incrementally</a:t>
                </a:r>
                <a:endParaRPr lang="en-US" sz="2200" dirty="0" smtClean="0"/>
              </a:p>
              <a:p>
                <a:r>
                  <a:rPr lang="en-US" sz="2400" dirty="0" smtClean="0"/>
                  <a:t>Matrix Stochastic </a:t>
                </a:r>
                <a:r>
                  <a:rPr lang="en-US" sz="2400" dirty="0" smtClean="0"/>
                  <a:t>Gradient</a:t>
                </a:r>
              </a:p>
              <a:p>
                <a:pPr lvl="1"/>
                <a:r>
                  <a:rPr lang="en-US" sz="2200" dirty="0" smtClean="0"/>
                  <a:t>Similar to IPCA, further constraints on trace</a:t>
                </a:r>
                <a:endParaRPr lang="en-US" sz="2200" dirty="0" smtClean="0"/>
              </a:p>
              <a:p>
                <a:r>
                  <a:rPr lang="en-US" sz="2400" dirty="0" smtClean="0"/>
                  <a:t>Sparse PCA </a:t>
                </a:r>
                <a:r>
                  <a:rPr lang="en-US" sz="2400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 penalty on each PC, good for high dimensions</a:t>
                </a:r>
              </a:p>
              <a:p>
                <a:endParaRPr lang="en-US" sz="2000" dirty="0"/>
              </a:p>
              <a:p>
                <a:r>
                  <a:rPr lang="en-US" sz="2400" dirty="0" smtClean="0"/>
                  <a:t>Run on the Extended Yale Face Dataset (composed of 38 different people with different lighting angles) 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49003"/>
                <a:ext cx="8915400" cy="4957280"/>
              </a:xfrm>
              <a:blipFill rotWithShape="0">
                <a:blip r:embed="rId2"/>
                <a:stretch>
                  <a:fillRect l="-958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8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443695"/>
              </p:ext>
            </p:extLst>
          </p:nvPr>
        </p:nvGraphicFramePr>
        <p:xfrm>
          <a:off x="2592925" y="1356193"/>
          <a:ext cx="5289813" cy="5311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9637"/>
                <a:gridCol w="2540176"/>
              </a:tblGrid>
              <a:tr h="737045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Algorithm/Method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Classification Accuracy</a:t>
                      </a:r>
                      <a:endParaRPr lang="en-US" dirty="0"/>
                    </a:p>
                  </a:txBody>
                  <a:tcPr/>
                </a:tc>
              </a:tr>
              <a:tr h="6201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Matlab</a:t>
                      </a:r>
                      <a:r>
                        <a:rPr lang="en-US" dirty="0" smtClean="0"/>
                        <a:t>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75%</a:t>
                      </a:r>
                      <a:endParaRPr lang="en-US" sz="2800" dirty="0"/>
                    </a:p>
                  </a:txBody>
                  <a:tcPr/>
                </a:tc>
              </a:tr>
              <a:tr h="737045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 Power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63%</a:t>
                      </a:r>
                      <a:endParaRPr lang="en-US" sz="2800" dirty="0"/>
                    </a:p>
                  </a:txBody>
                  <a:tcPr/>
                </a:tc>
              </a:tr>
              <a:tr h="620120"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Incremental 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75%</a:t>
                      </a:r>
                      <a:endParaRPr lang="en-US" sz="2800" dirty="0"/>
                    </a:p>
                  </a:txBody>
                  <a:tcPr/>
                </a:tc>
              </a:tr>
              <a:tr h="737045">
                <a:tc>
                  <a:txBody>
                    <a:bodyPr/>
                    <a:lstStyle/>
                    <a:p>
                      <a:r>
                        <a:rPr lang="en-US" dirty="0" smtClean="0"/>
                        <a:t>Matrix</a:t>
                      </a:r>
                      <a:r>
                        <a:rPr lang="en-US" baseline="0" dirty="0" smtClean="0"/>
                        <a:t> Stochastic Gradient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71%</a:t>
                      </a:r>
                      <a:endParaRPr lang="en-US" sz="2800" dirty="0"/>
                    </a:p>
                  </a:txBody>
                  <a:tcPr/>
                </a:tc>
              </a:tr>
              <a:tr h="620120">
                <a:tc>
                  <a:txBody>
                    <a:bodyPr/>
                    <a:lstStyle/>
                    <a:p>
                      <a:r>
                        <a:rPr lang="en-US" dirty="0" smtClean="0"/>
                        <a:t>SVD</a:t>
                      </a:r>
                      <a:r>
                        <a:rPr lang="en-US" baseline="0" dirty="0" smtClean="0"/>
                        <a:t> 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75%</a:t>
                      </a:r>
                      <a:endParaRPr lang="en-US" sz="2800" dirty="0"/>
                    </a:p>
                  </a:txBody>
                  <a:tcPr/>
                </a:tc>
              </a:tr>
              <a:tr h="620120">
                <a:tc>
                  <a:txBody>
                    <a:bodyPr/>
                    <a:lstStyle/>
                    <a:p>
                      <a:r>
                        <a:rPr lang="en-US" dirty="0" smtClean="0"/>
                        <a:t>Sparse 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73%</a:t>
                      </a:r>
                      <a:endParaRPr lang="en-US" sz="2800" dirty="0"/>
                    </a:p>
                  </a:txBody>
                  <a:tcPr/>
                </a:tc>
              </a:tr>
              <a:tr h="62012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83%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91007" y="6149620"/>
            <a:ext cx="30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of the art is 84.42%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8600"/>
            <a:ext cx="8534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8600"/>
            <a:ext cx="853440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Features Captured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8" t="8283" r="25958" b="20737"/>
          <a:stretch/>
        </p:blipFill>
        <p:spPr>
          <a:xfrm>
            <a:off x="2592925" y="1607905"/>
            <a:ext cx="3421294" cy="3893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6" t="8329" r="26839" b="22411"/>
          <a:stretch/>
        </p:blipFill>
        <p:spPr>
          <a:xfrm>
            <a:off x="6488131" y="1607905"/>
            <a:ext cx="3369923" cy="38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Features Captured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7" t="8284" r="27362" b="22703"/>
          <a:stretch/>
        </p:blipFill>
        <p:spPr>
          <a:xfrm>
            <a:off x="2592925" y="1654139"/>
            <a:ext cx="3364787" cy="3786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0" t="8096" r="27292" b="23172"/>
          <a:stretch/>
        </p:blipFill>
        <p:spPr>
          <a:xfrm>
            <a:off x="6385386" y="1654139"/>
            <a:ext cx="3303142" cy="37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4754"/>
            <a:ext cx="8915400" cy="49658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/>
              <a:t>D</a:t>
            </a:r>
            <a:r>
              <a:rPr lang="en-US" sz="1000" dirty="0"/>
              <a:t>. </a:t>
            </a:r>
            <a:r>
              <a:rPr lang="en-US" sz="1000" dirty="0" err="1"/>
              <a:t>Achlioptas</a:t>
            </a:r>
            <a:r>
              <a:rPr lang="en-US" sz="1000" dirty="0"/>
              <a:t>. Database-friendly random projections. In Proc. 20th </a:t>
            </a:r>
            <a:r>
              <a:rPr lang="en-US" sz="1000" dirty="0" err="1"/>
              <a:t>Annu</a:t>
            </a:r>
            <a:r>
              <a:rPr lang="en-US" sz="1000" dirty="0"/>
              <a:t> ACM SIGACT-SIGMOD-SIGART </a:t>
            </a:r>
            <a:r>
              <a:rPr lang="en-US" sz="1000" dirty="0" err="1"/>
              <a:t>Symps</a:t>
            </a:r>
            <a:r>
              <a:rPr lang="en-US" sz="1000" dirty="0"/>
              <a:t>. pages 274-281, 2001. </a:t>
            </a:r>
          </a:p>
          <a:p>
            <a:pPr marL="0" indent="0">
              <a:buNone/>
            </a:pPr>
            <a:r>
              <a:rPr lang="en-US" sz="1000" dirty="0" smtClean="0"/>
              <a:t>Arora</a:t>
            </a:r>
            <a:r>
              <a:rPr lang="en-US" sz="1000" dirty="0"/>
              <a:t>, R.; Cotter, A.; </a:t>
            </a:r>
            <a:r>
              <a:rPr lang="en-US" sz="1000" dirty="0" err="1"/>
              <a:t>Livescu</a:t>
            </a:r>
            <a:r>
              <a:rPr lang="en-US" sz="1000" dirty="0"/>
              <a:t>, K.; </a:t>
            </a:r>
            <a:r>
              <a:rPr lang="en-US" sz="1000" dirty="0" err="1"/>
              <a:t>Srebro</a:t>
            </a:r>
            <a:r>
              <a:rPr lang="en-US" sz="1000" dirty="0"/>
              <a:t>, N., "Stochastic optimization for PCA and PLS" in Communication, Control, and Computing (Allerton), 2012 50th Annual Allerton Conference on , vol., no., pp.861-868, 1-5 Oct. 2012</a:t>
            </a:r>
          </a:p>
          <a:p>
            <a:pPr marL="0" indent="0">
              <a:buNone/>
            </a:pPr>
            <a:r>
              <a:rPr lang="en-US" sz="1000" dirty="0" smtClean="0"/>
              <a:t>Arora</a:t>
            </a:r>
            <a:r>
              <a:rPr lang="en-US" sz="1000" dirty="0"/>
              <a:t>, R., Cotter, A., and </a:t>
            </a:r>
            <a:r>
              <a:rPr lang="en-US" sz="1000" dirty="0" err="1"/>
              <a:t>Srebro</a:t>
            </a:r>
            <a:r>
              <a:rPr lang="en-US" sz="1000" dirty="0"/>
              <a:t>, N., ``Stochastic optimization for PCA with Capped MSG'', in Archive, 2013, arXiv:1307.1674 </a:t>
            </a:r>
          </a:p>
          <a:p>
            <a:pPr marL="0" indent="0">
              <a:buNone/>
            </a:pPr>
            <a:r>
              <a:rPr lang="en-US" sz="1000" dirty="0" smtClean="0"/>
              <a:t>Brand</a:t>
            </a:r>
            <a:r>
              <a:rPr lang="en-US" sz="1000" dirty="0"/>
              <a:t>, Matthew. {\</a:t>
            </a:r>
            <a:r>
              <a:rPr lang="en-US" sz="1000" dirty="0" err="1"/>
              <a:t>em</a:t>
            </a:r>
            <a:r>
              <a:rPr lang="en-US" sz="1000" dirty="0"/>
              <a:t> Incremental Singular Value Decomposition of Uncertain Data with Missing Values} In ECCV '02: Proceedings of the 7th European Conference on Computer Vision-Part I (2002), pp. 707-720</a:t>
            </a:r>
          </a:p>
          <a:p>
            <a:pPr marL="0" indent="0">
              <a:buNone/>
            </a:pPr>
            <a:r>
              <a:rPr lang="en-US" sz="1000" dirty="0" smtClean="0"/>
              <a:t>Clarkson</a:t>
            </a:r>
            <a:r>
              <a:rPr lang="en-US" sz="1000" dirty="0"/>
              <a:t>, Kenneth L. "A randomized algorithm for closest-point queries." SIAM Journal on Computing 17.4 (1988): 830-847.</a:t>
            </a:r>
          </a:p>
          <a:p>
            <a:pPr marL="0" indent="0">
              <a:buNone/>
            </a:pPr>
            <a:r>
              <a:rPr lang="en-US" sz="1000" dirty="0" err="1" smtClean="0"/>
              <a:t>Engebretsen</a:t>
            </a:r>
            <a:r>
              <a:rPr lang="en-US" sz="1000" dirty="0"/>
              <a:t>, L.; </a:t>
            </a:r>
            <a:r>
              <a:rPr lang="en-US" sz="1000" dirty="0" err="1"/>
              <a:t>Indyk</a:t>
            </a:r>
            <a:r>
              <a:rPr lang="en-US" sz="1000" dirty="0"/>
              <a:t>, P.; and O'Donnell, R. </a:t>
            </a:r>
            <a:r>
              <a:rPr lang="en-US" sz="1000" dirty="0" err="1"/>
              <a:t>Derandomized</a:t>
            </a:r>
            <a:r>
              <a:rPr lang="en-US" sz="1000" dirty="0"/>
              <a:t> dimensionality reductions with applications. In Proc. 13th </a:t>
            </a:r>
            <a:r>
              <a:rPr lang="en-US" sz="1000" dirty="0" err="1"/>
              <a:t>Annu</a:t>
            </a:r>
            <a:r>
              <a:rPr lang="en-US" sz="1000" dirty="0"/>
              <a:t> ACM-SIAM </a:t>
            </a:r>
            <a:r>
              <a:rPr lang="en-US" sz="1000" dirty="0" err="1"/>
              <a:t>Sympos</a:t>
            </a:r>
            <a:r>
              <a:rPr lang="en-US" sz="1000" dirty="0"/>
              <a:t>. Discrete </a:t>
            </a:r>
            <a:r>
              <a:rPr lang="en-US" sz="1000" dirty="0" err="1"/>
              <a:t>Algor</a:t>
            </a:r>
            <a:r>
              <a:rPr lang="en-US" sz="1000" dirty="0"/>
              <a:t>, 2002. </a:t>
            </a:r>
          </a:p>
          <a:p>
            <a:pPr marL="0" indent="0">
              <a:buNone/>
            </a:pPr>
            <a:r>
              <a:rPr lang="en-US" sz="1000" dirty="0" smtClean="0"/>
              <a:t>P</a:t>
            </a:r>
            <a:r>
              <a:rPr lang="en-US" sz="1000" dirty="0"/>
              <a:t>. </a:t>
            </a:r>
            <a:r>
              <a:rPr lang="en-US" sz="1000" dirty="0" err="1"/>
              <a:t>Indyk</a:t>
            </a:r>
            <a:r>
              <a:rPr lang="en-US" sz="1000" dirty="0"/>
              <a:t>. and R. </a:t>
            </a:r>
            <a:r>
              <a:rPr lang="en-US" sz="1000" dirty="0" err="1"/>
              <a:t>Motwani</a:t>
            </a:r>
            <a:r>
              <a:rPr lang="en-US" sz="1000" dirty="0"/>
              <a:t>. Approximate nearest </a:t>
            </a:r>
            <a:r>
              <a:rPr lang="en-US" sz="1000" dirty="0" err="1"/>
              <a:t>neigbors</a:t>
            </a:r>
            <a:r>
              <a:rPr lang="en-US" sz="1000" dirty="0"/>
              <a:t>: Towards removing the curse of </a:t>
            </a:r>
            <a:r>
              <a:rPr lang="en-US" sz="1000" dirty="0" err="1"/>
              <a:t>dimsionality</a:t>
            </a:r>
            <a:r>
              <a:rPr lang="en-US" sz="1000" dirty="0"/>
              <a:t>. In proc. 30th </a:t>
            </a:r>
            <a:r>
              <a:rPr lang="en-US" sz="1000" dirty="0" err="1"/>
              <a:t>Annu</a:t>
            </a:r>
            <a:r>
              <a:rPr lang="en-US" sz="1000" dirty="0"/>
              <a:t>. ACM </a:t>
            </a:r>
            <a:r>
              <a:rPr lang="en-US" sz="1000" dirty="0" err="1"/>
              <a:t>Sympos</a:t>
            </a:r>
            <a:r>
              <a:rPr lang="en-US" sz="1000" dirty="0"/>
              <a:t>. 2000.</a:t>
            </a:r>
          </a:p>
          <a:p>
            <a:pPr marL="0" indent="0">
              <a:buNone/>
            </a:pPr>
            <a:r>
              <a:rPr lang="en-US" sz="1000" dirty="0" smtClean="0"/>
              <a:t>Johnson</a:t>
            </a:r>
            <a:r>
              <a:rPr lang="en-US" sz="1000" dirty="0"/>
              <a:t>, W. B. and </a:t>
            </a:r>
            <a:r>
              <a:rPr lang="en-US" sz="1000" dirty="0" err="1"/>
              <a:t>Lindenstrauss</a:t>
            </a:r>
            <a:r>
              <a:rPr lang="en-US" sz="1000" dirty="0"/>
              <a:t>, J. Extensions of Lipschitz </a:t>
            </a:r>
            <a:r>
              <a:rPr lang="en-US" sz="1000" dirty="0" err="1"/>
              <a:t>mappingsinto</a:t>
            </a:r>
            <a:r>
              <a:rPr lang="en-US" sz="1000" dirty="0"/>
              <a:t> a Hilbert Space. Contemp. Math., 26:189-206, 1984</a:t>
            </a:r>
            <a:r>
              <a:rPr lang="en-US" sz="1000" dirty="0" smtClean="0"/>
              <a:t>.</a:t>
            </a:r>
            <a:endParaRPr lang="en-US" sz="1000" dirty="0"/>
          </a:p>
          <a:p>
            <a:pPr marL="0" indent="0">
              <a:buNone/>
            </a:pPr>
            <a:r>
              <a:rPr lang="en-US" sz="1000" dirty="0" err="1" smtClean="0"/>
              <a:t>Jolliffe</a:t>
            </a:r>
            <a:r>
              <a:rPr lang="en-US" sz="1000" dirty="0"/>
              <a:t>, Ian. Principal component analysis. John Wiley $\&amp;$ Sons, Ltd, 2002.</a:t>
            </a:r>
          </a:p>
          <a:p>
            <a:pPr marL="0" indent="0">
              <a:buNone/>
            </a:pPr>
            <a:r>
              <a:rPr lang="en-US" sz="1000" dirty="0" err="1" smtClean="0"/>
              <a:t>Kushilevitz</a:t>
            </a:r>
            <a:r>
              <a:rPr lang="en-US" sz="1000" dirty="0"/>
              <a:t>, </a:t>
            </a:r>
            <a:r>
              <a:rPr lang="en-US" sz="1000" dirty="0" err="1"/>
              <a:t>Eyal</a:t>
            </a:r>
            <a:r>
              <a:rPr lang="en-US" sz="1000" dirty="0"/>
              <a:t>, </a:t>
            </a:r>
            <a:r>
              <a:rPr lang="en-US" sz="1000" dirty="0" err="1"/>
              <a:t>Rafail</a:t>
            </a:r>
            <a:r>
              <a:rPr lang="en-US" sz="1000" dirty="0"/>
              <a:t> </a:t>
            </a:r>
            <a:r>
              <a:rPr lang="en-US" sz="1000" dirty="0" err="1"/>
              <a:t>Ostrovsky</a:t>
            </a:r>
            <a:r>
              <a:rPr lang="en-US" sz="1000" dirty="0"/>
              <a:t>, and Yuval </a:t>
            </a:r>
            <a:r>
              <a:rPr lang="en-US" sz="1000" dirty="0" err="1"/>
              <a:t>Rabani</a:t>
            </a:r>
            <a:r>
              <a:rPr lang="en-US" sz="1000" dirty="0"/>
              <a:t>. "Efficient search for approximate nearest neighbor in high dimensional spaces." SIAM Journal on Computing 30.2 (2000): 457-474.</a:t>
            </a:r>
          </a:p>
          <a:p>
            <a:pPr marL="0" indent="0">
              <a:buNone/>
            </a:pPr>
            <a:r>
              <a:rPr lang="en-US" sz="1000" dirty="0" smtClean="0"/>
              <a:t>Lee</a:t>
            </a:r>
            <a:r>
              <a:rPr lang="en-US" sz="1000" dirty="0"/>
              <a:t>, K. C; Ho, J. and </a:t>
            </a:r>
            <a:r>
              <a:rPr lang="en-US" sz="1000" dirty="0" err="1"/>
              <a:t>Kriegman</a:t>
            </a:r>
            <a:r>
              <a:rPr lang="en-US" sz="1000" dirty="0"/>
              <a:t>, D. "Acquiring Linear Subspaces for Face Recognition under Variable Lighting ", IEEE Trans. Pattern Anal. Mach. Intelligence 2005, volume 27 </a:t>
            </a:r>
            <a:r>
              <a:rPr lang="en-US" sz="1000" dirty="0" err="1"/>
              <a:t>pgs</a:t>
            </a:r>
            <a:r>
              <a:rPr lang="en-US" sz="1000" dirty="0"/>
              <a:t> 684-698. </a:t>
            </a:r>
          </a:p>
          <a:p>
            <a:pPr marL="0" indent="0">
              <a:buNone/>
            </a:pPr>
            <a:r>
              <a:rPr lang="en-US" sz="1000" dirty="0" smtClean="0"/>
              <a:t>Turk</a:t>
            </a:r>
            <a:r>
              <a:rPr lang="en-US" sz="1000" dirty="0"/>
              <a:t>, Matthew, and Alex </a:t>
            </a:r>
            <a:r>
              <a:rPr lang="en-US" sz="1000" dirty="0" err="1"/>
              <a:t>Pentland</a:t>
            </a:r>
            <a:r>
              <a:rPr lang="en-US" sz="1000" dirty="0"/>
              <a:t>. "</a:t>
            </a:r>
            <a:r>
              <a:rPr lang="en-US" sz="1000" dirty="0" err="1"/>
              <a:t>Eigenfaces</a:t>
            </a:r>
            <a:r>
              <a:rPr lang="en-US" sz="1000" dirty="0"/>
              <a:t> for recognition." Journal of cognitive neuroscience 3.1 (1991): 71-86.</a:t>
            </a:r>
          </a:p>
          <a:p>
            <a:pPr marL="0" indent="0">
              <a:buNone/>
            </a:pPr>
            <a:r>
              <a:rPr lang="en-US" sz="1000" dirty="0" smtClean="0"/>
              <a:t>Zou</a:t>
            </a:r>
            <a:r>
              <a:rPr lang="en-US" sz="1000" dirty="0"/>
              <a:t>, Hui, Trevor Hastie, and Robert </a:t>
            </a:r>
            <a:r>
              <a:rPr lang="en-US" sz="1000" dirty="0" err="1"/>
              <a:t>Tibshirani</a:t>
            </a:r>
            <a:r>
              <a:rPr lang="en-US" sz="1000" dirty="0"/>
              <a:t>. "Sparse principal component analysis." Journal of computational and graphical statistics 15.2 (2006): 265-286.</a:t>
            </a:r>
          </a:p>
        </p:txBody>
      </p:sp>
    </p:spTree>
    <p:extLst>
      <p:ext uri="{BB962C8B-B14F-4D97-AF65-F5344CB8AC3E}">
        <p14:creationId xmlns:p14="http://schemas.microsoft.com/office/powerpoint/2010/main" val="16646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</TotalTime>
  <Words>517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Wisp</vt:lpstr>
      <vt:lpstr>Comparison of Stochastic Methods for PCA</vt:lpstr>
      <vt:lpstr>Motivation</vt:lpstr>
      <vt:lpstr>Methods/Algorithms</vt:lpstr>
      <vt:lpstr>Results</vt:lpstr>
      <vt:lpstr>PowerPoint Presentation</vt:lpstr>
      <vt:lpstr>PowerPoint Presentation</vt:lpstr>
      <vt:lpstr>Examples of Features Captured</vt:lpstr>
      <vt:lpstr>Examples of Features Captured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Stochastic Methods for PCA</dc:title>
  <dc:creator>Edmund Duhaime</dc:creator>
  <cp:lastModifiedBy>Edmund Duhaime</cp:lastModifiedBy>
  <cp:revision>19</cp:revision>
  <dcterms:created xsi:type="dcterms:W3CDTF">2015-12-14T15:03:18Z</dcterms:created>
  <dcterms:modified xsi:type="dcterms:W3CDTF">2015-12-15T23:25:12Z</dcterms:modified>
</cp:coreProperties>
</file>