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4"/>
    <p:restoredTop sz="94678"/>
  </p:normalViewPr>
  <p:slideViewPr>
    <p:cSldViewPr snapToGrid="0" snapToObjects="1">
      <p:cViewPr varScale="1">
        <p:scale>
          <a:sx n="151" d="100"/>
          <a:sy n="151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0C8E-7F2F-1D4B-A26E-3051A30E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9593E-13E4-7449-89D4-930A5B86C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0AFA-5557-6D43-BA91-31B240D2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4071-6F52-EF42-AC13-5C6066EC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2698-BF0E-3D4A-9F7E-1CC57E7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2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1457-BA55-FF4A-9836-DB9C0F35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03421-9E11-C642-AA72-2B93B82EF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BDA7-CB3D-4448-8713-A4107EDB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0A0F-6764-8546-BEF3-5C897999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A842-3399-4D4E-9CE6-7359287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D4C27-F317-354A-9597-5E404396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1D694-99A2-D24C-B5B5-B2DE7DFC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37B9-7B47-E443-A867-BB3D356B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3F13-50E5-9A43-BCCB-84826E86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7A1A-2228-E348-A4E1-F332290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177-FA56-C746-B5D9-28D6143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5EC85-5074-EA4E-BD43-1CA87641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F01B-C0E2-244A-9678-9E37933A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A0EB-7A50-E744-BEE7-D52311B7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4DA-C654-9F4E-BF9D-B50A4F8C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7FCA-C575-BE46-98C3-AA8A538A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64B2-CF7F-0041-A9CD-1AFA450D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798D-6F6A-654C-B549-C3D8EEE0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EB30-7E0C-E64F-A438-1DEE36A4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2D1D-4C1E-C147-93B8-C85E102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2236-2B1D-8A4F-BBAB-7E57A0D9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A261-34D4-8442-B843-D12CBC9F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D0F1-773E-1D4B-ADB8-F9ECE946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23A33-6595-AD47-AE33-D1E1DBDA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64C16-4FDB-7342-A8E6-FE8F997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27545-6023-E443-B46E-628E1BB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94B6-3DCC-6943-BFF7-86A03AD1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E57AD-A4E4-FC40-A75D-4BC80144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705ED-A9E6-644D-88D4-34D76C4B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BEFEB-84EE-A940-8734-EBD52C093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D1D02-1447-8648-ACB5-5A71E3AB8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A1784-3F36-444F-BA80-9868AF8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D4B2B-BD1B-1D40-AEA2-B4744C25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5695-E2B4-9242-AFA4-6A22AC33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E19E-ECA7-FA48-AE0B-305047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CD085-C050-9741-A658-C6BC7997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CE76C-D539-7C41-BB82-E0CDE458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66307-7AE6-8C45-A0E0-E0CF9C2B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C8134-155E-8D4F-A0AB-3186DCF3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D7ED3-017F-4643-BF1E-6CB418DB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1FFC-6309-E449-98E2-C9D1EA20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85CB-F505-F043-946D-9A553970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7A3D-2693-7642-864C-77F78E04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2CCF-4839-D644-B7C8-E4139A471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BC341-680B-D548-BD68-80839160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471B-B13C-5E43-B2DC-DF7D24DB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C9D71-FE99-914C-B365-2A0AC18E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4388-DB5D-684E-BF44-E13693CC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85B09-AD99-8B43-9233-D3FA3BA00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E883-2560-0249-A276-FFD98B30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4BA4-5708-954E-98CF-C2A493A6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6B2B-E3DA-4540-95A3-67E997F9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58A6-7E72-9844-9AC2-171B16B4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4E3CE-A79C-524F-9CDE-1DF81DAE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262E-2577-284B-8CDB-1E541618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00C6-017B-A84B-89C1-A9DD9FA0B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BCFD-5642-5F41-98FF-4D07EC56FD3B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7102-5ECF-3C4F-8690-DAE3D87C3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FBE6-70E2-8B4F-AFB1-12B062CD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7682-A8FB-5D43-9CB4-A0E6A041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83E760D-00EF-E647-8F91-34B5619B94D6}"/>
              </a:ext>
            </a:extLst>
          </p:cNvPr>
          <p:cNvSpPr/>
          <p:nvPr/>
        </p:nvSpPr>
        <p:spPr>
          <a:xfrm rot="10203944">
            <a:off x="979449" y="1569929"/>
            <a:ext cx="2668671" cy="572234"/>
          </a:xfrm>
          <a:prstGeom prst="curvedDownArrow">
            <a:avLst>
              <a:gd name="adj1" fmla="val 10235"/>
              <a:gd name="adj2" fmla="val 5551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2C8BA4A-3AF4-CF49-AF40-6B97A9CF6328}"/>
              </a:ext>
            </a:extLst>
          </p:cNvPr>
          <p:cNvSpPr/>
          <p:nvPr/>
        </p:nvSpPr>
        <p:spPr>
          <a:xfrm rot="10800000">
            <a:off x="950095" y="1802926"/>
            <a:ext cx="3720441" cy="493528"/>
          </a:xfrm>
          <a:prstGeom prst="curvedDownArrow">
            <a:avLst>
              <a:gd name="adj1" fmla="val 10235"/>
              <a:gd name="adj2" fmla="val 5551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C4632B4E-6117-1E44-910A-5A998629C399}"/>
              </a:ext>
            </a:extLst>
          </p:cNvPr>
          <p:cNvSpPr/>
          <p:nvPr/>
        </p:nvSpPr>
        <p:spPr>
          <a:xfrm rot="10542972">
            <a:off x="893133" y="1563863"/>
            <a:ext cx="5072087" cy="781592"/>
          </a:xfrm>
          <a:prstGeom prst="curvedDownArrow">
            <a:avLst>
              <a:gd name="adj1" fmla="val 10235"/>
              <a:gd name="adj2" fmla="val 5551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2E0C02-4695-0045-A5E9-0BF70E5D391A}"/>
              </a:ext>
            </a:extLst>
          </p:cNvPr>
          <p:cNvSpPr/>
          <p:nvPr/>
        </p:nvSpPr>
        <p:spPr>
          <a:xfrm>
            <a:off x="151138" y="896257"/>
            <a:ext cx="1649730" cy="89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Borrower:</a:t>
            </a:r>
          </a:p>
          <a:p>
            <a:pPr algn="ctr"/>
            <a:r>
              <a:rPr lang="en-US" dirty="0" err="1"/>
              <a:t>PeterCo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6889C6-E824-264D-8E17-C0DB0B65A92B}"/>
              </a:ext>
            </a:extLst>
          </p:cNvPr>
          <p:cNvSpPr/>
          <p:nvPr/>
        </p:nvSpPr>
        <p:spPr>
          <a:xfrm>
            <a:off x="3135087" y="277587"/>
            <a:ext cx="3540034" cy="22417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C2FF3-89E2-7942-B2AE-57DC6FCB2F26}"/>
              </a:ext>
            </a:extLst>
          </p:cNvPr>
          <p:cNvSpPr txBox="1"/>
          <p:nvPr/>
        </p:nvSpPr>
        <p:spPr>
          <a:xfrm>
            <a:off x="4183752" y="301173"/>
            <a:ext cx="144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of Banks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F2F38-8558-794E-B8CB-B12F916A3A4F}"/>
              </a:ext>
            </a:extLst>
          </p:cNvPr>
          <p:cNvSpPr/>
          <p:nvPr/>
        </p:nvSpPr>
        <p:spPr>
          <a:xfrm>
            <a:off x="3280180" y="756119"/>
            <a:ext cx="868597" cy="781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BankA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AD3D18-3943-914C-A93D-E0A58A526821}"/>
              </a:ext>
            </a:extLst>
          </p:cNvPr>
          <p:cNvSpPr/>
          <p:nvPr/>
        </p:nvSpPr>
        <p:spPr>
          <a:xfrm>
            <a:off x="4285313" y="1412143"/>
            <a:ext cx="868597" cy="781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BankB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92DB6A-13F8-8149-A72C-04D6DE4802CF}"/>
              </a:ext>
            </a:extLst>
          </p:cNvPr>
          <p:cNvSpPr/>
          <p:nvPr/>
        </p:nvSpPr>
        <p:spPr>
          <a:xfrm>
            <a:off x="5482996" y="683198"/>
            <a:ext cx="868597" cy="781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BankC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76C11-0010-2A4C-BCC6-7E0B9204767B}"/>
              </a:ext>
            </a:extLst>
          </p:cNvPr>
          <p:cNvSpPr txBox="1"/>
          <p:nvPr/>
        </p:nvSpPr>
        <p:spPr>
          <a:xfrm>
            <a:off x="5360599" y="2031398"/>
            <a:ext cx="12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Probably more…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10C88-E073-7A49-810D-7F18398C0C1D}"/>
              </a:ext>
            </a:extLst>
          </p:cNvPr>
          <p:cNvCxnSpPr>
            <a:cxnSpLocks/>
          </p:cNvCxnSpPr>
          <p:nvPr/>
        </p:nvCxnSpPr>
        <p:spPr>
          <a:xfrm flipV="1">
            <a:off x="1948915" y="1356723"/>
            <a:ext cx="97155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3C5A49-6201-544B-AC96-1F7545714062}"/>
              </a:ext>
            </a:extLst>
          </p:cNvPr>
          <p:cNvSpPr txBox="1"/>
          <p:nvPr/>
        </p:nvSpPr>
        <p:spPr>
          <a:xfrm>
            <a:off x="1425601" y="774716"/>
            <a:ext cx="225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Step1: Submit 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FCE4A-2359-0D46-8AF6-9CF08AAA7996}"/>
              </a:ext>
            </a:extLst>
          </p:cNvPr>
          <p:cNvSpPr txBox="1"/>
          <p:nvPr/>
        </p:nvSpPr>
        <p:spPr>
          <a:xfrm>
            <a:off x="1006793" y="2472910"/>
            <a:ext cx="2605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Step2: Each Bank submit loan bid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847FD2-0C60-AE47-AE42-9E0C11D4780C}"/>
              </a:ext>
            </a:extLst>
          </p:cNvPr>
          <p:cNvSpPr/>
          <p:nvPr/>
        </p:nvSpPr>
        <p:spPr>
          <a:xfrm>
            <a:off x="4148777" y="4441515"/>
            <a:ext cx="1313915" cy="806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Lead Bank </a:t>
            </a:r>
            <a:r>
              <a:rPr lang="en-US" sz="1200" dirty="0" err="1"/>
              <a:t>BankB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3910E-FC5E-F042-972B-6414AAA1D909}"/>
              </a:ext>
            </a:extLst>
          </p:cNvPr>
          <p:cNvSpPr txBox="1"/>
          <p:nvPr/>
        </p:nvSpPr>
        <p:spPr>
          <a:xfrm>
            <a:off x="846990" y="4405755"/>
            <a:ext cx="307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Step3: the company picks the lead bank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45918-C51E-3646-AEB4-461079070343}"/>
              </a:ext>
            </a:extLst>
          </p:cNvPr>
          <p:cNvSpPr txBox="1"/>
          <p:nvPr/>
        </p:nvSpPr>
        <p:spPr>
          <a:xfrm>
            <a:off x="4822103" y="5629254"/>
            <a:ext cx="2102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Step4: the lead bank start </a:t>
            </a:r>
          </a:p>
          <a:p>
            <a:pPr algn="ctr"/>
            <a:r>
              <a:rPr lang="en-US" sz="1400" dirty="0"/>
              <a:t>creating the syndication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330426-18BC-BA46-A6DE-2B2DC16DDEA6}"/>
              </a:ext>
            </a:extLst>
          </p:cNvPr>
          <p:cNvSpPr/>
          <p:nvPr/>
        </p:nvSpPr>
        <p:spPr>
          <a:xfrm>
            <a:off x="6698650" y="4312222"/>
            <a:ext cx="3905464" cy="12858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-Up Arrow 38">
            <a:extLst>
              <a:ext uri="{FF2B5EF4-FFF2-40B4-BE49-F238E27FC236}">
                <a16:creationId xmlns:a16="http://schemas.microsoft.com/office/drawing/2014/main" id="{40710B45-2502-404E-AFC2-24DB149457DC}"/>
              </a:ext>
            </a:extLst>
          </p:cNvPr>
          <p:cNvSpPr/>
          <p:nvPr/>
        </p:nvSpPr>
        <p:spPr>
          <a:xfrm rot="5400000">
            <a:off x="5104434" y="5072479"/>
            <a:ext cx="1165097" cy="1729758"/>
          </a:xfrm>
          <a:prstGeom prst="bentUpArrow">
            <a:avLst>
              <a:gd name="adj1" fmla="val 6009"/>
              <a:gd name="adj2" fmla="val 1360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E21767-96ED-C749-86B2-BA5F324FA00F}"/>
              </a:ext>
            </a:extLst>
          </p:cNvPr>
          <p:cNvSpPr txBox="1"/>
          <p:nvPr/>
        </p:nvSpPr>
        <p:spPr>
          <a:xfrm>
            <a:off x="6875777" y="4310047"/>
            <a:ext cx="347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Participating Banks for Syndication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C651D4-340D-0E41-A62C-9BF769F71419}"/>
              </a:ext>
            </a:extLst>
          </p:cNvPr>
          <p:cNvSpPr/>
          <p:nvPr/>
        </p:nvSpPr>
        <p:spPr>
          <a:xfrm>
            <a:off x="6831259" y="4679379"/>
            <a:ext cx="868597" cy="781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BankA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9FE178-476C-F544-8B40-F2F2F50678EC}"/>
              </a:ext>
            </a:extLst>
          </p:cNvPr>
          <p:cNvSpPr/>
          <p:nvPr/>
        </p:nvSpPr>
        <p:spPr>
          <a:xfrm>
            <a:off x="7953942" y="4679379"/>
            <a:ext cx="868597" cy="781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BankC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5C786-1C6E-2F45-9C1A-629272B6AF04}"/>
              </a:ext>
            </a:extLst>
          </p:cNvPr>
          <p:cNvSpPr txBox="1"/>
          <p:nvPr/>
        </p:nvSpPr>
        <p:spPr>
          <a:xfrm>
            <a:off x="9076625" y="5213700"/>
            <a:ext cx="12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Probably more…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D3532-B828-9B44-9F7D-0598149EA918}"/>
              </a:ext>
            </a:extLst>
          </p:cNvPr>
          <p:cNvSpPr/>
          <p:nvPr/>
        </p:nvSpPr>
        <p:spPr>
          <a:xfrm>
            <a:off x="6821079" y="6132425"/>
            <a:ext cx="3690845" cy="38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Syndicated Loan State (</a:t>
            </a:r>
            <a:r>
              <a:rPr lang="en-US" dirty="0" err="1"/>
              <a:t>CordaState</a:t>
            </a:r>
            <a:r>
              <a:rPr lang="en-US" dirty="0"/>
              <a:t>)</a:t>
            </a:r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C96DC468-36EA-4444-81AD-B37025C38E51}"/>
              </a:ext>
            </a:extLst>
          </p:cNvPr>
          <p:cNvSpPr/>
          <p:nvPr/>
        </p:nvSpPr>
        <p:spPr>
          <a:xfrm rot="5400000">
            <a:off x="681547" y="1833971"/>
            <a:ext cx="3255630" cy="3208857"/>
          </a:xfrm>
          <a:prstGeom prst="bentUpArrow">
            <a:avLst>
              <a:gd name="adj1" fmla="val 2467"/>
              <a:gd name="adj2" fmla="val 6167"/>
              <a:gd name="adj3" fmla="val 8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5A4BBC-9EBA-8649-B141-A153A13510AB}"/>
              </a:ext>
            </a:extLst>
          </p:cNvPr>
          <p:cNvCxnSpPr/>
          <p:nvPr/>
        </p:nvCxnSpPr>
        <p:spPr>
          <a:xfrm>
            <a:off x="7265557" y="5490699"/>
            <a:ext cx="0" cy="5690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E0D038-CF10-C14D-BF25-6C19669615C9}"/>
              </a:ext>
            </a:extLst>
          </p:cNvPr>
          <p:cNvCxnSpPr/>
          <p:nvPr/>
        </p:nvCxnSpPr>
        <p:spPr>
          <a:xfrm>
            <a:off x="8388240" y="5490699"/>
            <a:ext cx="0" cy="5690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96768D-F55A-594E-B493-69177C111AD3}"/>
              </a:ext>
            </a:extLst>
          </p:cNvPr>
          <p:cNvSpPr txBox="1"/>
          <p:nvPr/>
        </p:nvSpPr>
        <p:spPr>
          <a:xfrm>
            <a:off x="8300519" y="5629254"/>
            <a:ext cx="294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Step5: Each participating bank chip in</a:t>
            </a:r>
          </a:p>
          <a:p>
            <a:pPr algn="ctr"/>
            <a:r>
              <a:rPr lang="en-US" sz="1400" dirty="0"/>
              <a:t> on the syndicated loan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1931A0D-3645-F14A-A754-EF894EA98D24}"/>
              </a:ext>
            </a:extLst>
          </p:cNvPr>
          <p:cNvCxnSpPr>
            <a:cxnSpLocks/>
            <a:stCxn id="44" idx="3"/>
            <a:endCxn id="29" idx="7"/>
          </p:cNvCxnSpPr>
          <p:nvPr/>
        </p:nvCxnSpPr>
        <p:spPr>
          <a:xfrm flipH="1" flipV="1">
            <a:off x="5270274" y="4559644"/>
            <a:ext cx="5241650" cy="1766521"/>
          </a:xfrm>
          <a:prstGeom prst="curvedConnector4">
            <a:avLst>
              <a:gd name="adj1" fmla="val -21806"/>
              <a:gd name="adj2" fmla="val 17139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F4099-611B-5444-A64C-447004DE9190}"/>
              </a:ext>
            </a:extLst>
          </p:cNvPr>
          <p:cNvSpPr txBox="1"/>
          <p:nvPr/>
        </p:nvSpPr>
        <p:spPr>
          <a:xfrm>
            <a:off x="5896487" y="2799675"/>
            <a:ext cx="476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Step6: Lead Bank reviews the chipping bid and approves the bidding. Syndication agreement completes.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9E61C3-52A2-ED4E-83D1-0FAA517286AC}"/>
              </a:ext>
            </a:extLst>
          </p:cNvPr>
          <p:cNvCxnSpPr>
            <a:cxnSpLocks/>
          </p:cNvCxnSpPr>
          <p:nvPr/>
        </p:nvCxnSpPr>
        <p:spPr>
          <a:xfrm>
            <a:off x="4722496" y="2268245"/>
            <a:ext cx="27109" cy="1978583"/>
          </a:xfrm>
          <a:prstGeom prst="line">
            <a:avLst/>
          </a:prstGeom>
          <a:ln w="63500">
            <a:solidFill>
              <a:schemeClr val="accent1">
                <a:alpha val="41645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C363B0-9CC6-0842-BB5D-065641FA225C}"/>
              </a:ext>
            </a:extLst>
          </p:cNvPr>
          <p:cNvSpPr txBox="1"/>
          <p:nvPr/>
        </p:nvSpPr>
        <p:spPr>
          <a:xfrm>
            <a:off x="4236408" y="2911928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Bid Winner</a:t>
            </a:r>
          </a:p>
        </p:txBody>
      </p:sp>
    </p:spTree>
    <p:extLst>
      <p:ext uri="{BB962C8B-B14F-4D97-AF65-F5344CB8AC3E}">
        <p14:creationId xmlns:p14="http://schemas.microsoft.com/office/powerpoint/2010/main" val="426585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89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</dc:creator>
  <cp:lastModifiedBy>Peter Li</cp:lastModifiedBy>
  <cp:revision>1</cp:revision>
  <dcterms:created xsi:type="dcterms:W3CDTF">2022-02-25T01:27:48Z</dcterms:created>
  <dcterms:modified xsi:type="dcterms:W3CDTF">2022-02-28T05:08:25Z</dcterms:modified>
</cp:coreProperties>
</file>