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4ACE-470B-434A-8721-F23D011D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E415-5AA8-43CB-96F5-CE03EA20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9D72-42B7-445A-9468-E6DED1C3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2B42-F70B-4467-9F29-A096B0B6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A257-BA8F-4566-B28C-280C5CD7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8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9C19-24FB-41F8-9E25-764A7CED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460A-F3FF-45CB-B697-6871ED05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F816-5898-431B-A314-1368FEC8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5D82A-3F3F-4692-97DD-A131D14F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92E2-7121-4432-AA44-3A4CBCD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7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AF828-DF6C-4407-8B6A-89EEEC4EA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83F41-ABBC-4CDF-8214-998B0D569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30AE-B0FB-4DD8-B537-10A9E1B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800C-214C-4A53-B8BD-B217B2D2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90F6-EDFE-4AE6-AC30-5D6E5BA9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B570-9F33-4845-B1E4-3827CB81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E8FD-8D0F-467D-B7C3-9684EEF8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D222-57BD-4577-8579-C742502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F3E5-308D-4A38-85DC-BC0D929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0210-611A-4D74-A647-BFA4AFFB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8817-AAF9-4C10-ADAF-075D13EC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A76F4-D4B5-404D-9B30-B9CB6CF6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1970-665A-4F37-805B-B42C5DE4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27328-F2BF-4AD6-885A-C44A06E5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644D-7E60-415C-BA95-70ACA300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9F54-F8AB-41F3-A8DE-CAE6A564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581A-255E-4F6B-AD16-F55073D0F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9968-CC4D-4B25-917A-A61D65F7C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DE8DD-A689-4BA1-B9C8-0BEF0E21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4DAF1-5009-407B-8D8D-21EBFC82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64DD2-39DC-4EDB-A59E-545EE314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C611-9BFC-4821-8E20-D44BCEF3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A4EE-D8C5-4AC1-99E3-86E49140E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F4A2B-C22B-4449-B977-13EC8807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77903-0BC1-44A9-807D-2F80AFE5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E56D6-0DDF-4D67-AF2F-8DFD9A237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65748-06A7-4E11-BB58-0164789A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3C512-C616-4CC9-9AD4-534CAB08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503E2-35EE-4FE1-BB39-3B7B63CB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3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3881-4CCB-4DB5-A804-3E3BC6A8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2C8E8-EBCC-42C1-A046-22FEC064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22080-9356-49F9-B8D1-3C6D138E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C7377-BF49-4925-AC13-90A80C2B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9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876-961E-44DD-AF05-D6522D29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B8554-AF38-4953-80EA-A08368F1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CF33-220A-4095-82A4-75D7D79A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CF60-C93E-4584-A36E-A4EE908A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998F-3696-41C4-BA28-655579F0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E1C85-A0C5-42B7-890E-42F3A712E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3EFD9-B8B3-4C5B-880D-3E26192A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BA94F-5A77-4AF6-9C8C-157F399E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2C0C-BBB8-413D-9BCF-B7C38CE9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BFF2-E817-4EFF-B67D-EE24D0E1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8C493-B595-474D-ADD1-9A59BFAF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12AF2-14AD-453E-9F8E-5B0AC44A2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4A3BE-BF20-4EAA-B4F0-399A347B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C7901-1575-4C82-BFF0-CDDA2B47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7C66D-9057-41E4-907B-F8C422E0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C6AF3-D2F9-4C28-9619-D2A7ABF3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05F8-3E35-41D0-8A26-898EC564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E203-5FD9-4E88-8A57-E63996313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B0B6-239A-4F97-B8FD-D3B261388DD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9F0E-4E6B-47AC-9026-92E0130E2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BF7E-5B02-4B97-9A45-7472D1B43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6BA8-F0DC-4B10-A71A-97CB8EAC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6DAAA-3F59-43A1-BE6D-263E2CA4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49967"/>
              </p:ext>
            </p:extLst>
          </p:nvPr>
        </p:nvGraphicFramePr>
        <p:xfrm>
          <a:off x="11017" y="0"/>
          <a:ext cx="12180981" cy="6235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1557">
                  <a:extLst>
                    <a:ext uri="{9D8B030D-6E8A-4147-A177-3AD203B41FA5}">
                      <a16:colId xmlns:a16="http://schemas.microsoft.com/office/drawing/2014/main" val="595557776"/>
                    </a:ext>
                  </a:extLst>
                </a:gridCol>
                <a:gridCol w="2202574">
                  <a:extLst>
                    <a:ext uri="{9D8B030D-6E8A-4147-A177-3AD203B41FA5}">
                      <a16:colId xmlns:a16="http://schemas.microsoft.com/office/drawing/2014/main" val="253503340"/>
                    </a:ext>
                  </a:extLst>
                </a:gridCol>
                <a:gridCol w="2202574">
                  <a:extLst>
                    <a:ext uri="{9D8B030D-6E8A-4147-A177-3AD203B41FA5}">
                      <a16:colId xmlns:a16="http://schemas.microsoft.com/office/drawing/2014/main" val="2016750310"/>
                    </a:ext>
                  </a:extLst>
                </a:gridCol>
                <a:gridCol w="2202574">
                  <a:extLst>
                    <a:ext uri="{9D8B030D-6E8A-4147-A177-3AD203B41FA5}">
                      <a16:colId xmlns:a16="http://schemas.microsoft.com/office/drawing/2014/main" val="2164901482"/>
                    </a:ext>
                  </a:extLst>
                </a:gridCol>
                <a:gridCol w="3381702">
                  <a:extLst>
                    <a:ext uri="{9D8B030D-6E8A-4147-A177-3AD203B41FA5}">
                      <a16:colId xmlns:a16="http://schemas.microsoft.com/office/drawing/2014/main" val="3861569029"/>
                    </a:ext>
                  </a:extLst>
                </a:gridCol>
              </a:tblGrid>
              <a:tr h="20719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Ethereum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Quorum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Hyperledger Fabric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Corda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67985"/>
                  </a:ext>
                </a:extLst>
              </a:tr>
              <a:tr h="207190">
                <a:tc>
                  <a:txBody>
                    <a:bodyPr/>
                    <a:lstStyle/>
                    <a:p>
                      <a:pPr algn="l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3678071128"/>
                  </a:ext>
                </a:extLst>
              </a:tr>
              <a:tr h="4143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Homogeneous blockchain platform with pluggable consensus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Modular blockchain platform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Modullar blockchain platform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Distributed Ledger platform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1959863257"/>
                  </a:ext>
                </a:extLst>
              </a:tr>
              <a:tr h="5970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Remarks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Ethereum </a:t>
                      </a:r>
                      <a:r>
                        <a:rPr lang="en-US" sz="1000" u="none" strike="noStrike" dirty="0" err="1">
                          <a:effectLst/>
                        </a:rPr>
                        <a:t>mainnet</a:t>
                      </a:r>
                      <a:r>
                        <a:rPr lang="en-US" sz="1000" u="none" strike="noStrike" dirty="0">
                          <a:effectLst/>
                        </a:rPr>
                        <a:t> uses Proof-of-Work. The Ethereum software can be used to construct private networks using Proof-of-Authority.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Extension of the Ethereum software that introduces private transactions, network admission control and authority-based consensus processes optimized for performance and fault-tolerance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Blockchain-based platform that introduces network admission control, network partitions called "Channels" and performance and fault tolerance-focused consensus processes.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Distributed Ledger platform focused on modelling existing business processes. The DLT aims for consensus at the transaction level and coordination of activities between transaction parties rather than a global consensus about overarching state machine.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2252856887"/>
                  </a:ext>
                </a:extLst>
              </a:tr>
              <a:tr h="20719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Contract 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Deterministic software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Deterministic software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Determistic software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Legally enforceable agreements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2733125133"/>
                  </a:ext>
                </a:extLst>
              </a:tr>
              <a:tr h="20719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Execution Mode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Virtual state machine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Partitioned Virtual state machine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Partitioned virtual state machine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P2P workflow and agreement finalization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3238443243"/>
                  </a:ext>
                </a:extLst>
              </a:tr>
              <a:tr h="20719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Access Mode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Public or permissioned networks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Permissioned networks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Permissioned networks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Permissioned networks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421400968"/>
                  </a:ext>
                </a:extLst>
              </a:tr>
              <a:tr h="68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Throughput constraints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Serialized global transaction log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Public networks are bounded by block time and block capacity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Private networks may be bounded by validator performance (</a:t>
                      </a:r>
                      <a:r>
                        <a:rPr lang="en-US" sz="1000" u="none" strike="noStrike" dirty="0" err="1">
                          <a:effectLst/>
                        </a:rPr>
                        <a:t>PoA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Serialized global transaction log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Modular consensus processes with performance and fault-tolerance trade-offs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Serialized global transaction log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- Modular consensus processes with performance and fault-tolerance trade-offs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No global transaction serialization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- Scales vertically with node throughput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- Scales horizontally with parallelism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353215288"/>
                  </a:ext>
                </a:extLst>
              </a:tr>
              <a:tr h="6065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Consensus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Network level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- Proof-of-Work (public net)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- Proof-of-Authority (private nets)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- Proof-of-Stake (public, planned)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Network level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Modular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Multiple approaches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Istanbul IBFT, RAFT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Network level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Modular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Multiple approaches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Trusted solo, Kafka, RAFT (planned)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Transaction level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- P2P  consensus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- Use UTXO model with one or more fault-tolerant validation services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- Parallelism requires separation of application-level concerns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1364727967"/>
                  </a:ext>
                </a:extLst>
              </a:tr>
              <a:tr h="20719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Cryptocurrency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Ether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1676528289"/>
                  </a:ext>
                </a:extLst>
              </a:tr>
              <a:tr h="345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Persistence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Client-side optionality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- </a:t>
                      </a:r>
                      <a:r>
                        <a:rPr lang="en-US" sz="1000" u="none" strike="noStrike" dirty="0" err="1">
                          <a:effectLst/>
                        </a:rPr>
                        <a:t>LevelDB</a:t>
                      </a:r>
                      <a:r>
                        <a:rPr lang="en-US" sz="1000" u="none" strike="noStrike" dirty="0">
                          <a:effectLst/>
                        </a:rPr>
                        <a:t>, or other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LevelDB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CouchDB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Any JDBC-compatible database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3960674062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On-chain Privacy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Transparent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Transaction-level privacy with ad-hoc groups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Partition-level privacy using pre-defined network channels.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Need-to-know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1551365995"/>
                  </a:ext>
                </a:extLst>
              </a:tr>
              <a:tr h="30781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Smart Contract Language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Machine code compiled from Solidity, </a:t>
                      </a:r>
                      <a:r>
                        <a:rPr lang="en-US" sz="1000" u="none" strike="noStrike" dirty="0" err="1">
                          <a:effectLst/>
                        </a:rPr>
                        <a:t>Vyper</a:t>
                      </a:r>
                      <a:r>
                        <a:rPr lang="en-US" sz="1000" u="none" strike="noStrike" dirty="0">
                          <a:effectLst/>
                        </a:rPr>
                        <a:t> or others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Machine code cmpiled from Solidity, Vyper or 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Golang, Java, Javscript (NodeJS)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Kotlin, 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2476499267"/>
                  </a:ext>
                </a:extLst>
              </a:tr>
              <a:tr h="20719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Governance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Undefined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JPMorgan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Linux Foundation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R3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3" marR="6573" marT="6573" marB="0"/>
                </a:tc>
                <a:extLst>
                  <a:ext uri="{0D108BD9-81ED-4DB2-BD59-A6C34878D82A}">
                    <a16:rowId xmlns:a16="http://schemas.microsoft.com/office/drawing/2014/main" val="97766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8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406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sbadmin</dc:creator>
  <cp:lastModifiedBy>sbadmin</cp:lastModifiedBy>
  <cp:revision>2</cp:revision>
  <dcterms:created xsi:type="dcterms:W3CDTF">2020-03-08T20:45:29Z</dcterms:created>
  <dcterms:modified xsi:type="dcterms:W3CDTF">2020-03-08T20:55:47Z</dcterms:modified>
</cp:coreProperties>
</file>