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16" r:id="rId2"/>
    <p:sldId id="433" r:id="rId3"/>
    <p:sldId id="457" r:id="rId4"/>
    <p:sldId id="458" r:id="rId5"/>
    <p:sldId id="456" r:id="rId6"/>
    <p:sldId id="462" r:id="rId7"/>
    <p:sldId id="463" r:id="rId8"/>
    <p:sldId id="464" r:id="rId9"/>
    <p:sldId id="465" r:id="rId10"/>
    <p:sldId id="466" r:id="rId11"/>
    <p:sldId id="495" r:id="rId12"/>
    <p:sldId id="467" r:id="rId13"/>
    <p:sldId id="469" r:id="rId14"/>
    <p:sldId id="470" r:id="rId15"/>
    <p:sldId id="471" r:id="rId16"/>
    <p:sldId id="472" r:id="rId17"/>
    <p:sldId id="474" r:id="rId18"/>
    <p:sldId id="475" r:id="rId19"/>
    <p:sldId id="476" r:id="rId20"/>
    <p:sldId id="477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60" r:id="rId31"/>
    <p:sldId id="488" r:id="rId32"/>
    <p:sldId id="461" r:id="rId33"/>
    <p:sldId id="489" r:id="rId34"/>
    <p:sldId id="490" r:id="rId35"/>
    <p:sldId id="491" r:id="rId36"/>
    <p:sldId id="492" r:id="rId37"/>
    <p:sldId id="493" r:id="rId38"/>
    <p:sldId id="49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Ellsworth" initials="JE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F7D"/>
    <a:srgbClr val="154579"/>
    <a:srgbClr val="184E8A"/>
    <a:srgbClr val="154578"/>
    <a:srgbClr val="4B494E"/>
    <a:srgbClr val="5B5860"/>
    <a:srgbClr val="3E3D40"/>
    <a:srgbClr val="0F1C82"/>
    <a:srgbClr val="102981"/>
    <a:srgbClr val="206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316" autoAdjust="0"/>
  </p:normalViewPr>
  <p:slideViewPr>
    <p:cSldViewPr snapToGrid="0" snapToObjects="1">
      <p:cViewPr varScale="1">
        <p:scale>
          <a:sx n="145" d="100"/>
          <a:sy n="145" d="100"/>
        </p:scale>
        <p:origin x="63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8E3A-0CEA-3146-A711-636E7250F5E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5E65-64C8-FC4C-B70C-A1D890B4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page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0920"/>
            <a:ext cx="5615783" cy="781462"/>
          </a:xfrm>
        </p:spPr>
        <p:txBody>
          <a:bodyPr wrap="square" lIns="548640" tIns="155448" rIns="548640" anchor="ctr" anchorCtr="0">
            <a:noAutofit/>
          </a:bodyPr>
          <a:lstStyle>
            <a:lvl1pPr marL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06250"/>
            <a:ext cx="5615783" cy="406792"/>
          </a:xfrm>
        </p:spPr>
        <p:txBody>
          <a:bodyPr lIns="548640" rIns="548640">
            <a:normAutofit/>
          </a:bodyPr>
          <a:lstStyle>
            <a:lvl1pPr marL="0" indent="0" algn="l">
              <a:buNone/>
              <a:defRPr sz="1900" b="1">
                <a:solidFill>
                  <a:srgbClr val="4DB1F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92488"/>
            <a:ext cx="5616575" cy="314325"/>
          </a:xfrm>
        </p:spPr>
        <p:txBody>
          <a:bodyPr lIns="548640" rIns="548640">
            <a:noAutofit/>
          </a:bodyPr>
          <a:lstStyle>
            <a:lvl1pPr marL="0" indent="0" algn="l">
              <a:buNone/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optional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ransitionPi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1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2614600"/>
            <a:ext cx="3683638" cy="1576400"/>
          </a:xfrm>
        </p:spPr>
        <p:txBody>
          <a:bodyPr lIns="548640" rIns="548640"/>
          <a:lstStyle>
            <a:lvl1pPr algn="l">
              <a:lnSpc>
                <a:spcPts val="24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nsition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1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2614600"/>
            <a:ext cx="3683638" cy="1576400"/>
          </a:xfrm>
        </p:spPr>
        <p:txBody>
          <a:bodyPr lIns="548640" rIns="548640"/>
          <a:lstStyle>
            <a:lvl1pPr algn="l">
              <a:lnSpc>
                <a:spcPts val="24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nal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1"/>
            <a:ext cx="9135879" cy="742830"/>
          </a:xfrm>
        </p:spPr>
        <p:txBody>
          <a:bodyPr lIns="548640" tIns="182880"/>
          <a:lstStyle>
            <a:lvl1pPr algn="l">
              <a:defRPr>
                <a:solidFill>
                  <a:srgbClr val="1545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742950"/>
            <a:ext cx="9144000" cy="3848100"/>
          </a:xfrm>
        </p:spPr>
        <p:txBody>
          <a:bodyPr lIns="548640" tIns="228600" rIns="548640">
            <a:normAutofit/>
          </a:bodyPr>
          <a:lstStyle>
            <a:lvl1pPr marL="342900" indent="-3429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1pPr>
            <a:lvl2pPr marL="1014984" indent="-557784">
              <a:buClr>
                <a:srgbClr val="154578"/>
              </a:buClr>
              <a:buSzPct val="100000"/>
              <a:buFontTx/>
              <a:buBlip>
                <a:blip r:embed="rId3"/>
              </a:buBlip>
              <a:defRPr sz="1200">
                <a:solidFill>
                  <a:srgbClr val="5B5860"/>
                </a:solidFill>
              </a:defRPr>
            </a:lvl2pPr>
            <a:lvl3pPr marL="1143000" indent="-2286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3pPr>
            <a:lvl4pPr marL="1691640" indent="-502920">
              <a:buClr>
                <a:srgbClr val="154578"/>
              </a:buClr>
              <a:buSzPct val="100000"/>
              <a:buFontTx/>
              <a:buBlip>
                <a:blip r:embed="rId3"/>
              </a:buBlip>
              <a:defRPr sz="1200">
                <a:solidFill>
                  <a:srgbClr val="5B5860"/>
                </a:solidFill>
              </a:defRPr>
            </a:lvl4pPr>
            <a:lvl5pPr marL="2057400" indent="-2286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2720272"/>
            <a:ext cx="8229600" cy="1428806"/>
          </a:xfrm>
        </p:spPr>
        <p:txBody>
          <a:bodyPr>
            <a:normAutofit/>
          </a:bodyPr>
          <a:lstStyle>
            <a:lvl1pPr algn="ctr">
              <a:buNone/>
              <a:defRPr sz="2800" b="0" baseline="0">
                <a:solidFill>
                  <a:srgbClr val="59595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16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defRPr>
            </a:lvl2pPr>
            <a:lvl3pPr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defRPr>
            </a:lvl3pPr>
          </a:lstStyle>
          <a:p>
            <a:pPr lvl="0"/>
            <a:r>
              <a:rPr lang="en-US" noProof="0" smtClean="0"/>
              <a:t>Section Divider: Click here to change text</a:t>
            </a:r>
          </a:p>
        </p:txBody>
      </p:sp>
      <p:pic>
        <p:nvPicPr>
          <p:cNvPr id="7" name="Picture 2" descr="C:\Users\Thibaud\AppData\Local\Temp\bandeau-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"/>
            <a:ext cx="9144000" cy="87044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19046"/>
            <a:ext cx="9148176" cy="45406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55576" y="3133164"/>
            <a:ext cx="7776000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002352" y="492096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595959"/>
                </a:solidFill>
              </a:defRPr>
            </a:lvl1pPr>
          </a:lstStyle>
          <a:p>
            <a:r>
              <a:rPr lang="fr-BE" smtClean="0"/>
              <a:t> </a:t>
            </a:r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8" y="4731990"/>
            <a:ext cx="7420297" cy="23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3276600" y="48815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eFront confidential. Not for distribution.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logoefrontOK2011-July-AReynes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677986"/>
            <a:ext cx="936104" cy="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115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border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4860"/>
            <a:ext cx="9144000" cy="548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" y="3211407"/>
            <a:ext cx="3676132" cy="390731"/>
          </a:xfrm>
          <a:prstGeom prst="rect">
            <a:avLst/>
          </a:prstGeom>
        </p:spPr>
        <p:txBody>
          <a:bodyPr vert="horz" lIns="548640" tIns="45720" rIns="548640" bIns="45720" rtlCol="0" anchor="ctr">
            <a:no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12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" y="3622876"/>
            <a:ext cx="3676132" cy="390731"/>
          </a:xfrm>
          <a:prstGeom prst="rect">
            <a:avLst/>
          </a:prstGeom>
        </p:spPr>
        <p:txBody>
          <a:bodyPr vert="horz" lIns="548640" tIns="45720" rIns="548640" bIns="45720" rtlCol="0" anchor="ctr">
            <a:no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endParaRPr lang="en-US" sz="1200" dirty="0">
              <a:solidFill>
                <a:srgbClr val="4DB1F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February,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localhost:9200</a:t>
            </a:r>
            <a:r>
              <a:rPr lang="en-US" sz="4000" dirty="0">
                <a:solidFill>
                  <a:srgbClr val="0070C0"/>
                </a:solidFill>
              </a:rPr>
              <a:t>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smtClean="0">
                <a:solidFill>
                  <a:srgbClr val="0070C0"/>
                </a:solidFill>
              </a:rPr>
              <a:t>Adding data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POST /movie/actor/5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"name": "Colonel James Braddock",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actor":"Chuck</a:t>
            </a:r>
            <a:r>
              <a:rPr lang="en-US" sz="2000" b="1" dirty="0"/>
              <a:t> Norris",</a:t>
            </a:r>
          </a:p>
          <a:p>
            <a:pPr marL="0" indent="0">
              <a:buNone/>
            </a:pPr>
            <a:r>
              <a:rPr lang="en-US" sz="2000" b="1" dirty="0"/>
              <a:t>  "score":12,</a:t>
            </a:r>
          </a:p>
          <a:p>
            <a:pPr marL="0" indent="0">
              <a:buNone/>
            </a:pPr>
            <a:r>
              <a:rPr lang="en-US" sz="2000" b="1" dirty="0"/>
              <a:t>  "date":"1988-01-01",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line":"I</a:t>
            </a:r>
            <a:r>
              <a:rPr lang="en-US" sz="2000" b="1" dirty="0"/>
              <a:t> don’t step on toes… I step on necks"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0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/index/type/id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</a:t>
            </a:r>
            <a:r>
              <a:rPr lang="en-US" sz="4000" dirty="0">
                <a:solidFill>
                  <a:srgbClr val="0070C0"/>
                </a:solidFill>
              </a:rPr>
              <a:t>/index</a:t>
            </a:r>
            <a:r>
              <a:rPr lang="en-US" sz="4000" dirty="0">
                <a:solidFill>
                  <a:schemeClr val="tx1"/>
                </a:solidFill>
              </a:rPr>
              <a:t>/type/id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</a:t>
            </a:r>
            <a:r>
              <a:rPr lang="en-US" sz="4000" dirty="0">
                <a:solidFill>
                  <a:srgbClr val="0070C0"/>
                </a:solidFill>
              </a:rPr>
              <a:t>/type</a:t>
            </a:r>
            <a:r>
              <a:rPr lang="en-US" sz="4000" dirty="0">
                <a:solidFill>
                  <a:schemeClr val="tx1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22088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/index/type</a:t>
            </a:r>
            <a:r>
              <a:rPr lang="en-US" sz="4000" dirty="0">
                <a:solidFill>
                  <a:srgbClr val="0070C0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35045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 /index/type/id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Exists?</a:t>
            </a:r>
          </a:p>
        </p:txBody>
      </p:sp>
    </p:spTree>
    <p:extLst>
      <p:ext uri="{BB962C8B-B14F-4D97-AF65-F5344CB8AC3E}">
        <p14:creationId xmlns:p14="http://schemas.microsoft.com/office/powerpoint/2010/main" val="1415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HEAD </a:t>
            </a:r>
            <a:r>
              <a:rPr lang="en-US" sz="4000" dirty="0" smtClean="0">
                <a:solidFill>
                  <a:schemeClr val="tx1"/>
                </a:solidFill>
              </a:rPr>
              <a:t>/index/type/id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mean when you say SEARCH?</a:t>
            </a:r>
            <a:endParaRPr lang="en-US" dirty="0"/>
          </a:p>
        </p:txBody>
      </p:sp>
      <p:sp>
        <p:nvSpPr>
          <p:cNvPr id="43" name="AutoShape 18" descr="Microsoft Word 2013 (Non-Profit) WIN7/WIN8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92" y="879357"/>
            <a:ext cx="6019536" cy="2749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0489" y="3917244"/>
            <a:ext cx="6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Bing some one google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02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PUT /movie/actor/5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"name": "Colonel James Braddock",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actor":"Chuck</a:t>
            </a:r>
            <a:r>
              <a:rPr lang="en-US" sz="2000" b="1" dirty="0"/>
              <a:t> Norris",</a:t>
            </a:r>
          </a:p>
          <a:p>
            <a:pPr marL="0" indent="0">
              <a:buNone/>
            </a:pPr>
            <a:r>
              <a:rPr lang="en-US" sz="2000" b="1" dirty="0"/>
              <a:t>  "score</a:t>
            </a:r>
            <a:r>
              <a:rPr lang="en-US" sz="2000" b="1" dirty="0" smtClean="0"/>
              <a:t>":101,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"date":"1988-01-01",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line":"I</a:t>
            </a:r>
            <a:r>
              <a:rPr lang="en-US" sz="2000" b="1" dirty="0"/>
              <a:t> don’t step on toes… I step on necks"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Atomic </a:t>
            </a:r>
            <a:r>
              <a:rPr lang="en-US" sz="4000" dirty="0">
                <a:solidFill>
                  <a:schemeClr val="tx1"/>
                </a:solidFill>
              </a:rPr>
              <a:t>DELETE &amp; </a:t>
            </a:r>
            <a:r>
              <a:rPr lang="en-US" sz="4000" dirty="0" smtClean="0">
                <a:solidFill>
                  <a:schemeClr val="tx1"/>
                </a:solidFill>
              </a:rPr>
              <a:t>PUT!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DELETE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DELETE /</a:t>
            </a:r>
            <a:r>
              <a:rPr lang="en-US" sz="4000" dirty="0">
                <a:solidFill>
                  <a:schemeClr val="tx1"/>
                </a:solidFill>
              </a:rPr>
              <a:t>index/type/id </a:t>
            </a:r>
          </a:p>
        </p:txBody>
      </p:sp>
    </p:spTree>
    <p:extLst>
      <p:ext uri="{BB962C8B-B14F-4D97-AF65-F5344CB8AC3E}">
        <p14:creationId xmlns:p14="http://schemas.microsoft.com/office/powerpoint/2010/main" val="2179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4277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Optimistic concurrency </a:t>
            </a:r>
            <a:r>
              <a:rPr lang="en-US" sz="4000" dirty="0" smtClean="0">
                <a:solidFill>
                  <a:srgbClr val="0070C0"/>
                </a:solidFill>
              </a:rPr>
              <a:t>control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without locking</a:t>
            </a:r>
          </a:p>
        </p:txBody>
      </p:sp>
    </p:spTree>
    <p:extLst>
      <p:ext uri="{BB962C8B-B14F-4D97-AF65-F5344CB8AC3E}">
        <p14:creationId xmlns:p14="http://schemas.microsoft.com/office/powerpoint/2010/main" val="32805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_Update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POST /movie/actor/1/_update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"doc" : {</a:t>
            </a:r>
          </a:p>
          <a:p>
            <a:pPr marL="0" indent="0">
              <a:buNone/>
            </a:pPr>
            <a:r>
              <a:rPr lang="en-US" sz="2000" b="1" dirty="0"/>
              <a:t>        "date" : "1980-01-01"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6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GET ! change ! PUT</a:t>
            </a:r>
          </a:p>
        </p:txBody>
      </p:sp>
    </p:spTree>
    <p:extLst>
      <p:ext uri="{BB962C8B-B14F-4D97-AF65-F5344CB8AC3E}">
        <p14:creationId xmlns:p14="http://schemas.microsoft.com/office/powerpoint/2010/main" val="299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search engine based on Lucene. It provides a distributed, multitenant-capable full-text search engine with an HTTP web interface and schema-free JSON documents. </a:t>
            </a:r>
            <a:r>
              <a:rPr lang="en-US" dirty="0" err="1"/>
              <a:t>Elasticsearch</a:t>
            </a:r>
            <a:r>
              <a:rPr lang="en-US" dirty="0"/>
              <a:t> is developed in Java and is released as open source under the terms of the Apache License. </a:t>
            </a:r>
            <a:r>
              <a:rPr lang="en-US" dirty="0" err="1"/>
              <a:t>Elasticsearch</a:t>
            </a:r>
            <a:r>
              <a:rPr lang="en-US" dirty="0"/>
              <a:t> is the most popular enterprise search engine followed by Apache </a:t>
            </a:r>
            <a:r>
              <a:rPr lang="en-US" dirty="0" err="1"/>
              <a:t>Solr</a:t>
            </a:r>
            <a:r>
              <a:rPr lang="en-US" dirty="0"/>
              <a:t>, also based on Lucene</a:t>
            </a:r>
            <a:r>
              <a:rPr lang="en-US" dirty="0" smtClean="0"/>
              <a:t>.</a:t>
            </a:r>
          </a:p>
          <a:p>
            <a:r>
              <a:rPr lang="en-US" dirty="0"/>
              <a:t>Shay </a:t>
            </a:r>
            <a:r>
              <a:rPr lang="en-US" dirty="0" err="1"/>
              <a:t>Banon</a:t>
            </a:r>
            <a:r>
              <a:rPr lang="en-US" dirty="0"/>
              <a:t> created the precursor to </a:t>
            </a:r>
            <a:r>
              <a:rPr lang="en-US" dirty="0" err="1"/>
              <a:t>Elasticsearch</a:t>
            </a:r>
            <a:r>
              <a:rPr lang="en-US" dirty="0"/>
              <a:t>, called Compass, in 2004</a:t>
            </a:r>
            <a:r>
              <a:rPr lang="en-US" dirty="0" smtClean="0"/>
              <a:t>. </a:t>
            </a:r>
            <a:r>
              <a:rPr lang="en-US" dirty="0"/>
              <a:t>While thinking about the third version of Compass he realized that it would be necessary to rewrite big parts of Compass to "create a scalable search solution</a:t>
            </a:r>
            <a:r>
              <a:rPr lang="en-US" dirty="0" smtClean="0"/>
              <a:t>". </a:t>
            </a:r>
            <a:r>
              <a:rPr lang="en-US" dirty="0"/>
              <a:t>So he created "a solution built from the ground up to be distributed" and used a common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,Another </a:t>
            </a:r>
            <a:r>
              <a:rPr lang="en-US" dirty="0"/>
              <a:t>feature is called "gateway" and handles the long-term persistence of the index</a:t>
            </a:r>
            <a:r>
              <a:rPr lang="en-US" dirty="0" smtClean="0"/>
              <a:t>; </a:t>
            </a:r>
            <a:r>
              <a:rPr lang="en-US" dirty="0"/>
              <a:t>for example, an index can be recovered from the gateway in the event of a server crash. </a:t>
            </a:r>
            <a:r>
              <a:rPr lang="en-US" dirty="0" err="1"/>
              <a:t>Elasticsearch</a:t>
            </a:r>
            <a:r>
              <a:rPr lang="en-US" dirty="0"/>
              <a:t> supports real-time GET requests, which makes it suitable as a NoSQL </a:t>
            </a:r>
            <a:r>
              <a:rPr lang="en-US" dirty="0" err="1"/>
              <a:t>datastore</a:t>
            </a:r>
            <a:r>
              <a:rPr lang="en-US" dirty="0" smtClean="0"/>
              <a:t>, </a:t>
            </a:r>
            <a:r>
              <a:rPr lang="en-US" dirty="0"/>
              <a:t>but it lacks distributed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574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API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The _shards header provides information about the replication process of the index operation.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• total - Indicates to how many shard copies (primary and replica shards) the index operation should be executed on. </a:t>
            </a:r>
          </a:p>
          <a:p>
            <a:pPr marL="0" indent="0">
              <a:buNone/>
            </a:pPr>
            <a:r>
              <a:rPr lang="en-US" sz="1400" b="1" dirty="0"/>
              <a:t>• successful- Indicates the number of shard copies the index operation succeeded on. </a:t>
            </a:r>
          </a:p>
          <a:p>
            <a:pPr marL="0" indent="0">
              <a:buNone/>
            </a:pPr>
            <a:r>
              <a:rPr lang="en-US" sz="1400" b="1" dirty="0"/>
              <a:t>• failed - An array that contains replication related errors in the case an index operation failed on a replica shard.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The index operation </a:t>
            </a:r>
            <a:r>
              <a:rPr lang="en-US" sz="1400" b="1" dirty="0" smtClean="0"/>
              <a:t>automatically </a:t>
            </a:r>
            <a:r>
              <a:rPr lang="en-US" sz="1400" b="1" dirty="0"/>
              <a:t>creates an index if it has not been created </a:t>
            </a:r>
            <a:r>
              <a:rPr lang="en-US" sz="1400" b="1" dirty="0" smtClean="0"/>
              <a:t>before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Each indexed document is given a version number. </a:t>
            </a:r>
          </a:p>
        </p:txBody>
      </p:sp>
    </p:spTree>
    <p:extLst>
      <p:ext uri="{BB962C8B-B14F-4D97-AF65-F5344CB8AC3E}">
        <p14:creationId xmlns:p14="http://schemas.microsoft.com/office/powerpoint/2010/main" val="2052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Search Lite</a:t>
            </a:r>
          </a:p>
        </p:txBody>
      </p:sp>
    </p:spTree>
    <p:extLst>
      <p:ext uri="{BB962C8B-B14F-4D97-AF65-F5344CB8AC3E}">
        <p14:creationId xmlns:p14="http://schemas.microsoft.com/office/powerpoint/2010/main" val="1280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ask some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GET /_</a:t>
            </a:r>
            <a:r>
              <a:rPr lang="en-US" sz="2000" dirty="0" smtClean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 GET /index/_search</a:t>
            </a:r>
          </a:p>
          <a:p>
            <a:pPr marL="0" indent="0" algn="ctr">
              <a:buNone/>
            </a:pPr>
            <a:r>
              <a:rPr lang="en-US" sz="2000" dirty="0"/>
              <a:t> GET /</a:t>
            </a:r>
            <a:r>
              <a:rPr lang="en-US" sz="2000" dirty="0" smtClean="0"/>
              <a:t>index/type/_search</a:t>
            </a:r>
          </a:p>
          <a:p>
            <a:pPr marL="0" indent="0" algn="ctr">
              <a:buNone/>
            </a:pPr>
            <a:r>
              <a:rPr lang="en-US" sz="2000" dirty="0"/>
              <a:t>GET /index1,index2/_search</a:t>
            </a:r>
          </a:p>
          <a:p>
            <a:pPr marL="0" indent="0" algn="ctr">
              <a:buNone/>
            </a:pPr>
            <a:r>
              <a:rPr lang="en-US" sz="2000" dirty="0"/>
              <a:t>GET /</a:t>
            </a:r>
            <a:r>
              <a:rPr lang="en-US" sz="2000" dirty="0" err="1" smtClean="0"/>
              <a:t>ind</a:t>
            </a:r>
            <a:r>
              <a:rPr lang="en-US" sz="2000" dirty="0" smtClean="0"/>
              <a:t>*/_</a:t>
            </a:r>
            <a:r>
              <a:rPr lang="en-US" sz="2000" dirty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GET /index/type1,type2/_search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Exact value vs Full </a:t>
            </a:r>
            <a:r>
              <a:rPr lang="en-US" sz="4000" dirty="0" smtClean="0">
                <a:solidFill>
                  <a:srgbClr val="0070C0"/>
                </a:solidFill>
              </a:rPr>
              <a:t>text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Inverted index → separate words / terms</a:t>
            </a:r>
          </a:p>
          <a:p>
            <a:pPr marL="0" indent="0" algn="ctr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Analysis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tokenization +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Anatomy of an </a:t>
            </a:r>
            <a:r>
              <a:rPr lang="en-US" sz="4000" dirty="0" smtClean="0">
                <a:solidFill>
                  <a:srgbClr val="0070C0"/>
                </a:solidFill>
              </a:rPr>
              <a:t>analyzer</a:t>
            </a:r>
          </a:p>
          <a:p>
            <a:pPr marL="0" indent="0" algn="ctr">
              <a:buNone/>
            </a:pPr>
            <a:r>
              <a:rPr lang="en-US" sz="2200" dirty="0"/>
              <a:t>An </a:t>
            </a:r>
            <a:r>
              <a:rPr lang="en-US" sz="2200" i="1" dirty="0"/>
              <a:t>analyzer</a:t>
            </a:r>
            <a:r>
              <a:rPr lang="en-US" sz="2200" dirty="0"/>
              <a:t>  — whether built-in or custom — is just a package which contains three lower-level building blocks: </a:t>
            </a:r>
            <a:r>
              <a:rPr lang="en-US" sz="2200" i="1" dirty="0"/>
              <a:t>character filters</a:t>
            </a:r>
            <a:r>
              <a:rPr lang="en-US" sz="2200" dirty="0"/>
              <a:t>, </a:t>
            </a:r>
            <a:r>
              <a:rPr lang="en-US" sz="2200" i="1" dirty="0"/>
              <a:t>tokenizers</a:t>
            </a:r>
            <a:r>
              <a:rPr lang="en-US" sz="2200" dirty="0"/>
              <a:t>, and </a:t>
            </a:r>
            <a:r>
              <a:rPr lang="en-US" sz="2200" i="1" dirty="0"/>
              <a:t>token filters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said schema-free 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Strings:         string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Datetimes</a:t>
            </a:r>
            <a:r>
              <a:rPr lang="en-US" sz="2000" dirty="0"/>
              <a:t>:       date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Whole </a:t>
            </a:r>
            <a:r>
              <a:rPr lang="en-US" sz="2000" dirty="0"/>
              <a:t>numbers:   byte, short, integer, long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Floats</a:t>
            </a:r>
            <a:r>
              <a:rPr lang="en-US" sz="2000" dirty="0"/>
              <a:t>:          float, double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Booleans</a:t>
            </a:r>
            <a:r>
              <a:rPr lang="en-US" sz="2000" dirty="0"/>
              <a:t>:       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Objects</a:t>
            </a:r>
            <a:r>
              <a:rPr lang="en-US" sz="2000" dirty="0"/>
              <a:t>:         object</a:t>
            </a:r>
            <a:endParaRPr lang="en-US" dirty="0" smtClean="0"/>
          </a:p>
          <a:p>
            <a:pPr marL="0" indent="0" algn="ctr">
              <a:buNone/>
            </a:pPr>
            <a:r>
              <a:rPr lang="en-US" sz="2000" dirty="0"/>
              <a:t>Also: </a:t>
            </a:r>
            <a:r>
              <a:rPr lang="en-US" sz="2000" dirty="0" err="1"/>
              <a:t>multi_field</a:t>
            </a:r>
            <a:r>
              <a:rPr lang="en-US" sz="2000" dirty="0"/>
              <a:t>, </a:t>
            </a:r>
            <a:r>
              <a:rPr lang="en-US" sz="2000" dirty="0" err="1"/>
              <a:t>ip</a:t>
            </a:r>
            <a:r>
              <a:rPr lang="en-US" sz="2000" dirty="0"/>
              <a:t>, </a:t>
            </a:r>
            <a:r>
              <a:rPr lang="en-US" sz="2000" dirty="0" err="1"/>
              <a:t>geo_point</a:t>
            </a:r>
            <a:r>
              <a:rPr lang="en-US" sz="2000" dirty="0"/>
              <a:t>, </a:t>
            </a:r>
            <a:r>
              <a:rPr lang="en-US" sz="2000" dirty="0" err="1"/>
              <a:t>geo_shape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2787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Full body search</a:t>
            </a:r>
          </a:p>
        </p:txBody>
      </p:sp>
    </p:spTree>
    <p:extLst>
      <p:ext uri="{BB962C8B-B14F-4D97-AF65-F5344CB8AC3E}">
        <p14:creationId xmlns:p14="http://schemas.microsoft.com/office/powerpoint/2010/main" val="36606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GET /_search -d '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{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query": </a:t>
            </a:r>
            <a:r>
              <a:rPr lang="en-US" sz="2000" b="1" dirty="0" smtClean="0"/>
              <a:t>{ </a:t>
            </a:r>
            <a:r>
              <a:rPr lang="en-US" sz="2000" b="1" dirty="0"/>
              <a:t>"</a:t>
            </a:r>
            <a:r>
              <a:rPr lang="en-US" sz="2000" b="1" dirty="0" err="1"/>
              <a:t>match_all</a:t>
            </a:r>
            <a:r>
              <a:rPr lang="en-US" sz="2000" b="1" dirty="0"/>
              <a:t>": {}   },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from":  0,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size":  10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}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9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set GO!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/>
              <a:t>JAVA (recommended Oracle JDK version </a:t>
            </a:r>
            <a:r>
              <a:rPr lang="en-US" sz="2400" dirty="0" smtClean="0"/>
              <a:t>1.8.0_73)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://java.com/en/download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Set JAVA_HOME variable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Download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www.elastic.co/downloads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Unpack the zip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\bin\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And you are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fun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GET </a:t>
            </a:r>
            <a:r>
              <a:rPr lang="en-US" sz="4000" dirty="0"/>
              <a:t>localhost:9200/?pretty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/>
              <a:t>localhost:9200/?pretty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0070C0"/>
                </a:solidFill>
              </a:rPr>
              <a:t>localhost</a:t>
            </a:r>
            <a:r>
              <a:rPr lang="en-US" sz="4000" dirty="0"/>
              <a:t>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localhost:</a:t>
            </a:r>
            <a:r>
              <a:rPr lang="en-US" sz="4000" dirty="0">
                <a:solidFill>
                  <a:srgbClr val="0070C0"/>
                </a:solidFill>
              </a:rPr>
              <a:t>9200</a:t>
            </a:r>
            <a:r>
              <a:rPr lang="en-US" sz="4000" dirty="0"/>
              <a:t>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33524</TotalTime>
  <Words>664</Words>
  <Application>Microsoft Office PowerPoint</Application>
  <PresentationFormat>On-screen Show (16:9)</PresentationFormat>
  <Paragraphs>110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Helvetica Neue</vt:lpstr>
      <vt:lpstr>Verdana</vt:lpstr>
      <vt:lpstr>Wingdings</vt:lpstr>
      <vt:lpstr>Office Theme</vt:lpstr>
      <vt:lpstr>Basic ElasticSearch</vt:lpstr>
      <vt:lpstr>What do you mean when you say SEARCH?</vt:lpstr>
      <vt:lpstr>ElasticSearch</vt:lpstr>
      <vt:lpstr>Ready set GO!</vt:lpstr>
      <vt:lpstr>Now the fun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_Update</vt:lpstr>
      <vt:lpstr>PowerPoint Presentation</vt:lpstr>
      <vt:lpstr>Index API </vt:lpstr>
      <vt:lpstr>PowerPoint Presentation</vt:lpstr>
      <vt:lpstr>Now lets ask some questions</vt:lpstr>
      <vt:lpstr>What you said schema-free !!!</vt:lpstr>
      <vt:lpstr>What you said schema-free !!!</vt:lpstr>
      <vt:lpstr>What you said schema-free !!!</vt:lpstr>
      <vt:lpstr>What you said schema-free !!!</vt:lpstr>
      <vt:lpstr>PowerPoint Presentation</vt:lpstr>
      <vt:lpstr>_Search</vt:lpstr>
    </vt:vector>
  </TitlesOfParts>
  <Company>Analytx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Roberts</dc:creator>
  <cp:lastModifiedBy>Filip Čordaš</cp:lastModifiedBy>
  <cp:revision>339</cp:revision>
  <dcterms:created xsi:type="dcterms:W3CDTF">2014-01-31T15:54:01Z</dcterms:created>
  <dcterms:modified xsi:type="dcterms:W3CDTF">2017-02-01T16:58:21Z</dcterms:modified>
</cp:coreProperties>
</file>