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Lobster"/>
      <p:regular r:id="rId16"/>
    </p:embeddedFont>
    <p:embeddedFont>
      <p:font typeface="Playfair Display"/>
      <p:regular r:id="rId17"/>
      <p:bold r:id="rId18"/>
      <p:italic r:id="rId19"/>
      <p:boldItalic r:id="rId20"/>
    </p:embeddedFont>
    <p:embeddedFont>
      <p:font typeface="Playfair Display SemiBold"/>
      <p:regular r:id="rId21"/>
      <p:bold r:id="rId22"/>
      <p:italic r:id="rId23"/>
      <p:boldItalic r:id="rId24"/>
    </p:embeddedFont>
    <p:embeddedFont>
      <p:font typeface="Playfair Display Black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639000-7C63-4755-8AD1-70B138B5D977}">
  <a:tblStyle styleId="{EA639000-7C63-4755-8AD1-70B138B5D9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Italic.fntdata"/><Relationship Id="rId22" Type="http://schemas.openxmlformats.org/officeDocument/2006/relationships/font" Target="fonts/PlayfairDisplaySemiBold-bold.fntdata"/><Relationship Id="rId21" Type="http://schemas.openxmlformats.org/officeDocument/2006/relationships/font" Target="fonts/PlayfairDisplaySemiBold-regular.fntdata"/><Relationship Id="rId24" Type="http://schemas.openxmlformats.org/officeDocument/2006/relationships/font" Target="fonts/PlayfairDisplaySemiBold-boldItalic.fntdata"/><Relationship Id="rId23" Type="http://schemas.openxmlformats.org/officeDocument/2006/relationships/font" Target="fonts/PlayfairDisplay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layfairDisplayBlack-boldItalic.fntdata"/><Relationship Id="rId25" Type="http://schemas.openxmlformats.org/officeDocument/2006/relationships/font" Target="fonts/PlayfairDisplayBlack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layfairDisplay-regular.fntdata"/><Relationship Id="rId16" Type="http://schemas.openxmlformats.org/officeDocument/2006/relationships/font" Target="fonts/Lobster-regular.fntdata"/><Relationship Id="rId19" Type="http://schemas.openxmlformats.org/officeDocument/2006/relationships/font" Target="fonts/PlayfairDisplay-italic.fntdata"/><Relationship Id="rId1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6346fd072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6346fd072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6346fd07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6346fd07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6346fd072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6346fd072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6346fd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6346fd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6346fd072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6346fd072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6346fd07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6346fd07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6346fd072_3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6346fd072_3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6346fd072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6346fd072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6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1.jpg"/><Relationship Id="rId9" Type="http://schemas.openxmlformats.org/officeDocument/2006/relationships/image" Target="../media/image6.jpg"/><Relationship Id="rId5" Type="http://schemas.openxmlformats.org/officeDocument/2006/relationships/image" Target="../media/image8.jpg"/><Relationship Id="rId6" Type="http://schemas.openxmlformats.org/officeDocument/2006/relationships/image" Target="../media/image3.jpg"/><Relationship Id="rId7" Type="http://schemas.openxmlformats.org/officeDocument/2006/relationships/image" Target="../media/image14.jpg"/><Relationship Id="rId8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513625" y="2876175"/>
            <a:ext cx="5928600" cy="792600"/>
          </a:xfrm>
          <a:prstGeom prst="rect">
            <a:avLst/>
          </a:prstGeom>
          <a:solidFill>
            <a:srgbClr val="93C47D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 Ana, Brook, Kelly, Zamzam</a:t>
            </a:r>
            <a:endParaRPr sz="2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812875"/>
            <a:ext cx="8520600" cy="1653900"/>
          </a:xfrm>
          <a:prstGeom prst="rect">
            <a:avLst/>
          </a:prstGeom>
          <a:solidFill>
            <a:srgbClr val="BF9000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r>
              <a:rPr lang="en">
                <a:solidFill>
                  <a:schemeClr val="lt1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Design and Pitch</a:t>
            </a:r>
            <a:endParaRPr>
              <a:solidFill>
                <a:schemeClr val="lt1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Introduction</a:t>
            </a:r>
            <a:endParaRPr>
              <a:solidFill>
                <a:schemeClr val="lt1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77425" y="1265750"/>
            <a:ext cx="6599100" cy="28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-"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working on Solitaire which is is a card game that is only played with the objective of using up all ones cards to form particular arrangements and sequences. 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-"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 we will show you guys our design—we will show all the components we have and explain how it will work.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300" y="3267175"/>
            <a:ext cx="3055776" cy="171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997400" y="1592550"/>
            <a:ext cx="3262800" cy="9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20">
                <a:solidFill>
                  <a:schemeClr val="lt1"/>
                </a:solidFill>
                <a:latin typeface="Lobster"/>
                <a:ea typeface="Lobster"/>
                <a:cs typeface="Lobster"/>
                <a:sym typeface="Lobster"/>
              </a:rPr>
              <a:t>SOLITAIRE</a:t>
            </a:r>
            <a:endParaRPr sz="4720">
              <a:solidFill>
                <a:schemeClr val="lt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1030425" y="3738550"/>
            <a:ext cx="1295100" cy="471600"/>
          </a:xfrm>
          <a:prstGeom prst="rect">
            <a:avLst/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New Game</a:t>
            </a:r>
            <a:endParaRPr sz="1800">
              <a:solidFill>
                <a:schemeClr val="lt1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2768076" y="3738550"/>
            <a:ext cx="1897800" cy="471600"/>
          </a:xfrm>
          <a:prstGeom prst="rect">
            <a:avLst/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Continue Game</a:t>
            </a:r>
            <a:r>
              <a:rPr lang="en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5020225" y="3738550"/>
            <a:ext cx="1449600" cy="471600"/>
          </a:xfrm>
          <a:prstGeom prst="rect">
            <a:avLst/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Game Rules</a:t>
            </a:r>
            <a:endParaRPr b="1"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6818475" y="3738550"/>
            <a:ext cx="1503000" cy="471600"/>
          </a:xfrm>
          <a:prstGeom prst="rect">
            <a:avLst/>
          </a:prstGeom>
          <a:gradFill>
            <a:gsLst>
              <a:gs pos="0">
                <a:srgbClr val="F48208"/>
              </a:gs>
              <a:gs pos="100000">
                <a:srgbClr val="703E08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High Scores</a:t>
            </a:r>
            <a:endParaRPr b="1" sz="1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20212" l="10899" r="71259" t="23748"/>
          <a:stretch/>
        </p:blipFill>
        <p:spPr>
          <a:xfrm>
            <a:off x="1253125" y="2745900"/>
            <a:ext cx="849700" cy="111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5">
            <a:alphaModFix/>
          </a:blip>
          <a:srcRect b="28474" l="31487" r="52540" t="26922"/>
          <a:stretch/>
        </p:blipFill>
        <p:spPr>
          <a:xfrm>
            <a:off x="3262250" y="2745900"/>
            <a:ext cx="760650" cy="88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6">
            <a:alphaModFix/>
          </a:blip>
          <a:srcRect b="25053" l="51341" r="30816" t="25522"/>
          <a:stretch/>
        </p:blipFill>
        <p:spPr>
          <a:xfrm>
            <a:off x="5242923" y="2698137"/>
            <a:ext cx="849700" cy="9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 rotWithShape="1">
          <a:blip r:embed="rId7">
            <a:alphaModFix/>
          </a:blip>
          <a:srcRect b="29683" l="71872" r="12155" t="25713"/>
          <a:stretch/>
        </p:blipFill>
        <p:spPr>
          <a:xfrm>
            <a:off x="7010626" y="2629166"/>
            <a:ext cx="849700" cy="92605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2712625" y="1666025"/>
            <a:ext cx="385800" cy="39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1303600" y="4246900"/>
            <a:ext cx="385800" cy="39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3161913" y="4210150"/>
            <a:ext cx="385800" cy="39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7321375" y="4210150"/>
            <a:ext cx="385800" cy="39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5474875" y="4210150"/>
            <a:ext cx="385800" cy="39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Component Description</a:t>
            </a:r>
            <a:r>
              <a:rPr lang="en"/>
              <a:t> </a:t>
            </a:r>
            <a:endParaRPr/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952500" y="114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{EA639000-7C63-4755-8AD1-70B138B5D977}</a:tableStyleId>
              </a:tblPr>
              <a:tblGrid>
                <a:gridCol w="2413000"/>
                <a:gridCol w="2413000"/>
                <a:gridCol w="2413000"/>
              </a:tblGrid>
              <a:tr h="571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COMPONENT ID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57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Title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Shows the name of the game.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7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Game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Enables user to start new game.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7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Continue Game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Enables</a:t>
                      </a:r>
                      <a:r>
                        <a:rPr lang="en"/>
                        <a:t> user to continue </a:t>
                      </a:r>
                      <a:r>
                        <a:rPr lang="en"/>
                        <a:t>existing</a:t>
                      </a:r>
                      <a:r>
                        <a:rPr lang="en"/>
                        <a:t> game.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7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Game Rules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Instructions and game rules of standard Solitaire.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71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r>
                        <a:rPr lang="en"/>
                        <a:t> Scores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Enables user to see previous high scores.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761D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66567" l="45432" r="45025" t="9333"/>
          <a:stretch/>
        </p:blipFill>
        <p:spPr>
          <a:xfrm>
            <a:off x="432077" y="1475613"/>
            <a:ext cx="871250" cy="117803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/>
          <p:nvPr/>
        </p:nvSpPr>
        <p:spPr>
          <a:xfrm>
            <a:off x="296925" y="4719475"/>
            <a:ext cx="1204800" cy="308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     Hint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1697875" y="1475588"/>
            <a:ext cx="871200" cy="11781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364400" y="140150"/>
            <a:ext cx="871200" cy="11781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4">
            <a:alphaModFix/>
          </a:blip>
          <a:srcRect b="9457" l="14882" r="75453" t="66317"/>
          <a:stretch/>
        </p:blipFill>
        <p:spPr>
          <a:xfrm>
            <a:off x="1697863" y="1669025"/>
            <a:ext cx="871250" cy="11822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2963663" y="1475575"/>
            <a:ext cx="871200" cy="11781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432075" y="645050"/>
            <a:ext cx="294300" cy="1683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2963663" y="1671075"/>
            <a:ext cx="871200" cy="11781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5">
            <a:alphaModFix/>
          </a:blip>
          <a:srcRect b="9757" l="55382" r="35044" t="65977"/>
          <a:stretch/>
        </p:blipFill>
        <p:spPr>
          <a:xfrm>
            <a:off x="2963638" y="1857950"/>
            <a:ext cx="871250" cy="118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/>
          <p:nvPr/>
        </p:nvSpPr>
        <p:spPr>
          <a:xfrm>
            <a:off x="812900" y="645050"/>
            <a:ext cx="364500" cy="1683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1430775" y="140150"/>
            <a:ext cx="871200" cy="11781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4223100" y="1475575"/>
            <a:ext cx="871200" cy="11781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4223113" y="1671075"/>
            <a:ext cx="871200" cy="11781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4223113" y="1860013"/>
            <a:ext cx="871200" cy="11781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6">
            <a:alphaModFix/>
          </a:blip>
          <a:srcRect b="37744" l="14895" r="75569" t="38003"/>
          <a:stretch/>
        </p:blipFill>
        <p:spPr>
          <a:xfrm>
            <a:off x="4223075" y="2024718"/>
            <a:ext cx="871250" cy="118628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/>
          <p:nvPr/>
        </p:nvSpPr>
        <p:spPr>
          <a:xfrm>
            <a:off x="5474163" y="1475575"/>
            <a:ext cx="871200" cy="11781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5474175" y="1671075"/>
            <a:ext cx="871200" cy="11781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5474163" y="1860013"/>
            <a:ext cx="871200" cy="11781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5474175" y="2028813"/>
            <a:ext cx="871200" cy="11781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7">
            <a:alphaModFix/>
          </a:blip>
          <a:srcRect b="66560" l="35153" r="55159" t="9265"/>
          <a:stretch/>
        </p:blipFill>
        <p:spPr>
          <a:xfrm>
            <a:off x="5474138" y="2189913"/>
            <a:ext cx="871250" cy="11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6725225" y="1475600"/>
            <a:ext cx="871200" cy="11781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725225" y="1671075"/>
            <a:ext cx="871200" cy="11781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6725225" y="1860013"/>
            <a:ext cx="871200" cy="11781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6725225" y="2028813"/>
            <a:ext cx="871200" cy="11781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6725225" y="2194000"/>
            <a:ext cx="871200" cy="11781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3250950" y="140150"/>
            <a:ext cx="871200" cy="11781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8">
            <a:alphaModFix/>
          </a:blip>
          <a:srcRect b="13369" l="22363" r="61138" t="47990"/>
          <a:stretch/>
        </p:blipFill>
        <p:spPr>
          <a:xfrm>
            <a:off x="6731500" y="2397800"/>
            <a:ext cx="871250" cy="118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/>
          <p:nvPr/>
        </p:nvSpPr>
        <p:spPr>
          <a:xfrm>
            <a:off x="7988850" y="1475600"/>
            <a:ext cx="871200" cy="11781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7988850" y="1671075"/>
            <a:ext cx="871200" cy="11781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7988850" y="1860013"/>
            <a:ext cx="871200" cy="11781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4426450" y="140150"/>
            <a:ext cx="871200" cy="11781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7988850" y="2028825"/>
            <a:ext cx="871200" cy="11781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7988850" y="2193988"/>
            <a:ext cx="871200" cy="11781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7988850" y="2401888"/>
            <a:ext cx="871200" cy="1178100"/>
          </a:xfrm>
          <a:prstGeom prst="rect">
            <a:avLst/>
          </a:prstGeom>
          <a:solidFill>
            <a:srgbClr val="FF0000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5601950" y="140150"/>
            <a:ext cx="871200" cy="11781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6725225" y="140150"/>
            <a:ext cx="871200" cy="1178100"/>
          </a:xfrm>
          <a:prstGeom prst="rect">
            <a:avLst/>
          </a:prstGeom>
          <a:solidFill>
            <a:srgbClr val="6AA84F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9">
            <a:alphaModFix/>
          </a:blip>
          <a:srcRect b="9358" l="75672" r="15085" t="66122"/>
          <a:stretch/>
        </p:blipFill>
        <p:spPr>
          <a:xfrm>
            <a:off x="7988850" y="2571750"/>
            <a:ext cx="871250" cy="11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/>
          <p:nvPr/>
        </p:nvSpPr>
        <p:spPr>
          <a:xfrm>
            <a:off x="1951938" y="4719475"/>
            <a:ext cx="1382400" cy="308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2134650" y="4673575"/>
            <a:ext cx="11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New Game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5815800" y="4719475"/>
            <a:ext cx="1204800" cy="308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Score: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7570125" y="4719475"/>
            <a:ext cx="1204800" cy="308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Time: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3883863" y="4719475"/>
            <a:ext cx="1382400" cy="308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4100575" y="4673575"/>
            <a:ext cx="111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Exit</a:t>
            </a:r>
            <a:r>
              <a:rPr lang="en">
                <a:solidFill>
                  <a:schemeClr val="lt1"/>
                </a:solidFill>
              </a:rPr>
              <a:t> Game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296925" y="4278475"/>
            <a:ext cx="385800" cy="39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7570125" y="4278475"/>
            <a:ext cx="385800" cy="39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5815800" y="4278475"/>
            <a:ext cx="385800" cy="39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1951950" y="4278475"/>
            <a:ext cx="385800" cy="39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3883875" y="4209275"/>
            <a:ext cx="542700" cy="46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105175" y="57925"/>
            <a:ext cx="542700" cy="46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Component Description </a:t>
            </a:r>
            <a:endParaRPr>
              <a:solidFill>
                <a:schemeClr val="lt1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graphicFrame>
        <p:nvGraphicFramePr>
          <p:cNvPr id="145" name="Google Shape;145;p18"/>
          <p:cNvGraphicFramePr/>
          <p:nvPr/>
        </p:nvGraphicFramePr>
        <p:xfrm>
          <a:off x="774075" y="107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{EA639000-7C63-4755-8AD1-70B138B5D977}</a:tableStyleId>
              </a:tblPr>
              <a:tblGrid>
                <a:gridCol w="2531950"/>
                <a:gridCol w="2531950"/>
                <a:gridCol w="2531950"/>
              </a:tblGrid>
              <a:tr h="47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COMPONENT ID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NAME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57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Hint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Helps user to find useful moves.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7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Times how long it took user to finish game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7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Score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Keeps track of game score.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7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 Game (in game)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Resets cards to new game.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72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Exit Game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Ends the program.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7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Recycle Stock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Allows user to recycle cards to the stack.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Challenges</a:t>
            </a:r>
            <a:endParaRPr>
              <a:solidFill>
                <a:schemeClr val="lt1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377425" y="1265750"/>
            <a:ext cx="6599100" cy="28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Scheduling Conflicts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A little behind on the programming aspect of the project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Agreeing on the common theme of the game design 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Time management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677" y="2739700"/>
            <a:ext cx="3014100" cy="210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386400" y="716925"/>
            <a:ext cx="552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Plan for Remaining Work</a:t>
            </a:r>
            <a:endParaRPr>
              <a:solidFill>
                <a:schemeClr val="lt1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311700" y="1741575"/>
            <a:ext cx="5672400" cy="28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Meet up and decide what would be the best way of dividing the stages of the project.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Discuss what parts of the project each member </a:t>
            </a:r>
            <a:r>
              <a:rPr lang="en">
                <a:solidFill>
                  <a:schemeClr val="lt1"/>
                </a:solidFill>
              </a:rPr>
              <a:t>wishes</a:t>
            </a:r>
            <a:r>
              <a:rPr lang="en">
                <a:solidFill>
                  <a:schemeClr val="lt1"/>
                </a:solidFill>
              </a:rPr>
              <a:t> to take upon.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en">
                <a:solidFill>
                  <a:schemeClr val="lt1"/>
                </a:solidFill>
              </a:rPr>
              <a:t>Start collecting images and decorations that can be implemented on the design of the screen.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1">
            <a:off x="6478595" y="1289633"/>
            <a:ext cx="2208162" cy="2339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1AB2A"/>
            </a:gs>
            <a:gs pos="100000">
              <a:srgbClr val="203E1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2429125" y="479025"/>
            <a:ext cx="389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20">
                <a:solidFill>
                  <a:schemeClr val="lt1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Conclusion</a:t>
            </a:r>
            <a:endParaRPr sz="4320">
              <a:solidFill>
                <a:schemeClr val="lt1"/>
              </a:solidFill>
              <a:latin typeface="Playfair Display Black"/>
              <a:ea typeface="Playfair Display Black"/>
              <a:cs typeface="Playfair Display Black"/>
              <a:sym typeface="Playfair Display Black"/>
            </a:endParaRPr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377425" y="1616975"/>
            <a:ext cx="7995000" cy="12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Char char="-"/>
            </a:pPr>
            <a:r>
              <a:rPr lang="en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There is still a long way to go but now we have a good idea of what the final project should look like and have discussed what would be the aspects of the game we should put more effort on.</a:t>
            </a:r>
            <a:endParaRPr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150" y="2978622"/>
            <a:ext cx="6457702" cy="179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