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Fjalla One"/>
      <p:regular r:id="rId25"/>
    </p:embeddedFont>
    <p:embeddedFont>
      <p:font typeface="Barlow Semi Condensed Medium"/>
      <p:regular r:id="rId26"/>
      <p:bold r:id="rId27"/>
      <p:italic r:id="rId28"/>
      <p:boldItalic r:id="rId29"/>
    </p:embeddedFont>
    <p:embeddedFont>
      <p:font typeface="Barlow Semi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94571F-C3F0-4114-BA62-86B7B7CA3603}">
  <a:tblStyle styleId="{9094571F-C3F0-4114-BA62-86B7B7CA36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arlowSemiCondensedMedium-regular.fntdata"/><Relationship Id="rId25" Type="http://schemas.openxmlformats.org/officeDocument/2006/relationships/font" Target="fonts/FjallaOne-regular.fntdata"/><Relationship Id="rId28" Type="http://schemas.openxmlformats.org/officeDocument/2006/relationships/font" Target="fonts/BarlowSemiCondensedMedium-italic.fntdata"/><Relationship Id="rId27" Type="http://schemas.openxmlformats.org/officeDocument/2006/relationships/font" Target="fonts/BarlowSemiCondensed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Semi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SemiCondensed-bold.fntdata"/><Relationship Id="rId30" Type="http://schemas.openxmlformats.org/officeDocument/2006/relationships/font" Target="fonts/BarlowSemiCondensed-regular.fntdata"/><Relationship Id="rId11" Type="http://schemas.openxmlformats.org/officeDocument/2006/relationships/slide" Target="slides/slide5.xml"/><Relationship Id="rId33" Type="http://schemas.openxmlformats.org/officeDocument/2006/relationships/font" Target="fonts/BarlowSemiCondensed-boldItalic.fntdata"/><Relationship Id="rId10" Type="http://schemas.openxmlformats.org/officeDocument/2006/relationships/slide" Target="slides/slide4.xml"/><Relationship Id="rId32" Type="http://schemas.openxmlformats.org/officeDocument/2006/relationships/font" Target="fonts/BarlowSemiCondense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2bafb5791f4_0_3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2bafb5791f4_0_3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bafb5791f4_0_3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bafb5791f4_0_3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2bd70b1ee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2bd70b1ee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bafb5791f4_0_3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2bafb5791f4_0_3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2bd70b1eea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2bd70b1eea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2bafb5791f4_0_3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2bafb5791f4_0_3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bd70b1ee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bd70b1ee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2bafb5791f4_0_3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2bafb5791f4_0_3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2bafb5791f4_0_3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2bafb5791f4_0_3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bafb5791f4_0_3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bafb5791f4_0_3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2b7dce46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2b7dce46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bafb5791f4_0_3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bafb5791f4_0_3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bafb5791f4_0_3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bafb5791f4_0_3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bafb5791f4_0_3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bafb5791f4_0_3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bafb5791f4_0_3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2bafb5791f4_0_3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2bafb5791f4_0_3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2bafb5791f4_0_3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2bd70b1eea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2bd70b1ee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2bd70b1eea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2bd70b1eea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4" name="Google Shape;168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85" name="Google Shape;168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8" name="Google Shape;16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9" name="Google Shape;168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35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GetFit </a:t>
            </a:r>
            <a:r>
              <a:rPr lang="en"/>
              <a:t>Workout Tracker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44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you to name your workout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Stores the exercises input for easy </a:t>
            </a:r>
            <a:endParaRPr sz="1500"/>
          </a:p>
        </p:txBody>
      </p:sp>
      <p:sp>
        <p:nvSpPr>
          <p:cNvPr id="1822" name="Google Shape;1822;p4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Make Workout</a:t>
            </a:r>
            <a:endParaRPr/>
          </a:p>
        </p:txBody>
      </p:sp>
      <p:sp>
        <p:nvSpPr>
          <p:cNvPr id="1823" name="Google Shape;1823;p44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44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25" name="Google Shape;1825;p44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6" name="Google Shape;1826;p44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27" name="Google Shape;1827;p44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28" name="Google Shape;1828;p44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29" name="Google Shape;1829;p44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0" name="Google Shape;1830;p44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31" name="Google Shape;1831;p44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32" name="Google Shape;1832;p44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4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</a:t>
            </a:r>
            <a:r>
              <a:rPr lang="en"/>
              <a:t> Workout Screen</a:t>
            </a:r>
            <a:endParaRPr/>
          </a:p>
        </p:txBody>
      </p:sp>
      <p:graphicFrame>
        <p:nvGraphicFramePr>
          <p:cNvPr id="1838" name="Google Shape;1838;p45"/>
          <p:cNvGraphicFramePr/>
          <p:nvPr/>
        </p:nvGraphicFramePr>
        <p:xfrm>
          <a:off x="4247550" y="15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{9094571F-C3F0-4114-BA62-86B7B7CA3603}</a:tableStyleId>
              </a:tblPr>
              <a:tblGrid>
                <a:gridCol w="1809650"/>
                <a:gridCol w="1781700"/>
              </a:tblGrid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Id + Component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Description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Back Button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to home screen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Add Workout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Adds workout to workout database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 Workout Figure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Shows muscles hit in workout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 Workout Display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Shows current exercises + allows for removing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 </a:t>
                      </a:r>
                      <a:r>
                        <a:rPr lang="en" sz="1100"/>
                        <a:t>Exercise Selector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Allows user to select and add exercise/sets/reps to workout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</a:tbl>
          </a:graphicData>
        </a:graphic>
      </p:graphicFrame>
      <p:sp>
        <p:nvSpPr>
          <p:cNvPr id="1839" name="Google Shape;1839;p45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45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41" name="Google Shape;1841;p45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42" name="Google Shape;1842;p45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3" name="Google Shape;1843;p45"/>
          <p:cNvSpPr/>
          <p:nvPr/>
        </p:nvSpPr>
        <p:spPr>
          <a:xfrm>
            <a:off x="1294075" y="2131250"/>
            <a:ext cx="1211100" cy="11742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44" name="Google Shape;1844;p45"/>
          <p:cNvSpPr/>
          <p:nvPr/>
        </p:nvSpPr>
        <p:spPr>
          <a:xfrm>
            <a:off x="2598950" y="2131350"/>
            <a:ext cx="1211100" cy="11742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45" name="Google Shape;1845;p45"/>
          <p:cNvSpPr/>
          <p:nvPr/>
        </p:nvSpPr>
        <p:spPr>
          <a:xfrm>
            <a:off x="1294075" y="3473250"/>
            <a:ext cx="2516100" cy="11367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46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your own exercise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Personalized name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which muscles it works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Able to add to your workout plans</a:t>
            </a:r>
            <a:endParaRPr sz="1500"/>
          </a:p>
        </p:txBody>
      </p:sp>
      <p:sp>
        <p:nvSpPr>
          <p:cNvPr id="1851" name="Google Shape;1851;p4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Add Exercise</a:t>
            </a:r>
            <a:endParaRPr/>
          </a:p>
        </p:txBody>
      </p:sp>
      <p:sp>
        <p:nvSpPr>
          <p:cNvPr id="1852" name="Google Shape;1852;p46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46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54" name="Google Shape;1854;p46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55" name="Google Shape;1855;p46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56" name="Google Shape;1856;p46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57" name="Google Shape;1857;p46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58" name="Google Shape;1858;p46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59" name="Google Shape;1859;p46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60" name="Google Shape;1860;p46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61" name="Google Shape;1861;p46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7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Exercise</a:t>
            </a:r>
            <a:r>
              <a:rPr lang="en"/>
              <a:t> Screen</a:t>
            </a:r>
            <a:endParaRPr/>
          </a:p>
        </p:txBody>
      </p:sp>
      <p:graphicFrame>
        <p:nvGraphicFramePr>
          <p:cNvPr id="1867" name="Google Shape;1867;p47"/>
          <p:cNvGraphicFramePr/>
          <p:nvPr/>
        </p:nvGraphicFramePr>
        <p:xfrm>
          <a:off x="4247550" y="15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{9094571F-C3F0-4114-BA62-86B7B7CA3603}</a:tableStyleId>
              </a:tblPr>
              <a:tblGrid>
                <a:gridCol w="1809650"/>
                <a:gridCol w="1781700"/>
              </a:tblGrid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 + Component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 Back Button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to home screen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 Add Exercise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Adds exercise to exercise database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 Workout Figure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Allows user to select what muscles the exercise will hit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 Exercise Input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Allows user to input an exercise with statistics from before using app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</a:tbl>
          </a:graphicData>
        </a:graphic>
      </p:graphicFrame>
      <p:sp>
        <p:nvSpPr>
          <p:cNvPr id="1868" name="Google Shape;1868;p47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47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70" name="Google Shape;1870;p47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1" name="Google Shape;1871;p47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2" name="Google Shape;1872;p47"/>
          <p:cNvSpPr/>
          <p:nvPr/>
        </p:nvSpPr>
        <p:spPr>
          <a:xfrm>
            <a:off x="1294075" y="2131250"/>
            <a:ext cx="1211100" cy="24252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3" name="Google Shape;1873;p47"/>
          <p:cNvSpPr/>
          <p:nvPr/>
        </p:nvSpPr>
        <p:spPr>
          <a:xfrm>
            <a:off x="2598950" y="2131350"/>
            <a:ext cx="1211100" cy="24252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8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tracker of pounds lifted </a:t>
            </a:r>
            <a:br>
              <a:rPr lang="en" sz="1500"/>
            </a:br>
            <a:r>
              <a:rPr lang="en" sz="1500"/>
              <a:t>(fun competition)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Diagrams and color codes the body with varying colors based on how much they’ve been worked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Yellow - Worked lightly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Orange - Worked Moderately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Red - Worked Hard</a:t>
            </a:r>
            <a:endParaRPr sz="1500"/>
          </a:p>
        </p:txBody>
      </p:sp>
      <p:sp>
        <p:nvSpPr>
          <p:cNvPr id="1879" name="Google Shape;1879;p4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Progress</a:t>
            </a:r>
            <a:endParaRPr/>
          </a:p>
        </p:txBody>
      </p:sp>
      <p:sp>
        <p:nvSpPr>
          <p:cNvPr id="1880" name="Google Shape;1880;p48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48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82" name="Google Shape;1882;p48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3" name="Google Shape;1883;p48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84" name="Google Shape;1884;p48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85" name="Google Shape;1885;p48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86" name="Google Shape;1886;p48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7" name="Google Shape;1887;p48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88" name="Google Shape;1888;p48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89" name="Google Shape;1889;p48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</a:t>
            </a:r>
            <a:r>
              <a:rPr lang="en"/>
              <a:t>Screen</a:t>
            </a:r>
            <a:endParaRPr/>
          </a:p>
        </p:txBody>
      </p:sp>
      <p:sp>
        <p:nvSpPr>
          <p:cNvPr id="1895" name="Google Shape;1895;p49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49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97" name="Google Shape;1897;p49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8" name="Google Shape;1898;p49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99" name="Google Shape;1899;p49"/>
          <p:cNvGraphicFramePr/>
          <p:nvPr/>
        </p:nvGraphicFramePr>
        <p:xfrm>
          <a:off x="4247550" y="15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{9094571F-C3F0-4114-BA62-86B7B7CA3603}</a:tableStyleId>
              </a:tblPr>
              <a:tblGrid>
                <a:gridCol w="1809650"/>
                <a:gridCol w="1781700"/>
              </a:tblGrid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Id + Component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Back Button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Returns to home screen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Mode Selector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Allows user to choose between individual workouts, exercises, and time periods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Workout Figure/Progress Chart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Displays based on users options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Exercise/Workout Selector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Allows user to choose which workout/exercises stats are displayed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Other Stats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total times a workout or exercise has been done, total weight moved etc.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</a:tbl>
          </a:graphicData>
        </a:graphic>
      </p:graphicFrame>
      <p:sp>
        <p:nvSpPr>
          <p:cNvPr id="1900" name="Google Shape;1900;p49"/>
          <p:cNvSpPr/>
          <p:nvPr/>
        </p:nvSpPr>
        <p:spPr>
          <a:xfrm>
            <a:off x="2598950" y="3389600"/>
            <a:ext cx="1211100" cy="12576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01" name="Google Shape;1901;p49"/>
          <p:cNvSpPr/>
          <p:nvPr/>
        </p:nvSpPr>
        <p:spPr>
          <a:xfrm>
            <a:off x="1294075" y="2110624"/>
            <a:ext cx="1211100" cy="2536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2" name="Google Shape;1902;p49"/>
          <p:cNvSpPr/>
          <p:nvPr/>
        </p:nvSpPr>
        <p:spPr>
          <a:xfrm>
            <a:off x="2598950" y="2110625"/>
            <a:ext cx="1211100" cy="11739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50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Brief description of what our program does and is intended for</a:t>
            </a:r>
            <a:endParaRPr sz="1500"/>
          </a:p>
        </p:txBody>
      </p:sp>
      <p:sp>
        <p:nvSpPr>
          <p:cNvPr id="1908" name="Google Shape;1908;p5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Program Description</a:t>
            </a:r>
            <a:endParaRPr/>
          </a:p>
        </p:txBody>
      </p:sp>
      <p:sp>
        <p:nvSpPr>
          <p:cNvPr id="1909" name="Google Shape;1909;p50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0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11" name="Google Shape;1911;p50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12" name="Google Shape;1912;p50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13" name="Google Shape;1913;p50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14" name="Google Shape;1914;p50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15" name="Google Shape;1915;p50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16" name="Google Shape;1916;p50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17" name="Google Shape;1917;p50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18" name="Google Shape;1918;p50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51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Roll Cobbs</a:t>
            </a:r>
            <a:endParaRPr sz="1500"/>
          </a:p>
        </p:txBody>
      </p:sp>
      <p:sp>
        <p:nvSpPr>
          <p:cNvPr id="1924" name="Google Shape;1924;p5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Cobber Logo</a:t>
            </a:r>
            <a:endParaRPr/>
          </a:p>
        </p:txBody>
      </p:sp>
      <p:sp>
        <p:nvSpPr>
          <p:cNvPr id="1925" name="Google Shape;1925;p51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1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27" name="Google Shape;1927;p51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28" name="Google Shape;1928;p51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29" name="Google Shape;1929;p51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30" name="Google Shape;1930;p51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31" name="Google Shape;1931;p51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32" name="Google Shape;1932;p51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33" name="Google Shape;1933;p51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34" name="Google Shape;1934;p51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1935" name="Google Shape;19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866" y="2675300"/>
            <a:ext cx="667500" cy="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5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Component Descriptions</a:t>
            </a:r>
            <a:endParaRPr sz="3100"/>
          </a:p>
        </p:txBody>
      </p:sp>
      <p:graphicFrame>
        <p:nvGraphicFramePr>
          <p:cNvPr id="1941" name="Google Shape;1941;p52"/>
          <p:cNvGraphicFramePr/>
          <p:nvPr/>
        </p:nvGraphicFramePr>
        <p:xfrm>
          <a:off x="952500" y="11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{9094571F-C3F0-4114-BA62-86B7B7CA3603}</a:tableStyleId>
              </a:tblPr>
              <a:tblGrid>
                <a:gridCol w="870975"/>
                <a:gridCol w="2478175"/>
                <a:gridCol w="388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Figure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Displays Workout Figure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 Name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Displays Program Name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Workout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user to plug in their exercises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Workout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making of personal workout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Exercise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personal addition of exercises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Progress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Shows progress made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 Description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Brief </a:t>
                      </a:r>
                      <a:r>
                        <a:rPr lang="en"/>
                        <a:t>description</a:t>
                      </a:r>
                      <a:r>
                        <a:rPr lang="en"/>
                        <a:t> of the program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Cobber Logo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 Cobbs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6"/>
          <p:cNvSpPr txBox="1"/>
          <p:nvPr>
            <p:ph type="title"/>
          </p:nvPr>
        </p:nvSpPr>
        <p:spPr>
          <a:xfrm>
            <a:off x="789463" y="31657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Components</a:t>
            </a:r>
            <a:endParaRPr b="1"/>
          </a:p>
        </p:txBody>
      </p:sp>
      <p:sp>
        <p:nvSpPr>
          <p:cNvPr id="1700" name="Google Shape;1700;p36"/>
          <p:cNvSpPr txBox="1"/>
          <p:nvPr>
            <p:ph idx="2" type="body"/>
          </p:nvPr>
        </p:nvSpPr>
        <p:spPr>
          <a:xfrm>
            <a:off x="1170475" y="1097675"/>
            <a:ext cx="30999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Ability to make workout plan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Ability to go through programmed workout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Workout Figure that shows hit muscles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List of old workouts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Total Tracker of # of pounds lifted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Progress graphs of exercises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Ability to add exercises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1" name="Google Shape;1701;p36"/>
          <p:cNvSpPr/>
          <p:nvPr/>
        </p:nvSpPr>
        <p:spPr>
          <a:xfrm>
            <a:off x="5517875" y="410400"/>
            <a:ext cx="1799700" cy="8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HOME</a:t>
            </a:r>
            <a:endParaRPr b="1" sz="1800"/>
          </a:p>
        </p:txBody>
      </p:sp>
      <p:sp>
        <p:nvSpPr>
          <p:cNvPr id="1702" name="Google Shape;1702;p36"/>
          <p:cNvSpPr/>
          <p:nvPr/>
        </p:nvSpPr>
        <p:spPr>
          <a:xfrm>
            <a:off x="4270375" y="2836096"/>
            <a:ext cx="1374000" cy="6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 WORKOUT</a:t>
            </a:r>
            <a:endParaRPr sz="1000"/>
          </a:p>
        </p:txBody>
      </p:sp>
      <p:sp>
        <p:nvSpPr>
          <p:cNvPr id="1703" name="Google Shape;1703;p36"/>
          <p:cNvSpPr/>
          <p:nvPr/>
        </p:nvSpPr>
        <p:spPr>
          <a:xfrm>
            <a:off x="7317575" y="1827546"/>
            <a:ext cx="1374000" cy="6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PROGRESS</a:t>
            </a:r>
            <a:endParaRPr sz="1000"/>
          </a:p>
        </p:txBody>
      </p:sp>
      <p:sp>
        <p:nvSpPr>
          <p:cNvPr id="1704" name="Google Shape;1704;p36"/>
          <p:cNvSpPr/>
          <p:nvPr/>
        </p:nvSpPr>
        <p:spPr>
          <a:xfrm>
            <a:off x="7317575" y="4300396"/>
            <a:ext cx="1374000" cy="6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NEW EXERCISE</a:t>
            </a:r>
            <a:endParaRPr sz="1000"/>
          </a:p>
        </p:txBody>
      </p:sp>
      <p:sp>
        <p:nvSpPr>
          <p:cNvPr id="1705" name="Google Shape;1705;p36"/>
          <p:cNvSpPr/>
          <p:nvPr/>
        </p:nvSpPr>
        <p:spPr>
          <a:xfrm>
            <a:off x="4270575" y="1827546"/>
            <a:ext cx="1374000" cy="6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OPTIONS</a:t>
            </a:r>
            <a:endParaRPr sz="1000"/>
          </a:p>
        </p:txBody>
      </p:sp>
      <p:sp>
        <p:nvSpPr>
          <p:cNvPr id="1706" name="Google Shape;1706;p36"/>
          <p:cNvSpPr/>
          <p:nvPr/>
        </p:nvSpPr>
        <p:spPr>
          <a:xfrm>
            <a:off x="7317575" y="2836096"/>
            <a:ext cx="1374000" cy="6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 WORKOUT</a:t>
            </a:r>
            <a:endParaRPr sz="1000"/>
          </a:p>
        </p:txBody>
      </p:sp>
      <p:cxnSp>
        <p:nvCxnSpPr>
          <p:cNvPr id="1707" name="Google Shape;1707;p36"/>
          <p:cNvCxnSpPr>
            <a:stCxn id="1703" idx="0"/>
            <a:endCxn id="1701" idx="3"/>
          </p:cNvCxnSpPr>
          <p:nvPr/>
        </p:nvCxnSpPr>
        <p:spPr>
          <a:xfrm flipH="1" rot="5400000">
            <a:off x="7176275" y="999246"/>
            <a:ext cx="969600" cy="687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36"/>
          <p:cNvCxnSpPr>
            <a:stCxn id="1705" idx="0"/>
            <a:endCxn id="1701" idx="1"/>
          </p:cNvCxnSpPr>
          <p:nvPr/>
        </p:nvCxnSpPr>
        <p:spPr>
          <a:xfrm rot="-5400000">
            <a:off x="4752975" y="1062546"/>
            <a:ext cx="969600" cy="56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36"/>
          <p:cNvCxnSpPr>
            <a:stCxn id="1702" idx="3"/>
            <a:endCxn id="1701" idx="2"/>
          </p:cNvCxnSpPr>
          <p:nvPr/>
        </p:nvCxnSpPr>
        <p:spPr>
          <a:xfrm flipH="1" rot="10800000">
            <a:off x="5644375" y="1305496"/>
            <a:ext cx="773400" cy="183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36"/>
          <p:cNvCxnSpPr>
            <a:stCxn id="1706" idx="1"/>
            <a:endCxn id="1701" idx="2"/>
          </p:cNvCxnSpPr>
          <p:nvPr/>
        </p:nvCxnSpPr>
        <p:spPr>
          <a:xfrm rot="10800000">
            <a:off x="6417875" y="1305496"/>
            <a:ext cx="899700" cy="183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36"/>
          <p:cNvCxnSpPr>
            <a:stCxn id="1706" idx="2"/>
            <a:endCxn id="1704" idx="0"/>
          </p:cNvCxnSpPr>
          <p:nvPr/>
        </p:nvCxnSpPr>
        <p:spPr>
          <a:xfrm flipH="1" rot="-5400000">
            <a:off x="7581125" y="3876346"/>
            <a:ext cx="847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36"/>
          <p:cNvSpPr/>
          <p:nvPr/>
        </p:nvSpPr>
        <p:spPr>
          <a:xfrm>
            <a:off x="5730725" y="3568246"/>
            <a:ext cx="1374000" cy="6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WORKOUT FIGURE</a:t>
            </a:r>
            <a:endParaRPr sz="1000"/>
          </a:p>
        </p:txBody>
      </p:sp>
      <p:cxnSp>
        <p:nvCxnSpPr>
          <p:cNvPr id="1713" name="Google Shape;1713;p36"/>
          <p:cNvCxnSpPr>
            <a:stCxn id="1712" idx="0"/>
            <a:endCxn id="1701" idx="2"/>
          </p:cNvCxnSpPr>
          <p:nvPr/>
        </p:nvCxnSpPr>
        <p:spPr>
          <a:xfrm rot="-5400000">
            <a:off x="5286725" y="2436646"/>
            <a:ext cx="22626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4" name="Google Shape;1714;p36"/>
          <p:cNvSpPr/>
          <p:nvPr/>
        </p:nvSpPr>
        <p:spPr>
          <a:xfrm>
            <a:off x="4270575" y="4300396"/>
            <a:ext cx="1374000" cy="6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DURING WORKOUT</a:t>
            </a:r>
            <a:endParaRPr sz="1000"/>
          </a:p>
        </p:txBody>
      </p:sp>
      <p:cxnSp>
        <p:nvCxnSpPr>
          <p:cNvPr id="1715" name="Google Shape;1715;p36"/>
          <p:cNvCxnSpPr>
            <a:endCxn id="1714" idx="0"/>
          </p:cNvCxnSpPr>
          <p:nvPr/>
        </p:nvCxnSpPr>
        <p:spPr>
          <a:xfrm flipH="1" rot="-5400000">
            <a:off x="4533525" y="3876346"/>
            <a:ext cx="847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37"/>
          <p:cNvSpPr txBox="1"/>
          <p:nvPr>
            <p:ph type="title"/>
          </p:nvPr>
        </p:nvSpPr>
        <p:spPr>
          <a:xfrm>
            <a:off x="1807646" y="6685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COLOR SCHEMES</a:t>
            </a:r>
            <a:endParaRPr sz="3100"/>
          </a:p>
        </p:txBody>
      </p:sp>
      <p:sp>
        <p:nvSpPr>
          <p:cNvPr id="1721" name="Google Shape;1721;p37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COBBER COLORS</a:t>
            </a:r>
            <a:endParaRPr/>
          </a:p>
        </p:txBody>
      </p:sp>
      <p:sp>
        <p:nvSpPr>
          <p:cNvPr id="1722" name="Google Shape;1722;p37"/>
          <p:cNvSpPr txBox="1"/>
          <p:nvPr>
            <p:ph idx="4" type="subTitle"/>
          </p:nvPr>
        </p:nvSpPr>
        <p:spPr>
          <a:xfrm>
            <a:off x="1807676" y="2208354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RED, ORANGE, YELLOW</a:t>
            </a:r>
            <a:endParaRPr/>
          </a:p>
        </p:txBody>
      </p:sp>
      <p:sp>
        <p:nvSpPr>
          <p:cNvPr id="1723" name="Google Shape;1723;p37"/>
          <p:cNvSpPr txBox="1"/>
          <p:nvPr>
            <p:ph idx="5" type="title"/>
          </p:nvPr>
        </p:nvSpPr>
        <p:spPr>
          <a:xfrm>
            <a:off x="1807675" y="1627625"/>
            <a:ext cx="2084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Workout Figure</a:t>
            </a:r>
            <a:endParaRPr sz="2400"/>
          </a:p>
        </p:txBody>
      </p:sp>
      <p:sp>
        <p:nvSpPr>
          <p:cNvPr id="1724" name="Google Shape;1724;p37"/>
          <p:cNvSpPr txBox="1"/>
          <p:nvPr>
            <p:ph idx="6" type="title"/>
          </p:nvPr>
        </p:nvSpPr>
        <p:spPr>
          <a:xfrm>
            <a:off x="4956049" y="1627625"/>
            <a:ext cx="2084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Main UI</a:t>
            </a:r>
            <a:endParaRPr sz="2400"/>
          </a:p>
        </p:txBody>
      </p:sp>
      <p:pic>
        <p:nvPicPr>
          <p:cNvPr id="1725" name="Google Shape;1725;p37"/>
          <p:cNvPicPr preferRelativeResize="0"/>
          <p:nvPr/>
        </p:nvPicPr>
        <p:blipFill rotWithShape="1">
          <a:blip r:embed="rId3">
            <a:alphaModFix/>
          </a:blip>
          <a:srcRect b="15320" l="0" r="0" t="14435"/>
          <a:stretch/>
        </p:blipFill>
        <p:spPr>
          <a:xfrm>
            <a:off x="1926838" y="2642675"/>
            <a:ext cx="1846375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838" y="3895500"/>
            <a:ext cx="1846375" cy="11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5077650" y="3922900"/>
            <a:ext cx="1841501" cy="11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7650" y="2591900"/>
            <a:ext cx="1841501" cy="12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8"/>
          <p:cNvSpPr txBox="1"/>
          <p:nvPr>
            <p:ph type="title"/>
          </p:nvPr>
        </p:nvSpPr>
        <p:spPr>
          <a:xfrm>
            <a:off x="896102" y="2039100"/>
            <a:ext cx="30960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Main </a:t>
            </a:r>
            <a:r>
              <a:rPr lang="en" sz="3600"/>
              <a:t>Screen Mockup</a:t>
            </a:r>
            <a:endParaRPr sz="3600"/>
          </a:p>
        </p:txBody>
      </p:sp>
      <p:sp>
        <p:nvSpPr>
          <p:cNvPr id="1734" name="Google Shape;1734;p38"/>
          <p:cNvSpPr/>
          <p:nvPr/>
        </p:nvSpPr>
        <p:spPr>
          <a:xfrm>
            <a:off x="4745025" y="808200"/>
            <a:ext cx="3135000" cy="38244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38"/>
          <p:cNvSpPr txBox="1"/>
          <p:nvPr/>
        </p:nvSpPr>
        <p:spPr>
          <a:xfrm>
            <a:off x="4745025" y="408950"/>
            <a:ext cx="1433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36" name="Google Shape;1736;p38"/>
          <p:cNvSpPr/>
          <p:nvPr/>
        </p:nvSpPr>
        <p:spPr>
          <a:xfrm>
            <a:off x="4836475" y="934925"/>
            <a:ext cx="1433400" cy="22749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37" name="Google Shape;1737;p38"/>
          <p:cNvSpPr/>
          <p:nvPr/>
        </p:nvSpPr>
        <p:spPr>
          <a:xfrm>
            <a:off x="6354100" y="934925"/>
            <a:ext cx="1387200" cy="628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38" name="Google Shape;1738;p38"/>
          <p:cNvSpPr/>
          <p:nvPr/>
        </p:nvSpPr>
        <p:spPr>
          <a:xfrm>
            <a:off x="6354100" y="1695350"/>
            <a:ext cx="1387200" cy="2649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9" name="Google Shape;1739;p38"/>
          <p:cNvSpPr/>
          <p:nvPr/>
        </p:nvSpPr>
        <p:spPr>
          <a:xfrm>
            <a:off x="6354100" y="2109225"/>
            <a:ext cx="1387200" cy="2649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0" name="Google Shape;1740;p38"/>
          <p:cNvSpPr/>
          <p:nvPr/>
        </p:nvSpPr>
        <p:spPr>
          <a:xfrm>
            <a:off x="6354100" y="2527075"/>
            <a:ext cx="1387200" cy="2649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41" name="Google Shape;1741;p38"/>
          <p:cNvSpPr/>
          <p:nvPr/>
        </p:nvSpPr>
        <p:spPr>
          <a:xfrm>
            <a:off x="6354100" y="2944925"/>
            <a:ext cx="1387200" cy="2649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42" name="Google Shape;1742;p38"/>
          <p:cNvSpPr/>
          <p:nvPr/>
        </p:nvSpPr>
        <p:spPr>
          <a:xfrm>
            <a:off x="6331000" y="3362775"/>
            <a:ext cx="1433400" cy="1067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43" name="Google Shape;1743;p38"/>
          <p:cNvSpPr/>
          <p:nvPr/>
        </p:nvSpPr>
        <p:spPr>
          <a:xfrm>
            <a:off x="4836475" y="3362775"/>
            <a:ext cx="1433400" cy="800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9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Contains a Diagram of the Human Body Highlighting Major Muscle Groups Like: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Biceps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Triceps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Trapezius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Hamstrings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Quadriceps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Calves</a:t>
            </a:r>
            <a:endParaRPr/>
          </a:p>
        </p:txBody>
      </p:sp>
      <p:sp>
        <p:nvSpPr>
          <p:cNvPr id="1749" name="Google Shape;1749;p3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Main Figure</a:t>
            </a:r>
            <a:endParaRPr/>
          </a:p>
        </p:txBody>
      </p:sp>
      <p:sp>
        <p:nvSpPr>
          <p:cNvPr id="1750" name="Google Shape;1750;p39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9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52" name="Google Shape;1752;p39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3" name="Google Shape;1753;p39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54" name="Google Shape;1754;p39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5" name="Google Shape;1755;p39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6" name="Google Shape;1756;p39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7" name="Google Shape;1757;p39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58" name="Google Shape;1758;p39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59" name="Google Shape;1759;p39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0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Highlights the name of our program:</a:t>
            </a:r>
            <a:br>
              <a:rPr lang="en" sz="1500"/>
            </a:br>
            <a:br>
              <a:rPr lang="en" sz="1500"/>
            </a:br>
            <a:r>
              <a:rPr lang="en" sz="1500"/>
              <a:t> “GetFit Workout Tracker”</a:t>
            </a:r>
            <a:br>
              <a:rPr lang="en" sz="1500"/>
            </a:br>
            <a:endParaRPr sz="1500"/>
          </a:p>
        </p:txBody>
      </p:sp>
      <p:sp>
        <p:nvSpPr>
          <p:cNvPr id="1765" name="Google Shape;1765;p4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Program Name</a:t>
            </a:r>
            <a:endParaRPr/>
          </a:p>
        </p:txBody>
      </p:sp>
      <p:sp>
        <p:nvSpPr>
          <p:cNvPr id="1766" name="Google Shape;1766;p40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0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68" name="Google Shape;1768;p40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9" name="Google Shape;1769;p40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70" name="Google Shape;1770;p40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71" name="Google Shape;1771;p40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72" name="Google Shape;1772;p40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73" name="Google Shape;1773;p40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74" name="Google Shape;1774;p40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75" name="Google Shape;1775;p40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41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Opens an interface that allows you to input exercises done through your workout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exercise let you know what muscles are being worked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the end of the workout it will tell you what muscles were worked, and how much you lifted</a:t>
            </a:r>
            <a:endParaRPr sz="1500"/>
          </a:p>
        </p:txBody>
      </p:sp>
      <p:sp>
        <p:nvSpPr>
          <p:cNvPr id="1781" name="Google Shape;1781;p4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Start Workout</a:t>
            </a:r>
            <a:endParaRPr/>
          </a:p>
        </p:txBody>
      </p:sp>
      <p:sp>
        <p:nvSpPr>
          <p:cNvPr id="1782" name="Google Shape;1782;p41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41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84" name="Google Shape;1784;p41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85" name="Google Shape;1785;p41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86" name="Google Shape;1786;p41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87" name="Google Shape;1787;p41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4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Workout Screen</a:t>
            </a:r>
            <a:endParaRPr/>
          </a:p>
        </p:txBody>
      </p:sp>
      <p:sp>
        <p:nvSpPr>
          <p:cNvPr id="1797" name="Google Shape;1797;p42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42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99" name="Google Shape;1799;p42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00" name="Google Shape;1800;p42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01" name="Google Shape;1801;p42"/>
          <p:cNvGraphicFramePr/>
          <p:nvPr/>
        </p:nvGraphicFramePr>
        <p:xfrm>
          <a:off x="4247550" y="15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{9094571F-C3F0-4114-BA62-86B7B7CA3603}</a:tableStyleId>
              </a:tblPr>
              <a:tblGrid>
                <a:gridCol w="1809650"/>
                <a:gridCol w="1781700"/>
              </a:tblGrid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 + Component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 Back Button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to home screen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 Start Button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Starts currently selected workout and moves to during workout screen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3.Workout Selection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Lists workouts and allows user to select one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 Workout Info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Gives info about the selected workout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</a:tbl>
          </a:graphicData>
        </a:graphic>
      </p:graphicFrame>
      <p:sp>
        <p:nvSpPr>
          <p:cNvPr id="1802" name="Google Shape;1802;p42"/>
          <p:cNvSpPr/>
          <p:nvPr/>
        </p:nvSpPr>
        <p:spPr>
          <a:xfrm>
            <a:off x="1321800" y="2158850"/>
            <a:ext cx="2488200" cy="13914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03" name="Google Shape;1803;p42"/>
          <p:cNvSpPr/>
          <p:nvPr/>
        </p:nvSpPr>
        <p:spPr>
          <a:xfrm>
            <a:off x="1321800" y="3703550"/>
            <a:ext cx="2488200" cy="880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4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lang="en"/>
              <a:t>Workout Screen</a:t>
            </a:r>
            <a:endParaRPr/>
          </a:p>
        </p:txBody>
      </p:sp>
      <p:sp>
        <p:nvSpPr>
          <p:cNvPr id="1809" name="Google Shape;1809;p43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cap="flat" cmpd="sng" w="76200">
            <a:solidFill>
              <a:srgbClr val="DA9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43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11" name="Google Shape;1811;p43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12" name="Google Shape;1812;p43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13" name="Google Shape;1813;p43"/>
          <p:cNvGraphicFramePr/>
          <p:nvPr/>
        </p:nvGraphicFramePr>
        <p:xfrm>
          <a:off x="4247550" y="15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{9094571F-C3F0-4114-BA62-86B7B7CA3603}</a:tableStyleId>
              </a:tblPr>
              <a:tblGrid>
                <a:gridCol w="1809650"/>
                <a:gridCol w="1781700"/>
              </a:tblGrid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Id + Component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Description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Back Button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to home screen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Complete Workout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Ends workout and records stats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 Workout Figure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Shows muscles worked in current workout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</a:t>
                      </a:r>
                      <a:r>
                        <a:rPr lang="en" sz="1100"/>
                        <a:t> Exercise List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Lists exercises in workout and allows user to input sets + reps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 Workout Info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Lists stats like time + total weight lifted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3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F01"/>
                    </a:solidFill>
                  </a:tcPr>
                </a:tc>
              </a:tr>
            </a:tbl>
          </a:graphicData>
        </a:graphic>
      </p:graphicFrame>
      <p:sp>
        <p:nvSpPr>
          <p:cNvPr id="1814" name="Google Shape;1814;p43"/>
          <p:cNvSpPr/>
          <p:nvPr/>
        </p:nvSpPr>
        <p:spPr>
          <a:xfrm>
            <a:off x="1294075" y="2131250"/>
            <a:ext cx="1211100" cy="18936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15" name="Google Shape;1815;p43"/>
          <p:cNvSpPr/>
          <p:nvPr/>
        </p:nvSpPr>
        <p:spPr>
          <a:xfrm>
            <a:off x="2598950" y="2131350"/>
            <a:ext cx="1211100" cy="18936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16" name="Google Shape;1816;p43"/>
          <p:cNvSpPr/>
          <p:nvPr/>
        </p:nvSpPr>
        <p:spPr>
          <a:xfrm>
            <a:off x="1294075" y="4150550"/>
            <a:ext cx="2516100" cy="459300"/>
          </a:xfrm>
          <a:prstGeom prst="rect">
            <a:avLst/>
          </a:prstGeom>
          <a:solidFill>
            <a:srgbClr val="FFDF01"/>
          </a:solidFill>
          <a:ln cap="flat" cmpd="sng" w="38100">
            <a:solidFill>
              <a:srgbClr val="8200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