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aven Pro" pitchFamily="2" charset="77"/>
      <p:regular r:id="rId14"/>
      <p:bold r:id="rId15"/>
    </p:embeddedFont>
    <p:embeddedFont>
      <p:font typeface="Nunito"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7"/>
  </p:normalViewPr>
  <p:slideViewPr>
    <p:cSldViewPr snapToGrid="0">
      <p:cViewPr varScale="1">
        <p:scale>
          <a:sx n="146" d="100"/>
          <a:sy n="146" d="100"/>
        </p:scale>
        <p:origin x="6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c080c8bff8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c080c8bff8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c080c8bff8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c080c8bff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080c8bff8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080c8bff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080c8bff8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080c8bf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080c8bff8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080c8bff8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080c8bff8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080c8bff8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c080c8bff8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c080c8bff8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major assets of the Engiteer team is our rigorous approach to requirements engineering. We follow agile best practices to break the elephant into bite sized chunks and run it to ground. By breaking down requirements into user stories, we set the the foundation for formalizing both functional requirements that our users need as well as non functional constraints on our systems. This sort of best-in-class 360 degree thinking will let us create detailed use case scenarios and diagrams before surfacing this information to key stakeholders in our final semester briefing.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c080c8bff8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c080c8bff8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c080c8bff8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c080c8bff8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Currently we have a high level plan and proposal document. You can basically understand our group as bidding for a contract to develop these three features.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c080c8bff8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c080c8bff8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We’re charted out rough estimates for the pet battling feature including extensive critical path analysis.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Habitica Redux</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Three Engiteers: John, Sam, Olly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title" idx="4294967295"/>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New Weapons</a:t>
            </a:r>
            <a:endParaRPr/>
          </a:p>
        </p:txBody>
      </p:sp>
      <p:pic>
        <p:nvPicPr>
          <p:cNvPr id="338" name="Google Shape;338;p22"/>
          <p:cNvPicPr preferRelativeResize="0"/>
          <p:nvPr/>
        </p:nvPicPr>
        <p:blipFill>
          <a:blip r:embed="rId3">
            <a:alphaModFix/>
          </a:blip>
          <a:stretch>
            <a:fillRect/>
          </a:stretch>
        </p:blipFill>
        <p:spPr>
          <a:xfrm>
            <a:off x="667025" y="1083250"/>
            <a:ext cx="7429751" cy="399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3"/>
          <p:cNvSpPr txBox="1">
            <a:spLocks noGrp="1"/>
          </p:cNvSpPr>
          <p:nvPr>
            <p:ph type="body" idx="1"/>
          </p:nvPr>
        </p:nvSpPr>
        <p:spPr>
          <a:xfrm>
            <a:off x="1080175" y="415050"/>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t>Battle suits</a:t>
            </a:r>
            <a:endParaRPr sz="1900"/>
          </a:p>
        </p:txBody>
      </p:sp>
      <p:pic>
        <p:nvPicPr>
          <p:cNvPr id="344" name="Google Shape;344;p23"/>
          <p:cNvPicPr preferRelativeResize="0"/>
          <p:nvPr/>
        </p:nvPicPr>
        <p:blipFill>
          <a:blip r:embed="rId3">
            <a:alphaModFix/>
          </a:blip>
          <a:stretch>
            <a:fillRect/>
          </a:stretch>
        </p:blipFill>
        <p:spPr>
          <a:xfrm>
            <a:off x="152400" y="1102350"/>
            <a:ext cx="8839200" cy="28796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Habitica is a task and habit planning RPG</a:t>
            </a:r>
            <a:endParaRPr/>
          </a:p>
          <a:p>
            <a:pPr marL="914400" lvl="1" indent="-298450" algn="l" rtl="0">
              <a:spcBef>
                <a:spcPts val="0"/>
              </a:spcBef>
              <a:spcAft>
                <a:spcPts val="0"/>
              </a:spcAft>
              <a:buSzPts val="1100"/>
              <a:buChar char="○"/>
            </a:pPr>
            <a:r>
              <a:rPr lang="en"/>
              <a:t>Habits, to-dos, dailies</a:t>
            </a:r>
            <a:endParaRPr/>
          </a:p>
          <a:p>
            <a:pPr marL="914400" lvl="1" indent="-298450" algn="l" rtl="0">
              <a:spcBef>
                <a:spcPts val="0"/>
              </a:spcBef>
              <a:spcAft>
                <a:spcPts val="0"/>
              </a:spcAft>
              <a:buSzPts val="1100"/>
              <a:buChar char="○"/>
            </a:pPr>
            <a:r>
              <a:rPr lang="en"/>
              <a:t>Rewards (Gold)</a:t>
            </a:r>
            <a:endParaRPr/>
          </a:p>
          <a:p>
            <a:pPr marL="914400" lvl="1" indent="-298450" algn="l" rtl="0">
              <a:spcBef>
                <a:spcPts val="0"/>
              </a:spcBef>
              <a:spcAft>
                <a:spcPts val="0"/>
              </a:spcAft>
              <a:buSzPts val="1100"/>
              <a:buChar char="○"/>
            </a:pPr>
            <a:r>
              <a:rPr lang="en"/>
              <a:t>Equipment </a:t>
            </a:r>
            <a:endParaRPr/>
          </a:p>
          <a:p>
            <a:pPr marL="914400" lvl="1" indent="-298450" algn="l" rtl="0">
              <a:spcBef>
                <a:spcPts val="0"/>
              </a:spcBef>
              <a:spcAft>
                <a:spcPts val="0"/>
              </a:spcAft>
              <a:buSzPts val="1100"/>
              <a:buChar char="○"/>
            </a:pPr>
            <a:r>
              <a:rPr lang="en"/>
              <a:t>Class</a:t>
            </a:r>
            <a:endParaRPr/>
          </a:p>
          <a:p>
            <a:pPr marL="914400" lvl="1" indent="-298450" algn="l" rtl="0">
              <a:spcBef>
                <a:spcPts val="0"/>
              </a:spcBef>
              <a:spcAft>
                <a:spcPts val="0"/>
              </a:spcAft>
              <a:buSzPts val="1100"/>
              <a:buChar char="○"/>
            </a:pPr>
            <a:r>
              <a:rPr lang="en"/>
              <a:t>Quest</a:t>
            </a:r>
            <a:endParaRPr/>
          </a:p>
        </p:txBody>
      </p:sp>
      <p:pic>
        <p:nvPicPr>
          <p:cNvPr id="285" name="Google Shape;285;p14" descr="Habitica Planner | Habitica Wiki | Fandom"/>
          <p:cNvPicPr preferRelativeResize="0"/>
          <p:nvPr/>
        </p:nvPicPr>
        <p:blipFill>
          <a:blip r:embed="rId3">
            <a:alphaModFix/>
          </a:blip>
          <a:stretch>
            <a:fillRect/>
          </a:stretch>
        </p:blipFill>
        <p:spPr>
          <a:xfrm>
            <a:off x="4319000" y="2861675"/>
            <a:ext cx="4825001" cy="2281826"/>
          </a:xfrm>
          <a:prstGeom prst="rect">
            <a:avLst/>
          </a:prstGeom>
          <a:noFill/>
          <a:ln>
            <a:noFill/>
          </a:ln>
        </p:spPr>
      </p:pic>
      <p:pic>
        <p:nvPicPr>
          <p:cNvPr id="286" name="Google Shape;286;p14" descr="Category:Avatar | Habitica Wiki | Fandom"/>
          <p:cNvPicPr preferRelativeResize="0"/>
          <p:nvPr/>
        </p:nvPicPr>
        <p:blipFill>
          <a:blip r:embed="rId4">
            <a:alphaModFix/>
          </a:blip>
          <a:stretch>
            <a:fillRect/>
          </a:stretch>
        </p:blipFill>
        <p:spPr>
          <a:xfrm>
            <a:off x="6933425" y="0"/>
            <a:ext cx="2210575" cy="221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 So Far</a:t>
            </a:r>
            <a:endParaRPr/>
          </a:p>
        </p:txBody>
      </p:sp>
      <p:sp>
        <p:nvSpPr>
          <p:cNvPr id="292" name="Google Shape;292;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Decided on open source software project</a:t>
            </a:r>
            <a:endParaRPr/>
          </a:p>
          <a:p>
            <a:pPr marL="457200" lvl="0" indent="-311150" algn="l" rtl="0">
              <a:spcBef>
                <a:spcPts val="0"/>
              </a:spcBef>
              <a:spcAft>
                <a:spcPts val="0"/>
              </a:spcAft>
              <a:buSzPts val="1300"/>
              <a:buChar char="●"/>
            </a:pPr>
            <a:r>
              <a:rPr lang="en"/>
              <a:t>Planning document</a:t>
            </a:r>
            <a:endParaRPr/>
          </a:p>
          <a:p>
            <a:pPr marL="914400" lvl="1" indent="-298450" algn="l" rtl="0">
              <a:spcBef>
                <a:spcPts val="0"/>
              </a:spcBef>
              <a:spcAft>
                <a:spcPts val="0"/>
              </a:spcAft>
              <a:buSzPts val="1100"/>
              <a:buChar char="○"/>
            </a:pPr>
            <a:r>
              <a:rPr lang="en"/>
              <a:t>New features</a:t>
            </a:r>
            <a:endParaRPr/>
          </a:p>
          <a:p>
            <a:pPr marL="457200" lvl="0" indent="-311150" algn="l" rtl="0">
              <a:spcBef>
                <a:spcPts val="0"/>
              </a:spcBef>
              <a:spcAft>
                <a:spcPts val="0"/>
              </a:spcAft>
              <a:buSzPts val="1300"/>
              <a:buChar char="●"/>
            </a:pPr>
            <a:r>
              <a:rPr lang="en"/>
              <a:t>Project proposal preparation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Successes</a:t>
            </a:r>
            <a:endParaRPr/>
          </a:p>
        </p:txBody>
      </p:sp>
      <p:sp>
        <p:nvSpPr>
          <p:cNvPr id="298" name="Google Shape;298;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Meetings</a:t>
            </a:r>
            <a:endParaRPr/>
          </a:p>
          <a:p>
            <a:pPr marL="457200" lvl="0" indent="-311150" algn="l" rtl="0">
              <a:spcBef>
                <a:spcPts val="0"/>
              </a:spcBef>
              <a:spcAft>
                <a:spcPts val="0"/>
              </a:spcAft>
              <a:buSzPts val="1300"/>
              <a:buChar char="●"/>
            </a:pPr>
            <a:r>
              <a:rPr lang="en"/>
              <a:t>Planning </a:t>
            </a:r>
            <a:endParaRPr/>
          </a:p>
          <a:p>
            <a:pPr marL="457200" lvl="0" indent="-311150" algn="l" rtl="0">
              <a:spcBef>
                <a:spcPts val="0"/>
              </a:spcBef>
              <a:spcAft>
                <a:spcPts val="0"/>
              </a:spcAft>
              <a:buSzPts val="1300"/>
              <a:buChar char="●"/>
            </a:pPr>
            <a:r>
              <a:rPr lang="en"/>
              <a:t>Communication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a:t>
            </a:r>
            <a:endParaRPr/>
          </a:p>
        </p:txBody>
      </p:sp>
      <p:sp>
        <p:nvSpPr>
          <p:cNvPr id="304" name="Google Shape;304;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Meeting in person </a:t>
            </a:r>
            <a:endParaRPr/>
          </a:p>
          <a:p>
            <a:pPr marL="457200" lvl="0" indent="-311150" algn="l" rtl="0">
              <a:spcBef>
                <a:spcPts val="0"/>
              </a:spcBef>
              <a:spcAft>
                <a:spcPts val="0"/>
              </a:spcAft>
              <a:buSzPts val="1300"/>
              <a:buAutoNum type="arabicPeriod"/>
            </a:pPr>
            <a:r>
              <a:rPr lang="en"/>
              <a:t>Dealings with schedule </a:t>
            </a:r>
            <a:endParaRPr/>
          </a:p>
          <a:p>
            <a:pPr marL="457200" lvl="0" indent="-311150" algn="l" rtl="0">
              <a:spcBef>
                <a:spcPts val="0"/>
              </a:spcBef>
              <a:spcAft>
                <a:spcPts val="0"/>
              </a:spcAft>
              <a:buSzPts val="1300"/>
              <a:buAutoNum type="arabicPeriod"/>
            </a:pPr>
            <a:r>
              <a:rPr lang="en"/>
              <a:t>Sometimes ways to communicate online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Plans for the Future</a:t>
            </a:r>
            <a:endParaRPr/>
          </a:p>
        </p:txBody>
      </p:sp>
      <p:sp>
        <p:nvSpPr>
          <p:cNvPr id="310" name="Google Shape;310;p18"/>
          <p:cNvSpPr txBox="1">
            <a:spLocks noGrp="1"/>
          </p:cNvSpPr>
          <p:nvPr>
            <p:ph type="body" idx="1"/>
          </p:nvPr>
        </p:nvSpPr>
        <p:spPr>
          <a:xfrm>
            <a:off x="246050" y="165090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Create user stories</a:t>
            </a:r>
            <a:endParaRPr/>
          </a:p>
          <a:p>
            <a:pPr marL="457200" lvl="0" indent="-311150" algn="l" rtl="0">
              <a:spcBef>
                <a:spcPts val="0"/>
              </a:spcBef>
              <a:spcAft>
                <a:spcPts val="0"/>
              </a:spcAft>
              <a:buSzPts val="1300"/>
              <a:buChar char="●"/>
            </a:pPr>
            <a:r>
              <a:rPr lang="en"/>
              <a:t>Formalized functional and nonfunctional requirements</a:t>
            </a:r>
            <a:endParaRPr/>
          </a:p>
          <a:p>
            <a:pPr marL="457200" lvl="0" indent="-311150" algn="l" rtl="0">
              <a:spcBef>
                <a:spcPts val="0"/>
              </a:spcBef>
              <a:spcAft>
                <a:spcPts val="0"/>
              </a:spcAft>
              <a:buSzPts val="1300"/>
              <a:buChar char="●"/>
            </a:pPr>
            <a:r>
              <a:rPr lang="en"/>
              <a:t>Create use case scenarios and diagrams</a:t>
            </a:r>
            <a:endParaRPr/>
          </a:p>
          <a:p>
            <a:pPr marL="457200" lvl="0" indent="-311150" algn="l" rtl="0">
              <a:spcBef>
                <a:spcPts val="0"/>
              </a:spcBef>
              <a:spcAft>
                <a:spcPts val="0"/>
              </a:spcAft>
              <a:buSzPts val="1300"/>
              <a:buChar char="●"/>
            </a:pPr>
            <a:r>
              <a:rPr lang="en"/>
              <a:t>Give final presentation to “investors”</a:t>
            </a:r>
            <a:endParaRPr/>
          </a:p>
        </p:txBody>
      </p:sp>
      <p:pic>
        <p:nvPicPr>
          <p:cNvPr id="311" name="Google Shape;311;p18" descr="Lack of Data Synergy in Your Manufacturing Process Could Affect  Profitability - 3C Software"/>
          <p:cNvPicPr preferRelativeResize="0"/>
          <p:nvPr/>
        </p:nvPicPr>
        <p:blipFill>
          <a:blip r:embed="rId3">
            <a:alphaModFix/>
          </a:blip>
          <a:stretch>
            <a:fillRect/>
          </a:stretch>
        </p:blipFill>
        <p:spPr>
          <a:xfrm>
            <a:off x="4864225" y="2491000"/>
            <a:ext cx="3470075" cy="231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17" name="Google Shape;317;p19"/>
          <p:cNvSpPr txBox="1">
            <a:spLocks noGrp="1"/>
          </p:cNvSpPr>
          <p:nvPr>
            <p:ph type="body" idx="1"/>
          </p:nvPr>
        </p:nvSpPr>
        <p:spPr>
          <a:xfrm>
            <a:off x="189525" y="1597875"/>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Full steam ahead</a:t>
            </a:r>
            <a:endParaRPr/>
          </a:p>
          <a:p>
            <a:pPr marL="457200" lvl="0" indent="-311150" algn="l" rtl="0">
              <a:spcBef>
                <a:spcPts val="0"/>
              </a:spcBef>
              <a:spcAft>
                <a:spcPts val="0"/>
              </a:spcAft>
              <a:buSzPts val="1300"/>
              <a:buChar char="●"/>
            </a:pPr>
            <a:r>
              <a:rPr lang="en"/>
              <a:t>Teamwork makes the dream work</a:t>
            </a:r>
            <a:endParaRPr/>
          </a:p>
          <a:p>
            <a:pPr marL="457200" lvl="0" indent="-311150" algn="l" rtl="0">
              <a:spcBef>
                <a:spcPts val="0"/>
              </a:spcBef>
              <a:spcAft>
                <a:spcPts val="0"/>
              </a:spcAft>
              <a:buSzPts val="1300"/>
              <a:buChar char="●"/>
            </a:pPr>
            <a:r>
              <a:rPr lang="en"/>
              <a:t>Challenges: overcome</a:t>
            </a:r>
            <a:endParaRPr/>
          </a:p>
        </p:txBody>
      </p:sp>
      <p:pic>
        <p:nvPicPr>
          <p:cNvPr id="318" name="Google Shape;318;p19" descr="Synergy Research Awards"/>
          <p:cNvPicPr preferRelativeResize="0"/>
          <p:nvPr/>
        </p:nvPicPr>
        <p:blipFill>
          <a:blip r:embed="rId3">
            <a:alphaModFix/>
          </a:blip>
          <a:stretch>
            <a:fillRect/>
          </a:stretch>
        </p:blipFill>
        <p:spPr>
          <a:xfrm>
            <a:off x="4082825" y="2091325"/>
            <a:ext cx="4381500"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60325" y="1060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Pet Battles</a:t>
            </a:r>
            <a:endParaRPr/>
          </a:p>
        </p:txBody>
      </p:sp>
      <p:sp>
        <p:nvSpPr>
          <p:cNvPr id="324" name="Google Shape;324;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5" name="Google Shape;325;p20"/>
          <p:cNvPicPr preferRelativeResize="0"/>
          <p:nvPr/>
        </p:nvPicPr>
        <p:blipFill>
          <a:blip r:embed="rId3">
            <a:alphaModFix/>
          </a:blip>
          <a:stretch>
            <a:fillRect/>
          </a:stretch>
        </p:blipFill>
        <p:spPr>
          <a:xfrm>
            <a:off x="511275" y="565001"/>
            <a:ext cx="8121450" cy="4434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57200" y="646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Pet Battles</a:t>
            </a:r>
            <a:endParaRPr/>
          </a:p>
        </p:txBody>
      </p:sp>
      <p:sp>
        <p:nvSpPr>
          <p:cNvPr id="331" name="Google Shape;331;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2" name="Google Shape;332;p21"/>
          <p:cNvPicPr preferRelativeResize="0"/>
          <p:nvPr/>
        </p:nvPicPr>
        <p:blipFill>
          <a:blip r:embed="rId3">
            <a:alphaModFix/>
          </a:blip>
          <a:stretch>
            <a:fillRect/>
          </a:stretch>
        </p:blipFill>
        <p:spPr>
          <a:xfrm>
            <a:off x="48450" y="703000"/>
            <a:ext cx="8863724" cy="35437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Words>
  <Application>Microsoft Macintosh PowerPoint</Application>
  <PresentationFormat>On-screen Show (16:9)</PresentationFormat>
  <Paragraphs>40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Nunito</vt:lpstr>
      <vt:lpstr>Maven Pro</vt:lpstr>
      <vt:lpstr>Momentum</vt:lpstr>
      <vt:lpstr>Habitica Redux</vt:lpstr>
      <vt:lpstr>Introduction</vt:lpstr>
      <vt:lpstr>Work So Far</vt:lpstr>
      <vt:lpstr>Successes</vt:lpstr>
      <vt:lpstr>Challenges</vt:lpstr>
      <vt:lpstr>Plans for the Future</vt:lpstr>
      <vt:lpstr>Conclusion</vt:lpstr>
      <vt:lpstr>Pet Battles</vt:lpstr>
      <vt:lpstr>Pet Battles</vt:lpstr>
      <vt:lpstr>New Weapons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Habitica Redux</dc:title>
  <cp:lastModifiedBy>Olivier Nigaba</cp:lastModifiedBy>
  <cp:revision>1</cp:revision>
  <dcterms:modified xsi:type="dcterms:W3CDTF">2021-02-24T18:29:55Z</dcterms:modified>
</cp:coreProperties>
</file>