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080c8bff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c080c8bff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09a3ff0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09a3ff0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080c8bff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080c8bff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5d9352e4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5d9352e4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5d9352e4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5d9352e4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5d9352e4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5d9352e4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5d9352e4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5d9352e4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080c8bff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080c8bff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080c8bff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080c8bff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080c8bff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080c8bff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080c8bff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080c8bff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080c8bff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080c8bff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major </a:t>
            </a:r>
            <a:r>
              <a:rPr lang="en"/>
              <a:t>assets</a:t>
            </a:r>
            <a:r>
              <a:rPr lang="en"/>
              <a:t> of the Engiteer team is our </a:t>
            </a:r>
            <a:r>
              <a:rPr lang="en"/>
              <a:t>rigorous</a:t>
            </a:r>
            <a:r>
              <a:rPr lang="en"/>
              <a:t> approach to </a:t>
            </a:r>
            <a:r>
              <a:rPr lang="en"/>
              <a:t>requirements engineering. We follow agile best practices to break the elephant into bite sized chunks and run it to ground. By breaking down requirements into user stories, we set the the foundation for formalizing both functional requirements that our users need as well as non functional constraints on our systems. This sort of best-in-class 360 degree thinking will let us create detailed use case scenarios and diagrams before surfacing this information to key stakeholders in our final semester briefing.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080c8bff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c080c8bff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080c8bff8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c080c8bff8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Currently we have a high level plan and proposal document. You can basically understand our group as bidding for a contract to develop these three features.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080c8bff8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080c8bff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charted out rough estimates for the pet battling </a:t>
            </a:r>
            <a:r>
              <a:rPr lang="en"/>
              <a:t>feature</a:t>
            </a:r>
            <a:r>
              <a:rPr lang="en"/>
              <a:t> </a:t>
            </a:r>
            <a:r>
              <a:rPr lang="en"/>
              <a:t>including extensive critical path analysis.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Habitica</a:t>
            </a:r>
            <a:r>
              <a:rPr lang="en"/>
              <a:t> Redux</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Three Engiteers: John, Sam, Olly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idx="4294967295" type="title"/>
          </p:nvPr>
        </p:nvSpPr>
        <p:spPr>
          <a:xfrm>
            <a:off x="702800" y="4658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Weapons</a:t>
            </a:r>
            <a:endParaRPr/>
          </a:p>
        </p:txBody>
      </p:sp>
      <p:pic>
        <p:nvPicPr>
          <p:cNvPr id="338" name="Google Shape;338;p22"/>
          <p:cNvPicPr preferRelativeResize="0"/>
          <p:nvPr/>
        </p:nvPicPr>
        <p:blipFill>
          <a:blip r:embed="rId3">
            <a:alphaModFix/>
          </a:blip>
          <a:stretch>
            <a:fillRect/>
          </a:stretch>
        </p:blipFill>
        <p:spPr>
          <a:xfrm>
            <a:off x="667025" y="1083250"/>
            <a:ext cx="7429751" cy="399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Weapons</a:t>
            </a:r>
            <a:endParaRPr/>
          </a:p>
        </p:txBody>
      </p:sp>
      <p:pic>
        <p:nvPicPr>
          <p:cNvPr id="344" name="Google Shape;344;p23"/>
          <p:cNvPicPr preferRelativeResize="0"/>
          <p:nvPr/>
        </p:nvPicPr>
        <p:blipFill>
          <a:blip r:embed="rId3">
            <a:alphaModFix/>
          </a:blip>
          <a:stretch>
            <a:fillRect/>
          </a:stretch>
        </p:blipFill>
        <p:spPr>
          <a:xfrm>
            <a:off x="117450" y="1631450"/>
            <a:ext cx="8839200" cy="23551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idx="1" type="body"/>
          </p:nvPr>
        </p:nvSpPr>
        <p:spPr>
          <a:xfrm>
            <a:off x="1080175" y="415050"/>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Battle suits</a:t>
            </a:r>
            <a:endParaRPr sz="1900"/>
          </a:p>
        </p:txBody>
      </p:sp>
      <p:pic>
        <p:nvPicPr>
          <p:cNvPr id="350" name="Google Shape;350;p24"/>
          <p:cNvPicPr preferRelativeResize="0"/>
          <p:nvPr/>
        </p:nvPicPr>
        <p:blipFill>
          <a:blip r:embed="rId3">
            <a:alphaModFix/>
          </a:blip>
          <a:stretch>
            <a:fillRect/>
          </a:stretch>
        </p:blipFill>
        <p:spPr>
          <a:xfrm>
            <a:off x="152400" y="1102350"/>
            <a:ext cx="8839200" cy="28796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idx="1" type="body"/>
          </p:nvPr>
        </p:nvSpPr>
        <p:spPr>
          <a:xfrm>
            <a:off x="1070375" y="18842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Functional and non Functional </a:t>
            </a:r>
            <a:endParaRPr b="1" sz="1800"/>
          </a:p>
        </p:txBody>
      </p:sp>
      <p:sp>
        <p:nvSpPr>
          <p:cNvPr id="356" name="Google Shape;356;p25"/>
          <p:cNvSpPr txBox="1"/>
          <p:nvPr/>
        </p:nvSpPr>
        <p:spPr>
          <a:xfrm>
            <a:off x="0" y="723325"/>
            <a:ext cx="3388800" cy="403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 sz="2000"/>
              <a:t>Pet Battles:</a:t>
            </a:r>
            <a:endParaRPr sz="2000"/>
          </a:p>
          <a:p>
            <a:pPr indent="0" lvl="0" marL="0" rtl="0" algn="l">
              <a:lnSpc>
                <a:spcPct val="115000"/>
              </a:lnSpc>
              <a:spcBef>
                <a:spcPts val="1800"/>
              </a:spcBef>
              <a:spcAft>
                <a:spcPts val="0"/>
              </a:spcAft>
              <a:buNone/>
            </a:pPr>
            <a:r>
              <a:rPr lang="en" sz="1600"/>
              <a:t>Functional:</a:t>
            </a:r>
            <a:endParaRPr sz="1600"/>
          </a:p>
          <a:p>
            <a:pPr indent="-298450" lvl="0" marL="457200" rtl="0" algn="l">
              <a:lnSpc>
                <a:spcPct val="115000"/>
              </a:lnSpc>
              <a:spcBef>
                <a:spcPts val="600"/>
              </a:spcBef>
              <a:spcAft>
                <a:spcPts val="0"/>
              </a:spcAft>
              <a:buSzPts val="1100"/>
              <a:buAutoNum type="arabicParenR"/>
            </a:pPr>
            <a:r>
              <a:rPr lang="en" sz="1100"/>
              <a:t>A user shall be able to buy consumable items at the store for gold.</a:t>
            </a:r>
            <a:endParaRPr sz="1100"/>
          </a:p>
          <a:p>
            <a:pPr indent="-298450" lvl="0" marL="457200" rtl="0" algn="l">
              <a:lnSpc>
                <a:spcPct val="115000"/>
              </a:lnSpc>
              <a:spcBef>
                <a:spcPts val="0"/>
              </a:spcBef>
              <a:spcAft>
                <a:spcPts val="0"/>
              </a:spcAft>
              <a:buSzPts val="1100"/>
              <a:buAutoNum type="arabicParenR"/>
            </a:pPr>
            <a:r>
              <a:rPr lang="en" sz="1100"/>
              <a:t>A user shall be able to battle another user in the coliseum.</a:t>
            </a:r>
            <a:endParaRPr sz="1100"/>
          </a:p>
          <a:p>
            <a:pPr indent="-298450" lvl="0" marL="457200" rtl="0" algn="l">
              <a:lnSpc>
                <a:spcPct val="115000"/>
              </a:lnSpc>
              <a:spcBef>
                <a:spcPts val="0"/>
              </a:spcBef>
              <a:spcAft>
                <a:spcPts val="0"/>
              </a:spcAft>
              <a:buSzPts val="1100"/>
              <a:buAutoNum type="arabicParenR"/>
            </a:pPr>
            <a:r>
              <a:rPr lang="en" sz="1100"/>
              <a:t>A user shall be able to acquire multiple pets. </a:t>
            </a:r>
            <a:endParaRPr sz="1100"/>
          </a:p>
          <a:p>
            <a:pPr indent="0" lvl="0" marL="0" rtl="0" algn="l">
              <a:lnSpc>
                <a:spcPct val="115000"/>
              </a:lnSpc>
              <a:spcBef>
                <a:spcPts val="1800"/>
              </a:spcBef>
              <a:spcAft>
                <a:spcPts val="0"/>
              </a:spcAft>
              <a:buNone/>
            </a:pPr>
            <a:r>
              <a:rPr lang="en" sz="1600"/>
              <a:t>Non-Functional</a:t>
            </a:r>
            <a:endParaRPr sz="1600"/>
          </a:p>
          <a:p>
            <a:pPr indent="-298450" lvl="0" marL="457200" rtl="0" algn="l">
              <a:lnSpc>
                <a:spcPct val="115000"/>
              </a:lnSpc>
              <a:spcBef>
                <a:spcPts val="600"/>
              </a:spcBef>
              <a:spcAft>
                <a:spcPts val="0"/>
              </a:spcAft>
              <a:buSzPts val="1100"/>
              <a:buAutoNum type="arabicParenR"/>
            </a:pPr>
            <a:r>
              <a:rPr lang="en" sz="1100"/>
              <a:t>Users shall keep a consistent inventory of items</a:t>
            </a:r>
            <a:endParaRPr sz="1100"/>
          </a:p>
          <a:p>
            <a:pPr indent="-298450" lvl="0" marL="457200" rtl="0" algn="l">
              <a:lnSpc>
                <a:spcPct val="115000"/>
              </a:lnSpc>
              <a:spcBef>
                <a:spcPts val="0"/>
              </a:spcBef>
              <a:spcAft>
                <a:spcPts val="0"/>
              </a:spcAft>
              <a:buSzPts val="1100"/>
              <a:buAutoNum type="arabicParenR"/>
            </a:pPr>
            <a:r>
              <a:rPr lang="en" sz="1100"/>
              <a:t>Users shall keep a consistent stable of pets</a:t>
            </a:r>
            <a:endParaRPr sz="1100"/>
          </a:p>
          <a:p>
            <a:pPr indent="-298450" lvl="0" marL="457200" rtl="0" algn="l">
              <a:lnSpc>
                <a:spcPct val="115000"/>
              </a:lnSpc>
              <a:spcBef>
                <a:spcPts val="0"/>
              </a:spcBef>
              <a:spcAft>
                <a:spcPts val="0"/>
              </a:spcAft>
              <a:buSzPts val="1100"/>
              <a:buAutoNum type="arabicParenR"/>
            </a:pPr>
            <a:r>
              <a:rPr lang="en" sz="1100"/>
              <a:t>The system should be easy to use even by end users with relatively low familiarity with the system.</a:t>
            </a:r>
            <a:endParaRPr sz="1100"/>
          </a:p>
        </p:txBody>
      </p:sp>
      <p:sp>
        <p:nvSpPr>
          <p:cNvPr id="357" name="Google Shape;357;p25"/>
          <p:cNvSpPr txBox="1"/>
          <p:nvPr/>
        </p:nvSpPr>
        <p:spPr>
          <a:xfrm>
            <a:off x="3466600" y="732775"/>
            <a:ext cx="3000000" cy="401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 sz="2000"/>
              <a:t>Battle Suits:</a:t>
            </a:r>
            <a:endParaRPr sz="2000"/>
          </a:p>
          <a:p>
            <a:pPr indent="457200" lvl="0" marL="0" rtl="0" algn="l">
              <a:lnSpc>
                <a:spcPct val="115000"/>
              </a:lnSpc>
              <a:spcBef>
                <a:spcPts val="2000"/>
              </a:spcBef>
              <a:spcAft>
                <a:spcPts val="0"/>
              </a:spcAft>
              <a:buNone/>
            </a:pPr>
            <a:r>
              <a:rPr lang="en" sz="1600"/>
              <a:t>Functional:</a:t>
            </a:r>
            <a:endParaRPr sz="1600"/>
          </a:p>
          <a:p>
            <a:pPr indent="-298450" lvl="0" marL="457200" rtl="0" algn="l">
              <a:lnSpc>
                <a:spcPct val="115000"/>
              </a:lnSpc>
              <a:spcBef>
                <a:spcPts val="600"/>
              </a:spcBef>
              <a:spcAft>
                <a:spcPts val="0"/>
              </a:spcAft>
              <a:buSzPts val="1100"/>
              <a:buAutoNum type="arabicPeriod"/>
            </a:pPr>
            <a:r>
              <a:rPr lang="en" sz="1100"/>
              <a:t>User can unlock suits at each high level</a:t>
            </a:r>
            <a:endParaRPr sz="1100"/>
          </a:p>
          <a:p>
            <a:pPr indent="-298450" lvl="0" marL="457200" rtl="0" algn="l">
              <a:lnSpc>
                <a:spcPct val="115000"/>
              </a:lnSpc>
              <a:spcBef>
                <a:spcPts val="0"/>
              </a:spcBef>
              <a:spcAft>
                <a:spcPts val="0"/>
              </a:spcAft>
              <a:buSzPts val="1100"/>
              <a:buAutoNum type="arabicPeriod"/>
            </a:pPr>
            <a:r>
              <a:rPr lang="en" sz="1100"/>
              <a:t>User can trade battle suits with other users </a:t>
            </a:r>
            <a:endParaRPr sz="1100"/>
          </a:p>
          <a:p>
            <a:pPr indent="-298450" lvl="0" marL="457200" rtl="0" algn="l">
              <a:lnSpc>
                <a:spcPct val="115000"/>
              </a:lnSpc>
              <a:spcBef>
                <a:spcPts val="0"/>
              </a:spcBef>
              <a:spcAft>
                <a:spcPts val="0"/>
              </a:spcAft>
              <a:buSzPts val="1100"/>
              <a:buAutoNum type="arabicPeriod"/>
            </a:pPr>
            <a:r>
              <a:rPr lang="en" sz="1100"/>
              <a:t>User is allowed to unlock as many suits as possible </a:t>
            </a:r>
            <a:endParaRPr sz="1100"/>
          </a:p>
          <a:p>
            <a:pPr indent="457200" lvl="0" marL="0" rtl="0" algn="l">
              <a:lnSpc>
                <a:spcPct val="115000"/>
              </a:lnSpc>
              <a:spcBef>
                <a:spcPts val="0"/>
              </a:spcBef>
              <a:spcAft>
                <a:spcPts val="0"/>
              </a:spcAft>
              <a:buNone/>
            </a:pPr>
            <a:r>
              <a:t/>
            </a:r>
            <a:endParaRPr sz="1100"/>
          </a:p>
          <a:p>
            <a:pPr indent="457200" lvl="0" marL="0" rtl="0" algn="l">
              <a:lnSpc>
                <a:spcPct val="115000"/>
              </a:lnSpc>
              <a:spcBef>
                <a:spcPts val="0"/>
              </a:spcBef>
              <a:spcAft>
                <a:spcPts val="0"/>
              </a:spcAft>
              <a:buNone/>
            </a:pPr>
            <a:r>
              <a:rPr lang="en"/>
              <a:t>Non- Functional</a:t>
            </a:r>
            <a:endParaRPr/>
          </a:p>
          <a:p>
            <a:pPr indent="-304800" lvl="0" marL="457200" rtl="0" algn="l">
              <a:lnSpc>
                <a:spcPct val="115000"/>
              </a:lnSpc>
              <a:spcBef>
                <a:spcPts val="0"/>
              </a:spcBef>
              <a:spcAft>
                <a:spcPts val="0"/>
              </a:spcAft>
              <a:buSzPts val="1200"/>
              <a:buAutoNum type="arabicPeriod"/>
            </a:pPr>
            <a:r>
              <a:rPr lang="en" sz="1200"/>
              <a:t>Users will keep all suits in their inventory</a:t>
            </a:r>
            <a:endParaRPr sz="1200"/>
          </a:p>
          <a:p>
            <a:pPr indent="-304800" lvl="0" marL="457200" rtl="0" algn="l">
              <a:lnSpc>
                <a:spcPct val="115000"/>
              </a:lnSpc>
              <a:spcBef>
                <a:spcPts val="0"/>
              </a:spcBef>
              <a:spcAft>
                <a:spcPts val="0"/>
              </a:spcAft>
              <a:buSzPts val="1200"/>
              <a:buAutoNum type="arabicPeriod"/>
            </a:pPr>
            <a:r>
              <a:rPr lang="en" sz="1200"/>
              <a:t>Users will keep consistent stable of suits</a:t>
            </a:r>
            <a:endParaRPr sz="1200"/>
          </a:p>
          <a:p>
            <a:pPr indent="-304800" lvl="0" marL="457200" rtl="0" algn="l">
              <a:lnSpc>
                <a:spcPct val="115000"/>
              </a:lnSpc>
              <a:spcBef>
                <a:spcPts val="0"/>
              </a:spcBef>
              <a:spcAft>
                <a:spcPts val="0"/>
              </a:spcAft>
              <a:buSzPts val="1200"/>
              <a:buAutoNum type="arabicPeriod"/>
            </a:pPr>
            <a:r>
              <a:rPr lang="en" sz="1200"/>
              <a:t>Users should be able to access the system easily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idx="1" type="body"/>
          </p:nvPr>
        </p:nvSpPr>
        <p:spPr>
          <a:xfrm>
            <a:off x="380375" y="352675"/>
            <a:ext cx="3561600" cy="3485400"/>
          </a:xfrm>
          <a:prstGeom prst="rect">
            <a:avLst/>
          </a:prstGeom>
        </p:spPr>
        <p:txBody>
          <a:bodyPr anchorCtr="0" anchor="t" bIns="91425" lIns="91425" spcFirstLastPara="1" rIns="91425" wrap="square" tIns="91425">
            <a:normAutofit fontScale="70000" lnSpcReduction="20000"/>
          </a:bodyPr>
          <a:lstStyle/>
          <a:p>
            <a:pPr indent="0" lvl="0" marL="0" rtl="0" algn="l">
              <a:lnSpc>
                <a:spcPct val="115000"/>
              </a:lnSpc>
              <a:spcBef>
                <a:spcPts val="2000"/>
              </a:spcBef>
              <a:spcAft>
                <a:spcPts val="0"/>
              </a:spcAft>
              <a:buNone/>
            </a:pPr>
            <a:r>
              <a:rPr lang="en" sz="2000">
                <a:solidFill>
                  <a:srgbClr val="000000"/>
                </a:solidFill>
                <a:latin typeface="Arial"/>
                <a:ea typeface="Arial"/>
                <a:cs typeface="Arial"/>
                <a:sym typeface="Arial"/>
              </a:rPr>
              <a:t>User Stories</a:t>
            </a:r>
            <a:endParaRPr sz="20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rPr lang="en" sz="1600">
                <a:solidFill>
                  <a:srgbClr val="000000"/>
                </a:solidFill>
                <a:latin typeface="Arial"/>
                <a:ea typeface="Arial"/>
                <a:cs typeface="Arial"/>
                <a:sym typeface="Arial"/>
              </a:rPr>
              <a:t>Pet Battles:</a:t>
            </a:r>
            <a:endParaRPr sz="1600">
              <a:solidFill>
                <a:srgbClr val="000000"/>
              </a:solidFill>
              <a:latin typeface="Arial"/>
              <a:ea typeface="Arial"/>
              <a:cs typeface="Arial"/>
              <a:sym typeface="Arial"/>
            </a:endParaRPr>
          </a:p>
          <a:p>
            <a:pPr indent="-277495" lvl="0" marL="457200" rtl="0" algn="l">
              <a:lnSpc>
                <a:spcPct val="115000"/>
              </a:lnSpc>
              <a:spcBef>
                <a:spcPts val="600"/>
              </a:spcBef>
              <a:spcAft>
                <a:spcPts val="0"/>
              </a:spcAft>
              <a:buClr>
                <a:srgbClr val="000000"/>
              </a:buClr>
              <a:buSzPct val="100000"/>
              <a:buFont typeface="Arial"/>
              <a:buAutoNum type="arabicParenR"/>
            </a:pPr>
            <a:r>
              <a:rPr lang="en" sz="1100">
                <a:solidFill>
                  <a:srgbClr val="000000"/>
                </a:solidFill>
                <a:latin typeface="Arial"/>
                <a:ea typeface="Arial"/>
                <a:cs typeface="Arial"/>
                <a:sym typeface="Arial"/>
              </a:rPr>
              <a:t>Carl is a college student using Habitica to manage homework and daily chores. In order to stay invested in using the application, he needs deeper gamification to provide gratification. While Carl enjoys collecting pets, leveling and training pets provides a long term reward, especially since he’s already achieved a full collection. Finally, buying consumables for his pets helps him stay motivated to complete tasks and habits.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77495" lvl="0" marL="457200" rtl="0" algn="l">
              <a:lnSpc>
                <a:spcPct val="115000"/>
              </a:lnSpc>
              <a:spcBef>
                <a:spcPts val="0"/>
              </a:spcBef>
              <a:spcAft>
                <a:spcPts val="0"/>
              </a:spcAft>
              <a:buClr>
                <a:srgbClr val="000000"/>
              </a:buClr>
              <a:buSzPct val="100000"/>
              <a:buFont typeface="Arial"/>
              <a:buAutoNum type="arabicParenR"/>
            </a:pPr>
            <a:r>
              <a:rPr lang="en" sz="1100">
                <a:solidFill>
                  <a:srgbClr val="000000"/>
                </a:solidFill>
                <a:latin typeface="Arial"/>
                <a:ea typeface="Arial"/>
                <a:cs typeface="Arial"/>
                <a:sym typeface="Arial"/>
              </a:rPr>
              <a:t>Jenny is a hard core gamer using Habitica to get their life back on track. After playing pokemon for many years, they gravitate towards the core gameplay loop of collecting pets then using them to battle. Jenny is especially interested in the social aspect of pet battling. By fighting in the coliseum, Jenny has an engaging way to stay connected with guild members and friends. This element of friendly competition keeps Jenny engaged with their dailies, habits, and quests.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77495" lvl="0" marL="457200" rtl="0" algn="l">
              <a:lnSpc>
                <a:spcPct val="115000"/>
              </a:lnSpc>
              <a:spcBef>
                <a:spcPts val="0"/>
              </a:spcBef>
              <a:spcAft>
                <a:spcPts val="0"/>
              </a:spcAft>
              <a:buClr>
                <a:srgbClr val="000000"/>
              </a:buClr>
              <a:buSzPct val="100000"/>
              <a:buFont typeface="Arial"/>
              <a:buAutoNum type="arabicParenR"/>
            </a:pPr>
            <a:r>
              <a:rPr lang="en" sz="1100">
                <a:solidFill>
                  <a:srgbClr val="000000"/>
                </a:solidFill>
                <a:latin typeface="Arial"/>
                <a:ea typeface="Arial"/>
                <a:cs typeface="Arial"/>
                <a:sym typeface="Arial"/>
              </a:rPr>
              <a:t>Johnson is using habitica to manage his daily work. After a while he manages to get into pets to help him manage his comfort life. Johnson then began playing Pokémon which helped him stay in  better form fit his comfort life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63" name="Google Shape;363;p26"/>
          <p:cNvSpPr txBox="1"/>
          <p:nvPr/>
        </p:nvSpPr>
        <p:spPr>
          <a:xfrm>
            <a:off x="4097550" y="915025"/>
            <a:ext cx="3673800" cy="245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 sz="1300"/>
              <a:t>Weapons:</a:t>
            </a:r>
            <a:endParaRPr sz="1300"/>
          </a:p>
          <a:p>
            <a:pPr indent="0" lvl="0" marL="0" rtl="0" algn="l">
              <a:lnSpc>
                <a:spcPct val="115000"/>
              </a:lnSpc>
              <a:spcBef>
                <a:spcPts val="600"/>
              </a:spcBef>
              <a:spcAft>
                <a:spcPts val="0"/>
              </a:spcAft>
              <a:buNone/>
            </a:pPr>
            <a:r>
              <a:rPr lang="en" sz="800"/>
              <a:t>Andy is a college student that uses Habitica to improve or get rid of not so healthy habits. Andy likes doing challenges and quests. He is invested in earning all the weapons </a:t>
            </a:r>
            <a:endParaRPr sz="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en" sz="800"/>
              <a:t>Jay is a busy professional who needs a fun and light hearted way to stay on top of things. Jay enjoyed playing rpgs growing up, and they are particularly invested in using expanded weapons to customize their character. Jay does not focus on the utilitarian aspects of the weapons, they aren't particularly involved in questing or guilds, but they do value them for how they look. </a:t>
            </a:r>
            <a:endParaRPr sz="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en" sz="800"/>
              <a:t>Olivier is a student at Concordia and uses habitica to his competitiveness. He then challenges himself on call of duty to earn all the heavy weapons. This then helps him build his competitive side.</a:t>
            </a:r>
            <a:endParaRPr sz="8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idx="1" type="body"/>
          </p:nvPr>
        </p:nvSpPr>
        <p:spPr>
          <a:xfrm>
            <a:off x="378825" y="243000"/>
            <a:ext cx="2145300" cy="54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User Stories</a:t>
            </a:r>
            <a:endParaRPr b="1"/>
          </a:p>
        </p:txBody>
      </p:sp>
      <p:sp>
        <p:nvSpPr>
          <p:cNvPr id="369" name="Google Shape;369;p27"/>
          <p:cNvSpPr txBox="1"/>
          <p:nvPr/>
        </p:nvSpPr>
        <p:spPr>
          <a:xfrm>
            <a:off x="3319500" y="243000"/>
            <a:ext cx="3189900" cy="441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 sz="1600"/>
              <a:t>Battle Suits:</a:t>
            </a:r>
            <a:endParaRPr sz="1600"/>
          </a:p>
          <a:p>
            <a:pPr indent="0" lvl="0" marL="0" rtl="0" algn="l">
              <a:lnSpc>
                <a:spcPct val="115000"/>
              </a:lnSpc>
              <a:spcBef>
                <a:spcPts val="600"/>
              </a:spcBef>
              <a:spcAft>
                <a:spcPts val="0"/>
              </a:spcAft>
              <a:buNone/>
            </a:pPr>
            <a:r>
              <a:rPr lang="en" sz="1100"/>
              <a:t>Dylan is a lifestyle enthusiast who uses Habitica to manage his self improvement goals. After watching the Iron Man movies he has become enamored with the concept of sophisticated battle suits and science fiction. While most of Habitica is fantasy themed, using his battle suit and upgrading it for quests and adventures lets him feel like a real life self improvement Tony Stark.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Nate has always been a fashion person. He managed to bring that into habitica. He uses it to create different types of suits with different powers to fulfill his fashion desires.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Tony watches the avengers and has always wanted to be a superhero. To bring his dream to reality, he uses habitica to create different superpowers through suits. Makes him feel like his dreams are accomplished.</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nvSpPr>
        <p:spPr>
          <a:xfrm>
            <a:off x="225975" y="0"/>
            <a:ext cx="8613300" cy="492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0"/>
              </a:spcAft>
              <a:buNone/>
            </a:pPr>
            <a:r>
              <a:rPr lang="en" sz="2000"/>
              <a:t>Scenarios:</a:t>
            </a:r>
            <a:endParaRPr sz="2000"/>
          </a:p>
          <a:p>
            <a:pPr indent="0" lvl="0" marL="0" rtl="0" algn="l">
              <a:lnSpc>
                <a:spcPct val="115000"/>
              </a:lnSpc>
              <a:spcBef>
                <a:spcPts val="1600"/>
              </a:spcBef>
              <a:spcAft>
                <a:spcPts val="0"/>
              </a:spcAft>
              <a:buNone/>
            </a:pPr>
            <a:r>
              <a:rPr lang="en">
                <a:solidFill>
                  <a:srgbClr val="434343"/>
                </a:solidFill>
              </a:rPr>
              <a:t>Pet Battles:</a:t>
            </a:r>
            <a:endParaRPr>
              <a:solidFill>
                <a:srgbClr val="434343"/>
              </a:solidFill>
            </a:endParaRPr>
          </a:p>
          <a:p>
            <a:pPr indent="0" lvl="0" marL="0" rtl="0" algn="l">
              <a:lnSpc>
                <a:spcPct val="115000"/>
              </a:lnSpc>
              <a:spcBef>
                <a:spcPts val="400"/>
              </a:spcBef>
              <a:spcAft>
                <a:spcPts val="0"/>
              </a:spcAft>
              <a:buNone/>
            </a:pPr>
            <a:r>
              <a:rPr lang="en" sz="1100"/>
              <a:t>Battling at the Coliseum</a:t>
            </a:r>
            <a:endParaRPr sz="1100"/>
          </a:p>
          <a:p>
            <a:pPr indent="0" lvl="0" marL="0" rtl="0" algn="l">
              <a:lnSpc>
                <a:spcPct val="115000"/>
              </a:lnSpc>
              <a:spcBef>
                <a:spcPts val="0"/>
              </a:spcBef>
              <a:spcAft>
                <a:spcPts val="0"/>
              </a:spcAft>
              <a:buNone/>
            </a:pPr>
            <a:r>
              <a:rPr lang="en" sz="1100"/>
              <a:t>Initial Assumption: Two users have at least one pet that is able to battle. Both users have internet access and are logged in to their accounts.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Normal: Players can send each other battle requests by navigating to the player’s profile and clicking the request battle icon. This will then send a link via private message that can be used to access the coliseum by both players for that particular battle. Otherwise, players can navigate to the coliseum from the stable by clicking on the coliseum icon, and then they can challenge any of the friends for guild members via a searchable list of opponents. Once both players have joined the battle lobby, they can both mark themselves as ready. Once the game starts, both players are prompted to choose a pet to battle with. Once both players have chosen, a battle occurs where pet level, element, and random chance are used to choose a victor. Both players can choose to battle again or exit the minigame.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What Can Go Wrong: One or more players can timeout during the pet selection process. If this happens, the game shows a timeout error to the user then returns them to the main coliseum page. Additionally, one or more players may lose connection mid battle. If this occurs, the game system awards the win to the remaining connected player, drops the game in the case of both, and the relevant results are recorded on the user’s profile and reflected in changed pet xp levels.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Other Activities: Players can chat while battling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System State of Completion: Pets are awarded XP, player statistics are updated to reflect new win loss.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Habitica is a task and habit planning RPG</a:t>
            </a:r>
            <a:endParaRPr/>
          </a:p>
          <a:p>
            <a:pPr indent="-298450" lvl="1" marL="914400" rtl="0" algn="l">
              <a:spcBef>
                <a:spcPts val="0"/>
              </a:spcBef>
              <a:spcAft>
                <a:spcPts val="0"/>
              </a:spcAft>
              <a:buSzPts val="1100"/>
              <a:buChar char="○"/>
            </a:pPr>
            <a:r>
              <a:rPr lang="en"/>
              <a:t>Habits, to-dos, dailies</a:t>
            </a:r>
            <a:endParaRPr/>
          </a:p>
          <a:p>
            <a:pPr indent="-298450" lvl="1" marL="914400" rtl="0" algn="l">
              <a:spcBef>
                <a:spcPts val="0"/>
              </a:spcBef>
              <a:spcAft>
                <a:spcPts val="0"/>
              </a:spcAft>
              <a:buSzPts val="1100"/>
              <a:buChar char="○"/>
            </a:pPr>
            <a:r>
              <a:rPr lang="en"/>
              <a:t>Rewards (Gold)</a:t>
            </a:r>
            <a:endParaRPr/>
          </a:p>
          <a:p>
            <a:pPr indent="-298450" lvl="1" marL="914400" rtl="0" algn="l">
              <a:spcBef>
                <a:spcPts val="0"/>
              </a:spcBef>
              <a:spcAft>
                <a:spcPts val="0"/>
              </a:spcAft>
              <a:buSzPts val="1100"/>
              <a:buChar char="○"/>
            </a:pPr>
            <a:r>
              <a:rPr lang="en"/>
              <a:t>Equipment</a:t>
            </a:r>
            <a:r>
              <a:rPr lang="en"/>
              <a:t> </a:t>
            </a:r>
            <a:endParaRPr/>
          </a:p>
          <a:p>
            <a:pPr indent="-298450" lvl="1" marL="914400" rtl="0" algn="l">
              <a:spcBef>
                <a:spcPts val="0"/>
              </a:spcBef>
              <a:spcAft>
                <a:spcPts val="0"/>
              </a:spcAft>
              <a:buSzPts val="1100"/>
              <a:buChar char="○"/>
            </a:pPr>
            <a:r>
              <a:rPr lang="en"/>
              <a:t>Class</a:t>
            </a:r>
            <a:endParaRPr/>
          </a:p>
          <a:p>
            <a:pPr indent="-298450" lvl="1" marL="914400" rtl="0" algn="l">
              <a:spcBef>
                <a:spcPts val="0"/>
              </a:spcBef>
              <a:spcAft>
                <a:spcPts val="0"/>
              </a:spcAft>
              <a:buSzPts val="1100"/>
              <a:buChar char="○"/>
            </a:pPr>
            <a:r>
              <a:rPr lang="en"/>
              <a:t>Quest</a:t>
            </a:r>
            <a:endParaRPr/>
          </a:p>
        </p:txBody>
      </p:sp>
      <p:pic>
        <p:nvPicPr>
          <p:cNvPr descr="Habitica Planner | Habitica Wiki | Fandom" id="285" name="Google Shape;285;p14"/>
          <p:cNvPicPr preferRelativeResize="0"/>
          <p:nvPr/>
        </p:nvPicPr>
        <p:blipFill>
          <a:blip r:embed="rId3">
            <a:alphaModFix/>
          </a:blip>
          <a:stretch>
            <a:fillRect/>
          </a:stretch>
        </p:blipFill>
        <p:spPr>
          <a:xfrm>
            <a:off x="4319000" y="2861675"/>
            <a:ext cx="4825001" cy="2281826"/>
          </a:xfrm>
          <a:prstGeom prst="rect">
            <a:avLst/>
          </a:prstGeom>
          <a:noFill/>
          <a:ln>
            <a:noFill/>
          </a:ln>
        </p:spPr>
      </p:pic>
      <p:pic>
        <p:nvPicPr>
          <p:cNvPr descr="Category:Avatar | Habitica Wiki | Fandom" id="286" name="Google Shape;286;p14"/>
          <p:cNvPicPr preferRelativeResize="0"/>
          <p:nvPr/>
        </p:nvPicPr>
        <p:blipFill>
          <a:blip r:embed="rId4">
            <a:alphaModFix/>
          </a:blip>
          <a:stretch>
            <a:fillRect/>
          </a:stretch>
        </p:blipFill>
        <p:spPr>
          <a:xfrm>
            <a:off x="6933425" y="0"/>
            <a:ext cx="2210575" cy="2210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791200" y="117150"/>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Work So Far</a:t>
            </a:r>
            <a:endParaRPr/>
          </a:p>
        </p:txBody>
      </p:sp>
      <p:sp>
        <p:nvSpPr>
          <p:cNvPr id="292" name="Google Shape;292;p15"/>
          <p:cNvSpPr txBox="1"/>
          <p:nvPr>
            <p:ph idx="4294967295"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Decided on open source software project</a:t>
            </a:r>
            <a:endParaRPr/>
          </a:p>
          <a:p>
            <a:pPr indent="-311150" lvl="0" marL="457200" rtl="0" algn="l">
              <a:spcBef>
                <a:spcPts val="0"/>
              </a:spcBef>
              <a:spcAft>
                <a:spcPts val="0"/>
              </a:spcAft>
              <a:buSzPts val="1300"/>
              <a:buChar char="●"/>
            </a:pPr>
            <a:r>
              <a:rPr lang="en"/>
              <a:t>Planning document</a:t>
            </a:r>
            <a:endParaRPr/>
          </a:p>
          <a:p>
            <a:pPr indent="-311150" lvl="0" marL="457200" rtl="0" algn="l">
              <a:spcBef>
                <a:spcPts val="0"/>
              </a:spcBef>
              <a:spcAft>
                <a:spcPts val="0"/>
              </a:spcAft>
              <a:buSzPts val="1300"/>
              <a:buChar char="●"/>
            </a:pPr>
            <a:r>
              <a:rPr lang="en"/>
              <a:t>Project proposal </a:t>
            </a:r>
            <a:r>
              <a:rPr lang="en"/>
              <a:t>preparation</a:t>
            </a:r>
            <a:endParaRPr/>
          </a:p>
          <a:p>
            <a:pPr indent="-311150" lvl="0" marL="457200" rtl="0" algn="l">
              <a:spcBef>
                <a:spcPts val="0"/>
              </a:spcBef>
              <a:spcAft>
                <a:spcPts val="0"/>
              </a:spcAft>
              <a:buSzPts val="1300"/>
              <a:buChar char="●"/>
            </a:pPr>
            <a:r>
              <a:rPr lang="en"/>
              <a:t>Identify Stakeholders, User stories and scenarios</a:t>
            </a:r>
            <a:endParaRPr/>
          </a:p>
          <a:p>
            <a:pPr indent="-311150" lvl="0" marL="457200" rtl="0" algn="l">
              <a:spcBef>
                <a:spcPts val="0"/>
              </a:spcBef>
              <a:spcAft>
                <a:spcPts val="0"/>
              </a:spcAft>
              <a:buSzPts val="1300"/>
              <a:buChar char="●"/>
            </a:pPr>
            <a:r>
              <a:rPr lang="en"/>
              <a:t>Functional &amp; Non Functional requirements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Successes</a:t>
            </a:r>
            <a:endParaRPr/>
          </a:p>
        </p:txBody>
      </p:sp>
      <p:sp>
        <p:nvSpPr>
          <p:cNvPr id="298" name="Google Shape;298;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Meetings</a:t>
            </a:r>
            <a:endParaRPr/>
          </a:p>
          <a:p>
            <a:pPr indent="-311150" lvl="0" marL="457200" rtl="0" algn="l">
              <a:spcBef>
                <a:spcPts val="0"/>
              </a:spcBef>
              <a:spcAft>
                <a:spcPts val="0"/>
              </a:spcAft>
              <a:buSzPts val="1300"/>
              <a:buChar char="●"/>
            </a:pPr>
            <a:r>
              <a:rPr lang="en"/>
              <a:t>Planning </a:t>
            </a:r>
            <a:endParaRPr/>
          </a:p>
          <a:p>
            <a:pPr indent="-311150" lvl="0" marL="457200" rtl="0" algn="l">
              <a:spcBef>
                <a:spcPts val="0"/>
              </a:spcBef>
              <a:spcAft>
                <a:spcPts val="0"/>
              </a:spcAft>
              <a:buSzPts val="1300"/>
              <a:buChar char="●"/>
            </a:pPr>
            <a:r>
              <a:rPr lang="en"/>
              <a:t>Communication</a:t>
            </a:r>
            <a:endParaRPr/>
          </a:p>
          <a:p>
            <a:pPr indent="-311150" lvl="0" marL="457200" rtl="0" algn="l">
              <a:spcBef>
                <a:spcPts val="0"/>
              </a:spcBef>
              <a:spcAft>
                <a:spcPts val="0"/>
              </a:spcAft>
              <a:buSzPts val="1300"/>
              <a:buChar char="●"/>
            </a:pPr>
            <a:r>
              <a:rPr lang="en"/>
              <a:t>Completed milestones on time</a:t>
            </a:r>
            <a:endParaRPr/>
          </a:p>
          <a:p>
            <a:pPr indent="-311150" lvl="0" marL="457200" rtl="0" algn="l">
              <a:spcBef>
                <a:spcPts val="0"/>
              </a:spcBef>
              <a:spcAft>
                <a:spcPts val="0"/>
              </a:spcAft>
              <a:buSzPts val="1300"/>
              <a:buChar char="●"/>
            </a:pPr>
            <a:r>
              <a:rPr lang="en"/>
              <a:t>Helped members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304" name="Google Shape;304;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Meeting in person </a:t>
            </a:r>
            <a:endParaRPr/>
          </a:p>
          <a:p>
            <a:pPr indent="-311150" lvl="0" marL="457200" rtl="0" algn="l">
              <a:spcBef>
                <a:spcPts val="0"/>
              </a:spcBef>
              <a:spcAft>
                <a:spcPts val="0"/>
              </a:spcAft>
              <a:buSzPts val="1300"/>
              <a:buChar char="●"/>
            </a:pPr>
            <a:r>
              <a:rPr lang="en"/>
              <a:t>Dealings with schedule </a:t>
            </a:r>
            <a:endParaRPr/>
          </a:p>
          <a:p>
            <a:pPr indent="-311150" lvl="0" marL="457200" rtl="0" algn="l">
              <a:spcBef>
                <a:spcPts val="0"/>
              </a:spcBef>
              <a:spcAft>
                <a:spcPts val="0"/>
              </a:spcAft>
              <a:buSzPts val="1300"/>
              <a:buChar char="●"/>
            </a:pPr>
            <a:r>
              <a:rPr lang="en"/>
              <a:t>Sometimes</a:t>
            </a:r>
            <a:r>
              <a:rPr lang="en"/>
              <a:t> ways to </a:t>
            </a:r>
            <a:r>
              <a:rPr lang="en"/>
              <a:t>communicate</a:t>
            </a:r>
            <a:r>
              <a:rPr lang="en"/>
              <a:t> online</a:t>
            </a:r>
            <a:endParaRPr/>
          </a:p>
          <a:p>
            <a:pPr indent="-311150" lvl="0" marL="457200" rtl="0" algn="l">
              <a:spcBef>
                <a:spcPts val="0"/>
              </a:spcBef>
              <a:spcAft>
                <a:spcPts val="0"/>
              </a:spcAft>
              <a:buSzPts val="1300"/>
              <a:buChar char="●"/>
            </a:pPr>
            <a:r>
              <a:rPr lang="en"/>
              <a:t>Working on milestones together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Plans for the Future</a:t>
            </a:r>
            <a:endParaRPr/>
          </a:p>
        </p:txBody>
      </p:sp>
      <p:sp>
        <p:nvSpPr>
          <p:cNvPr id="310" name="Google Shape;310;p18"/>
          <p:cNvSpPr txBox="1"/>
          <p:nvPr>
            <p:ph idx="1" type="body"/>
          </p:nvPr>
        </p:nvSpPr>
        <p:spPr>
          <a:xfrm>
            <a:off x="246050" y="165090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Specialize features </a:t>
            </a:r>
            <a:endParaRPr/>
          </a:p>
          <a:p>
            <a:pPr indent="-311150" lvl="0" marL="457200" rtl="0" algn="l">
              <a:spcBef>
                <a:spcPts val="0"/>
              </a:spcBef>
              <a:spcAft>
                <a:spcPts val="0"/>
              </a:spcAft>
              <a:buSzPts val="1300"/>
              <a:buChar char="●"/>
            </a:pPr>
            <a:r>
              <a:rPr lang="en"/>
              <a:t>Formalized functional and </a:t>
            </a:r>
            <a:r>
              <a:rPr lang="en"/>
              <a:t>nonfunctional requirements</a:t>
            </a:r>
            <a:endParaRPr/>
          </a:p>
          <a:p>
            <a:pPr indent="-311150" lvl="0" marL="457200" rtl="0" algn="l">
              <a:spcBef>
                <a:spcPts val="0"/>
              </a:spcBef>
              <a:spcAft>
                <a:spcPts val="0"/>
              </a:spcAft>
              <a:buSzPts val="1300"/>
              <a:buChar char="●"/>
            </a:pPr>
            <a:r>
              <a:rPr lang="en"/>
              <a:t>Moving it more into support phase</a:t>
            </a:r>
            <a:endParaRPr/>
          </a:p>
          <a:p>
            <a:pPr indent="-311150" lvl="0" marL="457200" rtl="0" algn="l">
              <a:spcBef>
                <a:spcPts val="0"/>
              </a:spcBef>
              <a:spcAft>
                <a:spcPts val="0"/>
              </a:spcAft>
              <a:buSzPts val="1300"/>
              <a:buChar char="●"/>
            </a:pPr>
            <a:r>
              <a:rPr lang="en"/>
              <a:t>scale up the project by investing </a:t>
            </a:r>
            <a:endParaRPr/>
          </a:p>
        </p:txBody>
      </p:sp>
      <p:pic>
        <p:nvPicPr>
          <p:cNvPr descr="Lack of Data Synergy in Your Manufacturing Process Could Affect  Profitability - 3C Software" id="311" name="Google Shape;311;p18"/>
          <p:cNvPicPr preferRelativeResize="0"/>
          <p:nvPr/>
        </p:nvPicPr>
        <p:blipFill>
          <a:blip r:embed="rId3">
            <a:alphaModFix/>
          </a:blip>
          <a:stretch>
            <a:fillRect/>
          </a:stretch>
        </p:blipFill>
        <p:spPr>
          <a:xfrm>
            <a:off x="4864225" y="2491000"/>
            <a:ext cx="3470075" cy="231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17" name="Google Shape;317;p19"/>
          <p:cNvSpPr txBox="1"/>
          <p:nvPr>
            <p:ph idx="1" type="body"/>
          </p:nvPr>
        </p:nvSpPr>
        <p:spPr>
          <a:xfrm>
            <a:off x="189525" y="1597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Developed members features </a:t>
            </a:r>
            <a:endParaRPr/>
          </a:p>
          <a:p>
            <a:pPr indent="-311150" lvl="0" marL="457200" rtl="0" algn="l">
              <a:spcBef>
                <a:spcPts val="0"/>
              </a:spcBef>
              <a:spcAft>
                <a:spcPts val="0"/>
              </a:spcAft>
              <a:buSzPts val="1300"/>
              <a:buChar char="●"/>
            </a:pPr>
            <a:r>
              <a:rPr lang="en"/>
              <a:t>Teamwork makes the dream work</a:t>
            </a:r>
            <a:endParaRPr/>
          </a:p>
          <a:p>
            <a:pPr indent="-311150" lvl="0" marL="457200" rtl="0" algn="l">
              <a:spcBef>
                <a:spcPts val="0"/>
              </a:spcBef>
              <a:spcAft>
                <a:spcPts val="0"/>
              </a:spcAft>
              <a:buSzPts val="1300"/>
              <a:buChar char="●"/>
            </a:pPr>
            <a:r>
              <a:rPr lang="en"/>
              <a:t>Challenges: overcome</a:t>
            </a:r>
            <a:endParaRPr/>
          </a:p>
          <a:p>
            <a:pPr indent="-311150" lvl="0" marL="457200" rtl="0" algn="l">
              <a:spcBef>
                <a:spcPts val="0"/>
              </a:spcBef>
              <a:spcAft>
                <a:spcPts val="0"/>
              </a:spcAft>
              <a:buSzPts val="1300"/>
              <a:buChar char="●"/>
            </a:pPr>
            <a:r>
              <a:rPr lang="en"/>
              <a:t>Enjoyed developing this </a:t>
            </a:r>
            <a:r>
              <a:rPr lang="en"/>
              <a:t>project</a:t>
            </a:r>
            <a:r>
              <a:rPr lang="en"/>
              <a:t> </a:t>
            </a:r>
            <a:endParaRPr/>
          </a:p>
        </p:txBody>
      </p:sp>
      <p:pic>
        <p:nvPicPr>
          <p:cNvPr descr="Synergy Research Awards" id="318" name="Google Shape;318;p19"/>
          <p:cNvPicPr preferRelativeResize="0"/>
          <p:nvPr/>
        </p:nvPicPr>
        <p:blipFill>
          <a:blip r:embed="rId3">
            <a:alphaModFix/>
          </a:blip>
          <a:stretch>
            <a:fillRect/>
          </a:stretch>
        </p:blipFill>
        <p:spPr>
          <a:xfrm>
            <a:off x="4082825" y="2091325"/>
            <a:ext cx="4381500" cy="259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60325" y="1060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Pet Battles</a:t>
            </a:r>
            <a:endParaRPr/>
          </a:p>
        </p:txBody>
      </p:sp>
      <p:sp>
        <p:nvSpPr>
          <p:cNvPr id="324" name="Google Shape;324;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5" name="Google Shape;325;p20"/>
          <p:cNvPicPr preferRelativeResize="0"/>
          <p:nvPr/>
        </p:nvPicPr>
        <p:blipFill>
          <a:blip r:embed="rId3">
            <a:alphaModFix/>
          </a:blip>
          <a:stretch>
            <a:fillRect/>
          </a:stretch>
        </p:blipFill>
        <p:spPr>
          <a:xfrm>
            <a:off x="511275" y="565001"/>
            <a:ext cx="8121450" cy="4434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57200" y="64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Pet Battles</a:t>
            </a:r>
            <a:endParaRPr/>
          </a:p>
        </p:txBody>
      </p:sp>
      <p:sp>
        <p:nvSpPr>
          <p:cNvPr id="331" name="Google Shape;331;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2" name="Google Shape;332;p21"/>
          <p:cNvPicPr preferRelativeResize="0"/>
          <p:nvPr/>
        </p:nvPicPr>
        <p:blipFill>
          <a:blip r:embed="rId3">
            <a:alphaModFix/>
          </a:blip>
          <a:stretch>
            <a:fillRect/>
          </a:stretch>
        </p:blipFill>
        <p:spPr>
          <a:xfrm>
            <a:off x="48450" y="703000"/>
            <a:ext cx="8863724" cy="3543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