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nconsolata"/>
      <p:regular r:id="rId29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3A3A9F-A2F2-46F7-8F71-6C0C049E1B92}">
  <a:tblStyle styleId="{E73A3A9F-A2F2-46F7-8F71-6C0C049E1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consolat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Inconsolata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40aaa9c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40aaa9c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87a763c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87a763c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87a763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787a763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787a763c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787a763c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787a763c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787a763c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77a0cd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77a0cd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77a0cd2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77a0cd2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77a0cd2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77a0cd2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77a0cd2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77a0cd2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7b274a4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7b274a4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6549deb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6549deb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7b274a4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7b274a4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b274a4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b274a4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76549deb7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76549deb7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549deb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549de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6549de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6549de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6549deb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6549deb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6549de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6549de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0aaa9c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0aaa9c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0aaa9c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0aaa9c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0aaa9c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0aaa9c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Zulip New Features 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Amira, Shristi, Emily, Oriana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8" y="4481028"/>
            <a:ext cx="22146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89"/>
            <a:ext cx="9144003" cy="508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645313" y="1567550"/>
            <a:ext cx="5145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75" y="883450"/>
            <a:ext cx="5602376" cy="28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50" y="895363"/>
            <a:ext cx="5780101" cy="33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0" y="685800"/>
            <a:ext cx="4943951" cy="391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75" y="934525"/>
            <a:ext cx="5425375" cy="36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196475" y="38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Location-Process Model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212250" y="2373350"/>
            <a:ext cx="1445100" cy="8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location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2273575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desired contact to send location</a:t>
            </a:r>
            <a:endParaRPr sz="1200"/>
          </a:p>
        </p:txBody>
      </p:sp>
      <p:sp>
        <p:nvSpPr>
          <p:cNvPr id="246" name="Google Shape;246;p27"/>
          <p:cNvSpPr/>
          <p:nvPr/>
        </p:nvSpPr>
        <p:spPr>
          <a:xfrm>
            <a:off x="3958800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location button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7329250" y="3894875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location of user is sent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7329250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takes the user’s current location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5644025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process request</a:t>
            </a:r>
            <a:endParaRPr/>
          </a:p>
        </p:txBody>
      </p:sp>
      <p:cxnSp>
        <p:nvCxnSpPr>
          <p:cNvPr id="250" name="Google Shape;250;p27"/>
          <p:cNvCxnSpPr>
            <a:stCxn id="244" idx="3"/>
          </p:cNvCxnSpPr>
          <p:nvPr/>
        </p:nvCxnSpPr>
        <p:spPr>
          <a:xfrm>
            <a:off x="1657350" y="2810750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>
            <a:stCxn id="245" idx="3"/>
            <a:endCxn id="246" idx="1"/>
          </p:cNvCxnSpPr>
          <p:nvPr/>
        </p:nvCxnSpPr>
        <p:spPr>
          <a:xfrm>
            <a:off x="3499975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>
            <a:stCxn id="246" idx="3"/>
            <a:endCxn id="249" idx="1"/>
          </p:cNvCxnSpPr>
          <p:nvPr/>
        </p:nvCxnSpPr>
        <p:spPr>
          <a:xfrm>
            <a:off x="5185200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7"/>
          <p:cNvCxnSpPr>
            <a:stCxn id="248" idx="2"/>
            <a:endCxn id="247" idx="0"/>
          </p:cNvCxnSpPr>
          <p:nvPr/>
        </p:nvCxnSpPr>
        <p:spPr>
          <a:xfrm>
            <a:off x="7942450" y="3208400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7"/>
          <p:cNvCxnSpPr>
            <a:stCxn id="249" idx="3"/>
            <a:endCxn id="248" idx="1"/>
          </p:cNvCxnSpPr>
          <p:nvPr/>
        </p:nvCxnSpPr>
        <p:spPr>
          <a:xfrm>
            <a:off x="6870425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2312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Location-Sequence Diagram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560" y="1022476"/>
            <a:ext cx="5756878" cy="3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297500" y="367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Location-Class Diagram</a:t>
            </a:r>
            <a:endParaRPr/>
          </a:p>
        </p:txBody>
      </p:sp>
      <p:graphicFrame>
        <p:nvGraphicFramePr>
          <p:cNvPr id="266" name="Google Shape;266;p29"/>
          <p:cNvGraphicFramePr/>
          <p:nvPr/>
        </p:nvGraphicFramePr>
        <p:xfrm>
          <a:off x="1124850" y="152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{E73A3A9F-A2F2-46F7-8F71-6C0C049E1B92}</a:tableStyleId>
              </a:tblPr>
              <a:tblGrid>
                <a:gridCol w="2758625"/>
              </a:tblGrid>
              <a:tr h="58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SearchLocation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Properties: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CurretLocationStatus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: Date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getDate(): 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getCurrentLocationStatus()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getCompassDegrees()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getSatellite()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updateLocation()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9"/>
          <p:cNvGraphicFramePr/>
          <p:nvPr/>
        </p:nvGraphicFramePr>
        <p:xfrm>
          <a:off x="5121600" y="152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{E73A3A9F-A2F2-46F7-8F71-6C0C049E1B92}</a:tableStyleId>
              </a:tblPr>
              <a:tblGrid>
                <a:gridCol w="2758625"/>
              </a:tblGrid>
              <a:tr h="58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LocationNotification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Properties: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MessageStatus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LocationMessage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sendLocation()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checkContact</a:t>
                      </a:r>
                      <a:r>
                        <a:rPr lang="en"/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checkMessageStatus</a:t>
                      </a:r>
                      <a:r>
                        <a:rPr lang="en"/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receiveLocation</a:t>
                      </a:r>
                      <a:r>
                        <a:rPr lang="en"/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getIncomingMessage</a:t>
                      </a:r>
                      <a:r>
                        <a:rPr lang="en"/>
                        <a:t>()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Location-State Diagram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63" y="945625"/>
            <a:ext cx="5866175" cy="4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Center - Process model</a:t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12250" y="2373350"/>
            <a:ext cx="1445100" cy="87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 reacts to User B’s Post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2273575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Process emote request</a:t>
            </a:r>
            <a:endParaRPr sz="1200"/>
          </a:p>
        </p:txBody>
      </p:sp>
      <p:sp>
        <p:nvSpPr>
          <p:cNvPr id="281" name="Google Shape;281;p31"/>
          <p:cNvSpPr/>
          <p:nvPr/>
        </p:nvSpPr>
        <p:spPr>
          <a:xfrm>
            <a:off x="3958800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A’s Reaction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7329250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 B Notification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5644025" y="2413100"/>
            <a:ext cx="1226400" cy="7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Check if B has emote notifications enabled</a:t>
            </a:r>
            <a:endParaRPr sz="1300"/>
          </a:p>
        </p:txBody>
      </p:sp>
      <p:cxnSp>
        <p:nvCxnSpPr>
          <p:cNvPr id="284" name="Google Shape;284;p31"/>
          <p:cNvCxnSpPr>
            <a:stCxn id="279" idx="3"/>
          </p:cNvCxnSpPr>
          <p:nvPr/>
        </p:nvCxnSpPr>
        <p:spPr>
          <a:xfrm>
            <a:off x="1657350" y="2810750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1"/>
          <p:cNvCxnSpPr>
            <a:stCxn id="280" idx="3"/>
            <a:endCxn id="281" idx="1"/>
          </p:cNvCxnSpPr>
          <p:nvPr/>
        </p:nvCxnSpPr>
        <p:spPr>
          <a:xfrm>
            <a:off x="3499975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1"/>
          <p:cNvCxnSpPr>
            <a:stCxn id="281" idx="3"/>
            <a:endCxn id="283" idx="1"/>
          </p:cNvCxnSpPr>
          <p:nvPr/>
        </p:nvCxnSpPr>
        <p:spPr>
          <a:xfrm>
            <a:off x="5185200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1"/>
          <p:cNvCxnSpPr>
            <a:stCxn id="283" idx="3"/>
            <a:endCxn id="282" idx="1"/>
          </p:cNvCxnSpPr>
          <p:nvPr/>
        </p:nvCxnSpPr>
        <p:spPr>
          <a:xfrm>
            <a:off x="6870425" y="281075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66150" y="1307850"/>
            <a:ext cx="40677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Zulip is an open-source platform that allows users to engage conversations and provides collaborative tools.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New features 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Work Status 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 Location</a:t>
            </a: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Page Customization</a:t>
            </a: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Notification </a:t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782700" y="2609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Amira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425" y="974648"/>
            <a:ext cx="1288486" cy="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072" y="548547"/>
            <a:ext cx="1184054" cy="2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725" y="1484117"/>
            <a:ext cx="3799052" cy="242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1950" y="2746050"/>
            <a:ext cx="3679077" cy="20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Center - Sequence Diagram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1275075" y="1545200"/>
            <a:ext cx="8319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5731475" y="1545200"/>
            <a:ext cx="8319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3503275" y="1545200"/>
            <a:ext cx="8319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grpSp>
        <p:nvGrpSpPr>
          <p:cNvPr id="296" name="Google Shape;296;p32"/>
          <p:cNvGrpSpPr/>
          <p:nvPr/>
        </p:nvGrpSpPr>
        <p:grpSpPr>
          <a:xfrm>
            <a:off x="1718100" y="1944625"/>
            <a:ext cx="2139600" cy="400200"/>
            <a:chOff x="1718100" y="1944625"/>
            <a:chExt cx="2139600" cy="400200"/>
          </a:xfrm>
        </p:grpSpPr>
        <p:cxnSp>
          <p:nvCxnSpPr>
            <p:cNvPr id="297" name="Google Shape;297;p32"/>
            <p:cNvCxnSpPr/>
            <p:nvPr/>
          </p:nvCxnSpPr>
          <p:spPr>
            <a:xfrm flipH="1" rot="10800000">
              <a:off x="1718100" y="2312425"/>
              <a:ext cx="2139600" cy="3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32"/>
            <p:cNvSpPr txBox="1"/>
            <p:nvPr/>
          </p:nvSpPr>
          <p:spPr>
            <a:xfrm>
              <a:off x="2371950" y="1944625"/>
              <a:ext cx="8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React</a:t>
              </a:r>
              <a:endPara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3857700" y="2063875"/>
            <a:ext cx="2139600" cy="615600"/>
            <a:chOff x="1718100" y="1788125"/>
            <a:chExt cx="2139600" cy="615600"/>
          </a:xfrm>
        </p:grpSpPr>
        <p:cxnSp>
          <p:nvCxnSpPr>
            <p:cNvPr id="300" name="Google Shape;300;p32"/>
            <p:cNvCxnSpPr/>
            <p:nvPr/>
          </p:nvCxnSpPr>
          <p:spPr>
            <a:xfrm flipH="1" rot="10800000">
              <a:off x="1718100" y="2312425"/>
              <a:ext cx="2139600" cy="3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1" name="Google Shape;301;p32"/>
            <p:cNvSpPr txBox="1"/>
            <p:nvPr/>
          </p:nvSpPr>
          <p:spPr>
            <a:xfrm>
              <a:off x="1718100" y="1788125"/>
              <a:ext cx="2139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Display reaction on B’s Activity Center</a:t>
              </a:r>
              <a:endPara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3857700" y="2852250"/>
            <a:ext cx="2139600" cy="400200"/>
            <a:chOff x="1718100" y="1960900"/>
            <a:chExt cx="2139600" cy="400200"/>
          </a:xfrm>
        </p:grpSpPr>
        <p:cxnSp>
          <p:nvCxnSpPr>
            <p:cNvPr id="303" name="Google Shape;303;p32"/>
            <p:cNvCxnSpPr/>
            <p:nvPr/>
          </p:nvCxnSpPr>
          <p:spPr>
            <a:xfrm flipH="1" rot="10800000">
              <a:off x="1718100" y="2312425"/>
              <a:ext cx="2139600" cy="32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4" name="Google Shape;304;p32"/>
            <p:cNvSpPr txBox="1"/>
            <p:nvPr/>
          </p:nvSpPr>
          <p:spPr>
            <a:xfrm>
              <a:off x="1718100" y="1960900"/>
              <a:ext cx="213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Send B Notification</a:t>
              </a:r>
              <a:endPara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3895500" y="3290125"/>
            <a:ext cx="2458200" cy="448650"/>
            <a:chOff x="3895500" y="3290125"/>
            <a:chExt cx="2458200" cy="448650"/>
          </a:xfrm>
        </p:grpSpPr>
        <p:cxnSp>
          <p:nvCxnSpPr>
            <p:cNvPr id="306" name="Google Shape;306;p32"/>
            <p:cNvCxnSpPr/>
            <p:nvPr/>
          </p:nvCxnSpPr>
          <p:spPr>
            <a:xfrm flipH="1">
              <a:off x="3895500" y="3727975"/>
              <a:ext cx="20640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07" name="Google Shape;307;p32"/>
            <p:cNvSpPr txBox="1"/>
            <p:nvPr/>
          </p:nvSpPr>
          <p:spPr>
            <a:xfrm>
              <a:off x="3895500" y="3290125"/>
              <a:ext cx="245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Confirm Notification Sent</a:t>
              </a:r>
              <a:endPara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1437300" y="3874750"/>
            <a:ext cx="2458200" cy="448650"/>
            <a:chOff x="3895500" y="3290125"/>
            <a:chExt cx="2458200" cy="448650"/>
          </a:xfrm>
        </p:grpSpPr>
        <p:cxnSp>
          <p:nvCxnSpPr>
            <p:cNvPr id="309" name="Google Shape;309;p32"/>
            <p:cNvCxnSpPr/>
            <p:nvPr/>
          </p:nvCxnSpPr>
          <p:spPr>
            <a:xfrm flipH="1">
              <a:off x="3895500" y="3727975"/>
              <a:ext cx="2064000" cy="1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32"/>
            <p:cNvSpPr txBox="1"/>
            <p:nvPr/>
          </p:nvSpPr>
          <p:spPr>
            <a:xfrm>
              <a:off x="3895500" y="3290125"/>
              <a:ext cx="245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Confirm reaction displayed</a:t>
              </a:r>
              <a:endPara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Center - Class Diagram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1297500" y="1567550"/>
            <a:ext cx="3500100" cy="3478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Class ActivityCenter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//Properties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Emotes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Notifications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User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//Methods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displayEmotes()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loadPage()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Send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Notification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Elevate Zulip by adding project management  tools such as 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Work Status </a:t>
            </a:r>
            <a:endParaRPr sz="1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Share Location </a:t>
            </a:r>
            <a:endParaRPr sz="1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Page Customization </a:t>
            </a:r>
            <a:endParaRPr sz="1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Notification </a:t>
            </a:r>
            <a:endParaRPr sz="1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Estimated Budget &amp; Time: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$40,000</a:t>
            </a:r>
            <a:endParaRPr sz="1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12/10/21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 so far 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148400" y="1307850"/>
            <a:ext cx="3423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Planning and project management / Gantt chart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 stories and scenarios for each features.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Functional and non-functional requirements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System Modeling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05225" y="104300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Amira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00" y="910875"/>
            <a:ext cx="3540632" cy="2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275" y="2571750"/>
            <a:ext cx="3089851" cy="20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gone well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Utilizing Teams to communicate when schedules are too busy for meetings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Team lead takes charge when it is their turn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Able to plan features well</a:t>
            </a:r>
            <a:endParaRPr sz="1500"/>
          </a:p>
        </p:txBody>
      </p:sp>
      <p:sp>
        <p:nvSpPr>
          <p:cNvPr id="163" name="Google Shape;163;p16"/>
          <p:cNvSpPr txBox="1"/>
          <p:nvPr/>
        </p:nvSpPr>
        <p:spPr>
          <a:xfrm>
            <a:off x="782700" y="2609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Emily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Busy Schedules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Procrastination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782700" y="2609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Emily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remaining work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Present this idea to the developers of Zulip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Feedbacks from users if they would like to see these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Continue to brainstorm features along with different scenarios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Documentation on how to use these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our success criteria</a:t>
            </a:r>
            <a:endParaRPr sz="1500"/>
          </a:p>
        </p:txBody>
      </p:sp>
      <p:sp>
        <p:nvSpPr>
          <p:cNvPr id="177" name="Google Shape;177;p18"/>
          <p:cNvSpPr txBox="1"/>
          <p:nvPr/>
        </p:nvSpPr>
        <p:spPr>
          <a:xfrm>
            <a:off x="605225" y="104300"/>
            <a:ext cx="6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Shristi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Modeling – Context Model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379875" y="2063850"/>
            <a:ext cx="1593300" cy="7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Zulip Application System</a:t>
            </a:r>
            <a:endParaRPr sz="1700"/>
          </a:p>
        </p:txBody>
      </p:sp>
      <p:sp>
        <p:nvSpPr>
          <p:cNvPr id="184" name="Google Shape;184;p19"/>
          <p:cNvSpPr/>
          <p:nvPr/>
        </p:nvSpPr>
        <p:spPr>
          <a:xfrm>
            <a:off x="5980350" y="2059650"/>
            <a:ext cx="1337100" cy="7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Notification System</a:t>
            </a:r>
            <a:endParaRPr sz="1700"/>
          </a:p>
        </p:txBody>
      </p:sp>
      <p:sp>
        <p:nvSpPr>
          <p:cNvPr id="185" name="Google Shape;185;p19"/>
          <p:cNvSpPr/>
          <p:nvPr/>
        </p:nvSpPr>
        <p:spPr>
          <a:xfrm>
            <a:off x="849850" y="2099550"/>
            <a:ext cx="1435800" cy="8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Customization </a:t>
            </a:r>
            <a:endParaRPr/>
          </a:p>
        </p:txBody>
      </p:sp>
      <p:cxnSp>
        <p:nvCxnSpPr>
          <p:cNvPr id="186" name="Google Shape;186;p19"/>
          <p:cNvCxnSpPr>
            <a:endCxn id="183" idx="1"/>
          </p:cNvCxnSpPr>
          <p:nvPr/>
        </p:nvCxnSpPr>
        <p:spPr>
          <a:xfrm>
            <a:off x="2285775" y="2455050"/>
            <a:ext cx="1094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2285650" y="2455050"/>
            <a:ext cx="9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Dark Mode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285638" y="2063850"/>
            <a:ext cx="9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 Mode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19"/>
          <p:cNvCxnSpPr>
            <a:stCxn id="183" idx="3"/>
            <a:endCxn id="184" idx="1"/>
          </p:cNvCxnSpPr>
          <p:nvPr/>
        </p:nvCxnSpPr>
        <p:spPr>
          <a:xfrm flipH="1" rot="10800000">
            <a:off x="4973175" y="2459250"/>
            <a:ext cx="1007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5506025" y="3610650"/>
            <a:ext cx="1337100" cy="7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Activity Center</a:t>
            </a:r>
            <a:endParaRPr sz="1700"/>
          </a:p>
        </p:txBody>
      </p:sp>
      <p:cxnSp>
        <p:nvCxnSpPr>
          <p:cNvPr id="191" name="Google Shape;191;p19"/>
          <p:cNvCxnSpPr>
            <a:stCxn id="183" idx="2"/>
            <a:endCxn id="190" idx="1"/>
          </p:cNvCxnSpPr>
          <p:nvPr/>
        </p:nvCxnSpPr>
        <p:spPr>
          <a:xfrm>
            <a:off x="4176525" y="2863050"/>
            <a:ext cx="1329600" cy="11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84" idx="2"/>
            <a:endCxn id="190" idx="0"/>
          </p:cNvCxnSpPr>
          <p:nvPr/>
        </p:nvCxnSpPr>
        <p:spPr>
          <a:xfrm flipH="1">
            <a:off x="6174600" y="2858850"/>
            <a:ext cx="4743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9"/>
          <p:cNvSpPr/>
          <p:nvPr/>
        </p:nvSpPr>
        <p:spPr>
          <a:xfrm>
            <a:off x="1508175" y="4010250"/>
            <a:ext cx="1337100" cy="7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Share Location</a:t>
            </a:r>
            <a:endParaRPr sz="1700"/>
          </a:p>
        </p:txBody>
      </p:sp>
      <p:cxnSp>
        <p:nvCxnSpPr>
          <p:cNvPr id="194" name="Google Shape;194;p19"/>
          <p:cNvCxnSpPr>
            <a:stCxn id="183" idx="2"/>
            <a:endCxn id="193" idx="0"/>
          </p:cNvCxnSpPr>
          <p:nvPr/>
        </p:nvCxnSpPr>
        <p:spPr>
          <a:xfrm flipH="1">
            <a:off x="2176725" y="2863050"/>
            <a:ext cx="1999800" cy="11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/>
        </p:nvSpPr>
        <p:spPr>
          <a:xfrm rot="-1809642">
            <a:off x="2090672" y="3103555"/>
            <a:ext cx="1563809" cy="523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Send user’s current location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 rot="-1809642">
            <a:off x="2505372" y="3304524"/>
            <a:ext cx="1563809" cy="353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Send notification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Status- Process Model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25" y="1437251"/>
            <a:ext cx="8436701" cy="3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Status - Class Diagram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71" y="1349450"/>
            <a:ext cx="3257025" cy="3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996" y="1307850"/>
            <a:ext cx="32611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