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60" r:id="rId7"/>
    <p:sldId id="271" r:id="rId8"/>
    <p:sldId id="272" r:id="rId9"/>
    <p:sldId id="262" r:id="rId10"/>
    <p:sldId id="273" r:id="rId11"/>
    <p:sldId id="274" r:id="rId12"/>
    <p:sldId id="275" r:id="rId13"/>
    <p:sldId id="264" r:id="rId14"/>
    <p:sldId id="276" r:id="rId15"/>
    <p:sldId id="277" r:id="rId16"/>
    <p:sldId id="266"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2448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90178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33619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705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7856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5195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8459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895A5-63F3-4EFE-8476-0A203414A556}" type="datetimeFigureOut">
              <a:rPr lang="en-US" smtClean="0"/>
              <a:t>25/7/2019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63752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22415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895A5-63F3-4EFE-8476-0A203414A556}" type="datetimeFigureOut">
              <a:rPr lang="en-US" smtClean="0"/>
              <a:t>25/7/2019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7693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25/7/2019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27642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76895A5-63F3-4EFE-8476-0A203414A556}" type="datetimeFigureOut">
              <a:rPr lang="en-US" smtClean="0"/>
              <a:t>25/7/2019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79B5E6A-101A-4C60-97E2-78BFD3B86A44}" type="slidenum">
              <a:rPr lang="en-US" smtClean="0"/>
              <a:t>‹#›</a:t>
            </a:fld>
            <a:endParaRPr lang="en-US"/>
          </a:p>
        </p:txBody>
      </p:sp>
    </p:spTree>
    <p:extLst>
      <p:ext uri="{BB962C8B-B14F-4D97-AF65-F5344CB8AC3E}">
        <p14:creationId xmlns:p14="http://schemas.microsoft.com/office/powerpoint/2010/main" val="415620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6635-F723-4E3E-8E8A-3AF32BE6ABCF}"/>
              </a:ext>
            </a:extLst>
          </p:cNvPr>
          <p:cNvSpPr>
            <a:spLocks noGrp="1"/>
          </p:cNvSpPr>
          <p:nvPr>
            <p:ph type="ctrTitle"/>
          </p:nvPr>
        </p:nvSpPr>
        <p:spPr/>
        <p:txBody>
          <a:bodyPr/>
          <a:lstStyle/>
          <a:p>
            <a:r>
              <a:rPr lang="en-US" dirty="0"/>
              <a:t>Gender Statistics Analysis</a:t>
            </a:r>
          </a:p>
        </p:txBody>
      </p:sp>
      <p:sp>
        <p:nvSpPr>
          <p:cNvPr id="3" name="Subtitle 2">
            <a:extLst>
              <a:ext uri="{FF2B5EF4-FFF2-40B4-BE49-F238E27FC236}">
                <a16:creationId xmlns:a16="http://schemas.microsoft.com/office/drawing/2014/main" id="{CA83126E-B121-442E-A7DE-DD9C5883CF64}"/>
              </a:ext>
            </a:extLst>
          </p:cNvPr>
          <p:cNvSpPr>
            <a:spLocks noGrp="1"/>
          </p:cNvSpPr>
          <p:nvPr>
            <p:ph type="subTitle" idx="1"/>
          </p:nvPr>
        </p:nvSpPr>
        <p:spPr/>
        <p:txBody>
          <a:bodyPr/>
          <a:lstStyle/>
          <a:p>
            <a:r>
              <a:rPr lang="en-US" dirty="0"/>
              <a:t>By </a:t>
            </a:r>
            <a:r>
              <a:rPr lang="en-US" b="1" dirty="0"/>
              <a:t>Cordell Sagan-Lawson</a:t>
            </a:r>
            <a:r>
              <a:rPr lang="en-US" dirty="0"/>
              <a:t>, </a:t>
            </a:r>
          </a:p>
          <a:p>
            <a:r>
              <a:rPr lang="en-US" b="1" dirty="0"/>
              <a:t>Desmond Darko</a:t>
            </a:r>
            <a:r>
              <a:rPr lang="en-US" dirty="0"/>
              <a:t>, </a:t>
            </a:r>
            <a:r>
              <a:rPr lang="en-US" b="1" dirty="0"/>
              <a:t>Jeff Ibarra </a:t>
            </a:r>
            <a:r>
              <a:rPr lang="en-US" dirty="0"/>
              <a:t>and </a:t>
            </a:r>
          </a:p>
          <a:p>
            <a:r>
              <a:rPr lang="en-US" b="1" dirty="0" err="1"/>
              <a:t>Eryk</a:t>
            </a:r>
            <a:r>
              <a:rPr lang="en-US" b="1" dirty="0"/>
              <a:t> Dobson</a:t>
            </a:r>
          </a:p>
        </p:txBody>
      </p:sp>
    </p:spTree>
    <p:extLst>
      <p:ext uri="{BB962C8B-B14F-4D97-AF65-F5344CB8AC3E}">
        <p14:creationId xmlns:p14="http://schemas.microsoft.com/office/powerpoint/2010/main" val="254727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6AE1-7F93-4DDA-9073-E2E059B93C86}"/>
              </a:ext>
            </a:extLst>
          </p:cNvPr>
          <p:cNvSpPr>
            <a:spLocks noGrp="1"/>
          </p:cNvSpPr>
          <p:nvPr>
            <p:ph type="title"/>
          </p:nvPr>
        </p:nvSpPr>
        <p:spPr/>
        <p:txBody>
          <a:bodyPr/>
          <a:lstStyle/>
          <a:p>
            <a:r>
              <a:rPr lang="en-US" dirty="0"/>
              <a:t>Question 2:</a:t>
            </a:r>
            <a:br>
              <a:rPr lang="en-US" dirty="0"/>
            </a:br>
            <a:r>
              <a:rPr lang="en-US" dirty="0"/>
              <a:t>Solution</a:t>
            </a:r>
          </a:p>
        </p:txBody>
      </p:sp>
      <p:sp>
        <p:nvSpPr>
          <p:cNvPr id="3" name="Content Placeholder 2">
            <a:extLst>
              <a:ext uri="{FF2B5EF4-FFF2-40B4-BE49-F238E27FC236}">
                <a16:creationId xmlns:a16="http://schemas.microsoft.com/office/drawing/2014/main" id="{46F2082D-9C94-47B6-9A16-309071FF2A26}"/>
              </a:ext>
            </a:extLst>
          </p:cNvPr>
          <p:cNvSpPr>
            <a:spLocks noGrp="1"/>
          </p:cNvSpPr>
          <p:nvPr>
            <p:ph idx="1"/>
          </p:nvPr>
        </p:nvSpPr>
        <p:spPr/>
        <p:txBody>
          <a:bodyPr/>
          <a:lstStyle/>
          <a:p>
            <a:r>
              <a:rPr lang="en-US" sz="2800" dirty="0"/>
              <a:t>Find the percent change between the years 2004 and 2015 (2000 – 2003, 2016 null) for women in the US based on master’s, bachelor’s , secondary school and no schooling and average them.</a:t>
            </a:r>
          </a:p>
          <a:p>
            <a:endParaRPr lang="en-US" dirty="0"/>
          </a:p>
        </p:txBody>
      </p:sp>
    </p:spTree>
    <p:extLst>
      <p:ext uri="{BB962C8B-B14F-4D97-AF65-F5344CB8AC3E}">
        <p14:creationId xmlns:p14="http://schemas.microsoft.com/office/powerpoint/2010/main" val="368771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42CF-B716-4883-A3B2-8EC87B113FD7}"/>
              </a:ext>
            </a:extLst>
          </p:cNvPr>
          <p:cNvSpPr>
            <a:spLocks noGrp="1"/>
          </p:cNvSpPr>
          <p:nvPr>
            <p:ph type="title"/>
          </p:nvPr>
        </p:nvSpPr>
        <p:spPr/>
        <p:txBody>
          <a:bodyPr/>
          <a:lstStyle/>
          <a:p>
            <a:r>
              <a:rPr lang="en-US" dirty="0"/>
              <a:t>Question 2:</a:t>
            </a:r>
            <a:br>
              <a:rPr lang="en-US" dirty="0"/>
            </a:br>
            <a:r>
              <a:rPr lang="en-US" dirty="0"/>
              <a:t>Conclusions</a:t>
            </a:r>
          </a:p>
        </p:txBody>
      </p:sp>
      <p:sp>
        <p:nvSpPr>
          <p:cNvPr id="3" name="Content Placeholder 2">
            <a:extLst>
              <a:ext uri="{FF2B5EF4-FFF2-40B4-BE49-F238E27FC236}">
                <a16:creationId xmlns:a16="http://schemas.microsoft.com/office/drawing/2014/main" id="{C2168EEA-A3CE-45F2-B9C3-15652458C00D}"/>
              </a:ext>
            </a:extLst>
          </p:cNvPr>
          <p:cNvSpPr>
            <a:spLocks noGrp="1"/>
          </p:cNvSpPr>
          <p:nvPr>
            <p:ph idx="1"/>
          </p:nvPr>
        </p:nvSpPr>
        <p:spPr/>
        <p:txBody>
          <a:bodyPr>
            <a:normAutofit/>
          </a:bodyPr>
          <a:lstStyle/>
          <a:p>
            <a:r>
              <a:rPr lang="en-US" sz="2800" dirty="0"/>
              <a:t>Female education in the US dropped overall by 22% between the years 2004 and 2015.</a:t>
            </a:r>
          </a:p>
        </p:txBody>
      </p:sp>
    </p:spTree>
    <p:extLst>
      <p:ext uri="{BB962C8B-B14F-4D97-AF65-F5344CB8AC3E}">
        <p14:creationId xmlns:p14="http://schemas.microsoft.com/office/powerpoint/2010/main" val="307823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23A0-6A2A-4ED3-BA93-6F0CCDA1AC8B}"/>
              </a:ext>
            </a:extLst>
          </p:cNvPr>
          <p:cNvSpPr>
            <a:spLocks noGrp="1"/>
          </p:cNvSpPr>
          <p:nvPr>
            <p:ph type="title"/>
          </p:nvPr>
        </p:nvSpPr>
        <p:spPr/>
        <p:txBody>
          <a:bodyPr/>
          <a:lstStyle/>
          <a:p>
            <a:r>
              <a:rPr lang="en-US" dirty="0"/>
              <a:t>Question 2:</a:t>
            </a:r>
            <a:br>
              <a:rPr lang="en-US" dirty="0"/>
            </a:br>
            <a:r>
              <a:rPr lang="en-US" dirty="0"/>
              <a:t>Stipulations</a:t>
            </a:r>
          </a:p>
        </p:txBody>
      </p:sp>
      <p:sp>
        <p:nvSpPr>
          <p:cNvPr id="3" name="Content Placeholder 2">
            <a:extLst>
              <a:ext uri="{FF2B5EF4-FFF2-40B4-BE49-F238E27FC236}">
                <a16:creationId xmlns:a16="http://schemas.microsoft.com/office/drawing/2014/main" id="{D591C90A-E4D1-43C4-826C-34DC9CD000B3}"/>
              </a:ext>
            </a:extLst>
          </p:cNvPr>
          <p:cNvSpPr>
            <a:spLocks noGrp="1"/>
          </p:cNvSpPr>
          <p:nvPr>
            <p:ph idx="1"/>
          </p:nvPr>
        </p:nvSpPr>
        <p:spPr/>
        <p:txBody>
          <a:bodyPr>
            <a:normAutofit/>
          </a:bodyPr>
          <a:lstStyle/>
          <a:p>
            <a:r>
              <a:rPr lang="en-US" sz="2800" dirty="0"/>
              <a:t>Starting from 2004, all levels of tertiary education were included; however 2012 onward, no other notes in the data included.</a:t>
            </a:r>
          </a:p>
        </p:txBody>
      </p:sp>
    </p:spTree>
    <p:extLst>
      <p:ext uri="{BB962C8B-B14F-4D97-AF65-F5344CB8AC3E}">
        <p14:creationId xmlns:p14="http://schemas.microsoft.com/office/powerpoint/2010/main" val="257183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398E-2ACD-49B6-976D-81B6EA777032}"/>
              </a:ext>
            </a:extLst>
          </p:cNvPr>
          <p:cNvSpPr>
            <a:spLocks noGrp="1"/>
          </p:cNvSpPr>
          <p:nvPr>
            <p:ph type="title"/>
          </p:nvPr>
        </p:nvSpPr>
        <p:spPr/>
        <p:txBody>
          <a:bodyPr/>
          <a:lstStyle/>
          <a:p>
            <a:r>
              <a:rPr lang="en-US" dirty="0"/>
              <a:t>Question 4:</a:t>
            </a:r>
            <a:br>
              <a:rPr lang="en-US" dirty="0"/>
            </a:br>
            <a:r>
              <a:rPr lang="en-US" dirty="0"/>
              <a:t>Problem</a:t>
            </a:r>
          </a:p>
        </p:txBody>
      </p:sp>
      <p:sp>
        <p:nvSpPr>
          <p:cNvPr id="3" name="Content Placeholder 2">
            <a:extLst>
              <a:ext uri="{FF2B5EF4-FFF2-40B4-BE49-F238E27FC236}">
                <a16:creationId xmlns:a16="http://schemas.microsoft.com/office/drawing/2014/main" id="{E07A26FE-BD2D-410A-A31E-F96510A0FDF1}"/>
              </a:ext>
            </a:extLst>
          </p:cNvPr>
          <p:cNvSpPr>
            <a:spLocks noGrp="1"/>
          </p:cNvSpPr>
          <p:nvPr>
            <p:ph idx="1"/>
          </p:nvPr>
        </p:nvSpPr>
        <p:spPr/>
        <p:txBody>
          <a:bodyPr>
            <a:normAutofit/>
          </a:bodyPr>
          <a:lstStyle/>
          <a:p>
            <a:r>
              <a:rPr lang="en-US" sz="2800" dirty="0"/>
              <a:t>List the percentage of change in female employment from the year 2000.</a:t>
            </a:r>
          </a:p>
        </p:txBody>
      </p:sp>
    </p:spTree>
    <p:extLst>
      <p:ext uri="{BB962C8B-B14F-4D97-AF65-F5344CB8AC3E}">
        <p14:creationId xmlns:p14="http://schemas.microsoft.com/office/powerpoint/2010/main" val="22255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1E3C-DBB0-4950-B983-7535C8657BE5}"/>
              </a:ext>
            </a:extLst>
          </p:cNvPr>
          <p:cNvSpPr>
            <a:spLocks noGrp="1"/>
          </p:cNvSpPr>
          <p:nvPr>
            <p:ph type="title"/>
          </p:nvPr>
        </p:nvSpPr>
        <p:spPr/>
        <p:txBody>
          <a:bodyPr/>
          <a:lstStyle/>
          <a:p>
            <a:r>
              <a:rPr lang="en-US" dirty="0"/>
              <a:t>Question 4:</a:t>
            </a:r>
            <a:br>
              <a:rPr lang="en-US" dirty="0"/>
            </a:br>
            <a:r>
              <a:rPr lang="en-US" dirty="0"/>
              <a:t>Solution</a:t>
            </a:r>
          </a:p>
        </p:txBody>
      </p:sp>
      <p:sp>
        <p:nvSpPr>
          <p:cNvPr id="3" name="Content Placeholder 2">
            <a:extLst>
              <a:ext uri="{FF2B5EF4-FFF2-40B4-BE49-F238E27FC236}">
                <a16:creationId xmlns:a16="http://schemas.microsoft.com/office/drawing/2014/main" id="{972898FF-1731-4259-89DB-50A46DAFA227}"/>
              </a:ext>
            </a:extLst>
          </p:cNvPr>
          <p:cNvSpPr>
            <a:spLocks noGrp="1"/>
          </p:cNvSpPr>
          <p:nvPr>
            <p:ph idx="1"/>
          </p:nvPr>
        </p:nvSpPr>
        <p:spPr/>
        <p:txBody>
          <a:bodyPr>
            <a:normAutofit/>
          </a:bodyPr>
          <a:lstStyle/>
          <a:p>
            <a:r>
              <a:rPr lang="en-US" sz="2800" dirty="0"/>
              <a:t>Find the percent change in the employment to population ratio for females globally between the years of 2000 and 2016, since these were the most recent years after 1999 available for the “WLD” data set.</a:t>
            </a:r>
          </a:p>
        </p:txBody>
      </p:sp>
    </p:spTree>
    <p:extLst>
      <p:ext uri="{BB962C8B-B14F-4D97-AF65-F5344CB8AC3E}">
        <p14:creationId xmlns:p14="http://schemas.microsoft.com/office/powerpoint/2010/main" val="36209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B12F-88F6-404C-B215-57E971BBA8A3}"/>
              </a:ext>
            </a:extLst>
          </p:cNvPr>
          <p:cNvSpPr>
            <a:spLocks noGrp="1"/>
          </p:cNvSpPr>
          <p:nvPr>
            <p:ph type="title"/>
          </p:nvPr>
        </p:nvSpPr>
        <p:spPr/>
        <p:txBody>
          <a:bodyPr/>
          <a:lstStyle/>
          <a:p>
            <a:r>
              <a:rPr lang="en-US" dirty="0"/>
              <a:t>Question 4:</a:t>
            </a:r>
            <a:br>
              <a:rPr lang="en-US" dirty="0"/>
            </a:br>
            <a:r>
              <a:rPr lang="en-US" dirty="0"/>
              <a:t>Conclusions</a:t>
            </a:r>
          </a:p>
        </p:txBody>
      </p:sp>
      <p:sp>
        <p:nvSpPr>
          <p:cNvPr id="3" name="Content Placeholder 2">
            <a:extLst>
              <a:ext uri="{FF2B5EF4-FFF2-40B4-BE49-F238E27FC236}">
                <a16:creationId xmlns:a16="http://schemas.microsoft.com/office/drawing/2014/main" id="{F1B7654A-B48B-417A-B689-F87550E50BEF}"/>
              </a:ext>
            </a:extLst>
          </p:cNvPr>
          <p:cNvSpPr>
            <a:spLocks noGrp="1"/>
          </p:cNvSpPr>
          <p:nvPr>
            <p:ph idx="1"/>
          </p:nvPr>
        </p:nvSpPr>
        <p:spPr/>
        <p:txBody>
          <a:bodyPr>
            <a:normAutofit/>
          </a:bodyPr>
          <a:lstStyle/>
          <a:p>
            <a:r>
              <a:rPr lang="en-US" sz="2800" dirty="0"/>
              <a:t>The percentage of change for the world’s female employment went down about 4%.</a:t>
            </a:r>
          </a:p>
        </p:txBody>
      </p:sp>
    </p:spTree>
    <p:extLst>
      <p:ext uri="{BB962C8B-B14F-4D97-AF65-F5344CB8AC3E}">
        <p14:creationId xmlns:p14="http://schemas.microsoft.com/office/powerpoint/2010/main" val="59309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03F-BB2A-4DB0-A157-2D83B9AC9375}"/>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2090EA71-558C-4DD2-BBC4-01FF0C2D4839}"/>
              </a:ext>
            </a:extLst>
          </p:cNvPr>
          <p:cNvSpPr>
            <a:spLocks noGrp="1"/>
          </p:cNvSpPr>
          <p:nvPr>
            <p:ph idx="1"/>
          </p:nvPr>
        </p:nvSpPr>
        <p:spPr/>
        <p:txBody>
          <a:bodyPr/>
          <a:lstStyle/>
          <a:p>
            <a:r>
              <a:rPr lang="en-US" dirty="0"/>
              <a:t>Problem: List the percentage of women who are financially independent in all countries.</a:t>
            </a:r>
          </a:p>
          <a:p>
            <a:r>
              <a:rPr lang="en-US" dirty="0"/>
              <a:t>Solution: </a:t>
            </a:r>
          </a:p>
        </p:txBody>
      </p:sp>
    </p:spTree>
    <p:extLst>
      <p:ext uri="{BB962C8B-B14F-4D97-AF65-F5344CB8AC3E}">
        <p14:creationId xmlns:p14="http://schemas.microsoft.com/office/powerpoint/2010/main" val="301092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88">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2" name="Rectangle 91">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5" name="Freeform: Shape 114">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381C5-5544-459F-95F4-6F0D2033F9D4}"/>
              </a:ext>
            </a:extLst>
          </p:cNvPr>
          <p:cNvSpPr>
            <a:spLocks noGrp="1"/>
          </p:cNvSpPr>
          <p:nvPr>
            <p:ph type="title"/>
          </p:nvPr>
        </p:nvSpPr>
        <p:spPr>
          <a:xfrm>
            <a:off x="2631885" y="2413299"/>
            <a:ext cx="6959446" cy="1662475"/>
          </a:xfrm>
        </p:spPr>
        <p:txBody>
          <a:bodyPr vert="horz" lIns="228600" tIns="228600" rIns="228600" bIns="0" rtlCol="0" anchor="b">
            <a:normAutofit/>
          </a:bodyPr>
          <a:lstStyle/>
          <a:p>
            <a:pPr>
              <a:lnSpc>
                <a:spcPct val="80000"/>
              </a:lnSpc>
            </a:pPr>
            <a:r>
              <a:rPr lang="en-US" sz="4800" dirty="0"/>
              <a:t>Questions?  Comments? Concerns?</a:t>
            </a:r>
          </a:p>
        </p:txBody>
      </p:sp>
    </p:spTree>
    <p:extLst>
      <p:ext uri="{BB962C8B-B14F-4D97-AF65-F5344CB8AC3E}">
        <p14:creationId xmlns:p14="http://schemas.microsoft.com/office/powerpoint/2010/main" val="215621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Rectangle 64">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8">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CDCB1-665D-4E18-A1AB-198301188C0D}"/>
              </a:ext>
            </a:extLst>
          </p:cNvPr>
          <p:cNvSpPr>
            <a:spLocks noGrp="1"/>
          </p:cNvSpPr>
          <p:nvPr>
            <p:ph type="title"/>
          </p:nvPr>
        </p:nvSpPr>
        <p:spPr>
          <a:xfrm>
            <a:off x="873978" y="1718735"/>
            <a:ext cx="5767566" cy="1072378"/>
          </a:xfrm>
        </p:spPr>
        <p:txBody>
          <a:bodyPr anchor="ctr">
            <a:normAutofit/>
          </a:bodyPr>
          <a:lstStyle/>
          <a:p>
            <a:r>
              <a:rPr lang="en-US" sz="3600" dirty="0"/>
              <a:t>ABSTRACT</a:t>
            </a:r>
          </a:p>
        </p:txBody>
      </p:sp>
      <p:sp>
        <p:nvSpPr>
          <p:cNvPr id="3" name="Content Placeholder 2">
            <a:extLst>
              <a:ext uri="{FF2B5EF4-FFF2-40B4-BE49-F238E27FC236}">
                <a16:creationId xmlns:a16="http://schemas.microsoft.com/office/drawing/2014/main" id="{6A1FF52C-1424-4304-9EA1-14A70911E442}"/>
              </a:ext>
            </a:extLst>
          </p:cNvPr>
          <p:cNvSpPr>
            <a:spLocks noGrp="1"/>
          </p:cNvSpPr>
          <p:nvPr>
            <p:ph idx="1"/>
          </p:nvPr>
        </p:nvSpPr>
        <p:spPr>
          <a:xfrm>
            <a:off x="873102" y="2789239"/>
            <a:ext cx="5768442" cy="2683606"/>
          </a:xfrm>
        </p:spPr>
        <p:txBody>
          <a:bodyPr>
            <a:normAutofit lnSpcReduction="10000"/>
          </a:bodyPr>
          <a:lstStyle/>
          <a:p>
            <a:pPr marL="0" indent="0">
              <a:buClr>
                <a:srgbClr val="C19C7C"/>
              </a:buClr>
              <a:buNone/>
            </a:pPr>
            <a:endParaRPr lang="en-US" sz="1600" dirty="0">
              <a:solidFill>
                <a:srgbClr val="FFFFFE"/>
              </a:solidFill>
            </a:endParaRPr>
          </a:p>
          <a:p>
            <a:pPr>
              <a:buClr>
                <a:srgbClr val="C19C7C"/>
              </a:buClr>
            </a:pPr>
            <a:r>
              <a:rPr lang="en-US" sz="2400" dirty="0">
                <a:solidFill>
                  <a:srgbClr val="FFFFFE"/>
                </a:solidFill>
              </a:rPr>
              <a:t>To find the variance in impact around the globe of education, employment and financial independence on special programs aimed towards women.</a:t>
            </a:r>
          </a:p>
          <a:p>
            <a:pPr>
              <a:buClr>
                <a:srgbClr val="C19C7C"/>
              </a:buClr>
            </a:pPr>
            <a:endParaRPr lang="en-US" sz="1600" dirty="0">
              <a:solidFill>
                <a:srgbClr val="FFFFFE"/>
              </a:solidFill>
            </a:endParaRPr>
          </a:p>
        </p:txBody>
      </p:sp>
      <p:pic>
        <p:nvPicPr>
          <p:cNvPr id="5" name="Picture 4">
            <a:extLst>
              <a:ext uri="{FF2B5EF4-FFF2-40B4-BE49-F238E27FC236}">
                <a16:creationId xmlns:a16="http://schemas.microsoft.com/office/drawing/2014/main" id="{A2BABFE5-BF1B-454A-9E46-21A9B2799219}"/>
              </a:ext>
            </a:extLst>
          </p:cNvPr>
          <p:cNvPicPr>
            <a:picLocks noChangeAspect="1"/>
          </p:cNvPicPr>
          <p:nvPr/>
        </p:nvPicPr>
        <p:blipFill rotWithShape="1">
          <a:blip r:embed="rId2">
            <a:extLst>
              <a:ext uri="{28A0092B-C50C-407E-A947-70E740481C1C}">
                <a14:useLocalDpi xmlns:a14="http://schemas.microsoft.com/office/drawing/2010/main" val="0"/>
              </a:ext>
            </a:extLst>
          </a:blip>
          <a:srcRect l="29518" r="28517" b="-1"/>
          <a:stretch/>
        </p:blipFill>
        <p:spPr>
          <a:xfrm>
            <a:off x="7549862" y="227"/>
            <a:ext cx="4641833" cy="6858000"/>
          </a:xfrm>
          <a:prstGeom prst="rect">
            <a:avLst/>
          </a:prstGeom>
        </p:spPr>
      </p:pic>
    </p:spTree>
    <p:extLst>
      <p:ext uri="{BB962C8B-B14F-4D97-AF65-F5344CB8AC3E}">
        <p14:creationId xmlns:p14="http://schemas.microsoft.com/office/powerpoint/2010/main" val="309914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A6AC-2F4F-4E2D-8E32-DCAE791AA5D5}"/>
              </a:ext>
            </a:extLst>
          </p:cNvPr>
          <p:cNvSpPr>
            <a:spLocks noGrp="1"/>
          </p:cNvSpPr>
          <p:nvPr>
            <p:ph type="title"/>
          </p:nvPr>
        </p:nvSpPr>
        <p:spPr/>
        <p:txBody>
          <a:bodyPr/>
          <a:lstStyle/>
          <a:p>
            <a:r>
              <a:rPr lang="en-US" dirty="0"/>
              <a:t>Question 1:</a:t>
            </a:r>
            <a:br>
              <a:rPr lang="en-US" dirty="0"/>
            </a:br>
            <a:r>
              <a:rPr lang="en-US" dirty="0"/>
              <a:t>Problem</a:t>
            </a:r>
          </a:p>
        </p:txBody>
      </p:sp>
      <p:sp>
        <p:nvSpPr>
          <p:cNvPr id="3" name="Content Placeholder 2">
            <a:extLst>
              <a:ext uri="{FF2B5EF4-FFF2-40B4-BE49-F238E27FC236}">
                <a16:creationId xmlns:a16="http://schemas.microsoft.com/office/drawing/2014/main" id="{451FBA7D-BD43-41D1-BB55-7C158D90C823}"/>
              </a:ext>
            </a:extLst>
          </p:cNvPr>
          <p:cNvSpPr>
            <a:spLocks noGrp="1"/>
          </p:cNvSpPr>
          <p:nvPr>
            <p:ph idx="1"/>
          </p:nvPr>
        </p:nvSpPr>
        <p:spPr/>
        <p:txBody>
          <a:bodyPr>
            <a:normAutofit/>
          </a:bodyPr>
          <a:lstStyle/>
          <a:p>
            <a:r>
              <a:rPr lang="en-US" sz="2800" dirty="0"/>
              <a:t>Identify the countries where percentage of female graduates is less than 30%.</a:t>
            </a:r>
          </a:p>
        </p:txBody>
      </p:sp>
    </p:spTree>
    <p:extLst>
      <p:ext uri="{BB962C8B-B14F-4D97-AF65-F5344CB8AC3E}">
        <p14:creationId xmlns:p14="http://schemas.microsoft.com/office/powerpoint/2010/main" val="81837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6159-B4E4-4F80-A411-47ACEEC88C43}"/>
              </a:ext>
            </a:extLst>
          </p:cNvPr>
          <p:cNvSpPr>
            <a:spLocks noGrp="1"/>
          </p:cNvSpPr>
          <p:nvPr>
            <p:ph type="title"/>
          </p:nvPr>
        </p:nvSpPr>
        <p:spPr/>
        <p:txBody>
          <a:bodyPr/>
          <a:lstStyle/>
          <a:p>
            <a:r>
              <a:rPr lang="en-US" dirty="0"/>
              <a:t>Question 1:</a:t>
            </a:r>
            <a:br>
              <a:rPr lang="en-US" dirty="0"/>
            </a:br>
            <a:r>
              <a:rPr lang="en-US" dirty="0"/>
              <a:t>Solution</a:t>
            </a:r>
          </a:p>
        </p:txBody>
      </p:sp>
      <p:sp>
        <p:nvSpPr>
          <p:cNvPr id="3" name="Content Placeholder 2">
            <a:extLst>
              <a:ext uri="{FF2B5EF4-FFF2-40B4-BE49-F238E27FC236}">
                <a16:creationId xmlns:a16="http://schemas.microsoft.com/office/drawing/2014/main" id="{A3002ECF-622A-4D78-973B-53E0823FB955}"/>
              </a:ext>
            </a:extLst>
          </p:cNvPr>
          <p:cNvSpPr>
            <a:spLocks noGrp="1"/>
          </p:cNvSpPr>
          <p:nvPr>
            <p:ph idx="1"/>
          </p:nvPr>
        </p:nvSpPr>
        <p:spPr/>
        <p:txBody>
          <a:bodyPr/>
          <a:lstStyle/>
          <a:p>
            <a:r>
              <a:rPr lang="en-US" sz="2400" dirty="0"/>
              <a:t>Using </a:t>
            </a:r>
            <a:r>
              <a:rPr lang="en-US" sz="2400" u="sng" dirty="0"/>
              <a:t>MapReduce</a:t>
            </a:r>
            <a:r>
              <a:rPr lang="en-US" sz="2400" dirty="0"/>
              <a:t>, find the most recent years for non-null values for gross graduation ratio for females in tertiary education up to five years combined.</a:t>
            </a:r>
          </a:p>
          <a:p>
            <a:r>
              <a:rPr lang="en-US" sz="2400" dirty="0"/>
              <a:t> Take these percentages and find the average by dividing the sum of the percentages by the number of percentages (years accounted for) isolating below 30%.</a:t>
            </a:r>
          </a:p>
          <a:p>
            <a:endParaRPr lang="en-US" dirty="0"/>
          </a:p>
        </p:txBody>
      </p:sp>
    </p:spTree>
    <p:extLst>
      <p:ext uri="{BB962C8B-B14F-4D97-AF65-F5344CB8AC3E}">
        <p14:creationId xmlns:p14="http://schemas.microsoft.com/office/powerpoint/2010/main" val="262263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22C7-E96C-444A-B7FE-736128F8E281}"/>
              </a:ext>
            </a:extLst>
          </p:cNvPr>
          <p:cNvSpPr>
            <a:spLocks noGrp="1"/>
          </p:cNvSpPr>
          <p:nvPr>
            <p:ph type="title"/>
          </p:nvPr>
        </p:nvSpPr>
        <p:spPr/>
        <p:txBody>
          <a:bodyPr/>
          <a:lstStyle/>
          <a:p>
            <a:r>
              <a:rPr lang="en-US" dirty="0"/>
              <a:t>Question 1:</a:t>
            </a:r>
            <a:br>
              <a:rPr lang="en-US" dirty="0"/>
            </a:br>
            <a:r>
              <a:rPr lang="en-US" dirty="0"/>
              <a:t>Conclusions</a:t>
            </a:r>
          </a:p>
        </p:txBody>
      </p:sp>
      <p:sp>
        <p:nvSpPr>
          <p:cNvPr id="3" name="Content Placeholder 2">
            <a:extLst>
              <a:ext uri="{FF2B5EF4-FFF2-40B4-BE49-F238E27FC236}">
                <a16:creationId xmlns:a16="http://schemas.microsoft.com/office/drawing/2014/main" id="{65B5D6B6-E34B-43EC-9C9B-6A94D79E5ABA}"/>
              </a:ext>
            </a:extLst>
          </p:cNvPr>
          <p:cNvSpPr>
            <a:spLocks noGrp="1"/>
          </p:cNvSpPr>
          <p:nvPr>
            <p:ph idx="1"/>
          </p:nvPr>
        </p:nvSpPr>
        <p:spPr/>
        <p:txBody>
          <a:bodyPr/>
          <a:lstStyle/>
          <a:p>
            <a:r>
              <a:rPr lang="en-US" sz="2400" dirty="0"/>
              <a:t>Out of 89 nations, the vast majority in the final output are Third World. Sub-Saharan Africa are on average on the lower end of the percentage range while Asian and some South American countries are closer to the cap of 30%.</a:t>
            </a:r>
          </a:p>
          <a:p>
            <a:endParaRPr lang="en-US" dirty="0"/>
          </a:p>
        </p:txBody>
      </p:sp>
    </p:spTree>
    <p:extLst>
      <p:ext uri="{BB962C8B-B14F-4D97-AF65-F5344CB8AC3E}">
        <p14:creationId xmlns:p14="http://schemas.microsoft.com/office/powerpoint/2010/main" val="338210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9F68-176B-4EEE-8F0F-3223E4812EC3}"/>
              </a:ext>
            </a:extLst>
          </p:cNvPr>
          <p:cNvSpPr>
            <a:spLocks noGrp="1"/>
          </p:cNvSpPr>
          <p:nvPr>
            <p:ph type="title"/>
          </p:nvPr>
        </p:nvSpPr>
        <p:spPr/>
        <p:txBody>
          <a:bodyPr/>
          <a:lstStyle/>
          <a:p>
            <a:r>
              <a:rPr lang="en-US" dirty="0"/>
              <a:t>Question 3:</a:t>
            </a:r>
            <a:br>
              <a:rPr lang="en-US" dirty="0"/>
            </a:br>
            <a:r>
              <a:rPr lang="en-US" dirty="0"/>
              <a:t>Problem</a:t>
            </a:r>
          </a:p>
        </p:txBody>
      </p:sp>
      <p:sp>
        <p:nvSpPr>
          <p:cNvPr id="3" name="Content Placeholder 2">
            <a:extLst>
              <a:ext uri="{FF2B5EF4-FFF2-40B4-BE49-F238E27FC236}">
                <a16:creationId xmlns:a16="http://schemas.microsoft.com/office/drawing/2014/main" id="{76888587-F232-4C02-BF45-9505D8DF2C47}"/>
              </a:ext>
            </a:extLst>
          </p:cNvPr>
          <p:cNvSpPr>
            <a:spLocks noGrp="1"/>
          </p:cNvSpPr>
          <p:nvPr>
            <p:ph idx="1"/>
          </p:nvPr>
        </p:nvSpPr>
        <p:spPr/>
        <p:txBody>
          <a:bodyPr>
            <a:normAutofit/>
          </a:bodyPr>
          <a:lstStyle/>
          <a:p>
            <a:r>
              <a:rPr lang="en-US" sz="2800" dirty="0"/>
              <a:t>List the percentage of change made in male employment from the year 2000.</a:t>
            </a:r>
          </a:p>
        </p:txBody>
      </p:sp>
    </p:spTree>
    <p:extLst>
      <p:ext uri="{BB962C8B-B14F-4D97-AF65-F5344CB8AC3E}">
        <p14:creationId xmlns:p14="http://schemas.microsoft.com/office/powerpoint/2010/main" val="270657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B9D7-A615-42E7-9E47-1383CC94285F}"/>
              </a:ext>
            </a:extLst>
          </p:cNvPr>
          <p:cNvSpPr>
            <a:spLocks noGrp="1"/>
          </p:cNvSpPr>
          <p:nvPr>
            <p:ph type="title"/>
          </p:nvPr>
        </p:nvSpPr>
        <p:spPr/>
        <p:txBody>
          <a:bodyPr/>
          <a:lstStyle/>
          <a:p>
            <a:r>
              <a:rPr lang="en-US" dirty="0"/>
              <a:t>Question 3:</a:t>
            </a:r>
            <a:br>
              <a:rPr lang="en-US" dirty="0"/>
            </a:br>
            <a:r>
              <a:rPr lang="en-US" dirty="0"/>
              <a:t>Solution</a:t>
            </a:r>
          </a:p>
        </p:txBody>
      </p:sp>
      <p:sp>
        <p:nvSpPr>
          <p:cNvPr id="3" name="Content Placeholder 2">
            <a:extLst>
              <a:ext uri="{FF2B5EF4-FFF2-40B4-BE49-F238E27FC236}">
                <a16:creationId xmlns:a16="http://schemas.microsoft.com/office/drawing/2014/main" id="{35FA2E86-D06A-4281-B944-3201C66D658A}"/>
              </a:ext>
            </a:extLst>
          </p:cNvPr>
          <p:cNvSpPr>
            <a:spLocks noGrp="1"/>
          </p:cNvSpPr>
          <p:nvPr>
            <p:ph idx="1"/>
          </p:nvPr>
        </p:nvSpPr>
        <p:spPr/>
        <p:txBody>
          <a:bodyPr/>
          <a:lstStyle/>
          <a:p>
            <a:r>
              <a:rPr lang="en-US" sz="2400" dirty="0"/>
              <a:t>Using </a:t>
            </a:r>
            <a:r>
              <a:rPr lang="en-US" sz="2400" u="sng" dirty="0"/>
              <a:t>MapReduce</a:t>
            </a:r>
            <a:r>
              <a:rPr lang="en-US" sz="2400" dirty="0"/>
              <a:t>, find the percent of employment for the year 2000 and compare it to 2016 or the most recent year. Take both of these percentages.</a:t>
            </a:r>
          </a:p>
          <a:p>
            <a:endParaRPr lang="en-US" dirty="0"/>
          </a:p>
        </p:txBody>
      </p:sp>
    </p:spTree>
    <p:extLst>
      <p:ext uri="{BB962C8B-B14F-4D97-AF65-F5344CB8AC3E}">
        <p14:creationId xmlns:p14="http://schemas.microsoft.com/office/powerpoint/2010/main" val="234564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33B3-BD83-4C3D-9FCD-C8EDB9B49CF8}"/>
              </a:ext>
            </a:extLst>
          </p:cNvPr>
          <p:cNvSpPr>
            <a:spLocks noGrp="1"/>
          </p:cNvSpPr>
          <p:nvPr>
            <p:ph type="title"/>
          </p:nvPr>
        </p:nvSpPr>
        <p:spPr/>
        <p:txBody>
          <a:bodyPr/>
          <a:lstStyle/>
          <a:p>
            <a:r>
              <a:rPr lang="en-US" dirty="0"/>
              <a:t>Question 3:</a:t>
            </a:r>
            <a:br>
              <a:rPr lang="en-US" dirty="0"/>
            </a:br>
            <a:r>
              <a:rPr lang="en-US" dirty="0"/>
              <a:t>Conclusions</a:t>
            </a:r>
          </a:p>
        </p:txBody>
      </p:sp>
      <p:sp>
        <p:nvSpPr>
          <p:cNvPr id="3" name="Content Placeholder 2">
            <a:extLst>
              <a:ext uri="{FF2B5EF4-FFF2-40B4-BE49-F238E27FC236}">
                <a16:creationId xmlns:a16="http://schemas.microsoft.com/office/drawing/2014/main" id="{DDD3B212-9504-44DC-9D84-C08F942659BE}"/>
              </a:ext>
            </a:extLst>
          </p:cNvPr>
          <p:cNvSpPr>
            <a:spLocks noGrp="1"/>
          </p:cNvSpPr>
          <p:nvPr>
            <p:ph idx="1"/>
          </p:nvPr>
        </p:nvSpPr>
        <p:spPr/>
        <p:txBody>
          <a:bodyPr/>
          <a:lstStyle/>
          <a:p>
            <a:r>
              <a:rPr lang="en-US" sz="2400" dirty="0"/>
              <a:t>Mostly European countries fell into the negative values for change in male employment since the year 2000 while South American countries’ numbers are rising.</a:t>
            </a:r>
          </a:p>
          <a:p>
            <a:endParaRPr lang="en-US" dirty="0"/>
          </a:p>
        </p:txBody>
      </p:sp>
    </p:spTree>
    <p:extLst>
      <p:ext uri="{BB962C8B-B14F-4D97-AF65-F5344CB8AC3E}">
        <p14:creationId xmlns:p14="http://schemas.microsoft.com/office/powerpoint/2010/main" val="335912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187-47DA-4BF4-93A6-010D03A1D9BC}"/>
              </a:ext>
            </a:extLst>
          </p:cNvPr>
          <p:cNvSpPr>
            <a:spLocks noGrp="1"/>
          </p:cNvSpPr>
          <p:nvPr>
            <p:ph type="title"/>
          </p:nvPr>
        </p:nvSpPr>
        <p:spPr/>
        <p:txBody>
          <a:bodyPr/>
          <a:lstStyle/>
          <a:p>
            <a:r>
              <a:rPr lang="en-US" dirty="0"/>
              <a:t>Question 2:</a:t>
            </a:r>
            <a:br>
              <a:rPr lang="en-US" dirty="0"/>
            </a:br>
            <a:r>
              <a:rPr lang="en-US" dirty="0"/>
              <a:t>Problem</a:t>
            </a:r>
          </a:p>
        </p:txBody>
      </p:sp>
      <p:sp>
        <p:nvSpPr>
          <p:cNvPr id="3" name="Content Placeholder 2">
            <a:extLst>
              <a:ext uri="{FF2B5EF4-FFF2-40B4-BE49-F238E27FC236}">
                <a16:creationId xmlns:a16="http://schemas.microsoft.com/office/drawing/2014/main" id="{EFD57D37-12B9-4B8C-B6F5-14E463857494}"/>
              </a:ext>
            </a:extLst>
          </p:cNvPr>
          <p:cNvSpPr>
            <a:spLocks noGrp="1"/>
          </p:cNvSpPr>
          <p:nvPr>
            <p:ph idx="1"/>
          </p:nvPr>
        </p:nvSpPr>
        <p:spPr/>
        <p:txBody>
          <a:bodyPr>
            <a:normAutofit/>
          </a:bodyPr>
          <a:lstStyle/>
          <a:p>
            <a:r>
              <a:rPr lang="en-US" sz="2800" dirty="0"/>
              <a:t>List the average increase in female education in the U.S. from the year 2000.</a:t>
            </a:r>
          </a:p>
        </p:txBody>
      </p:sp>
    </p:spTree>
    <p:extLst>
      <p:ext uri="{BB962C8B-B14F-4D97-AF65-F5344CB8AC3E}">
        <p14:creationId xmlns:p14="http://schemas.microsoft.com/office/powerpoint/2010/main" val="12124663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534</TotalTime>
  <Words>447</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 Light</vt:lpstr>
      <vt:lpstr>Rockwell</vt:lpstr>
      <vt:lpstr>Wingdings</vt:lpstr>
      <vt:lpstr>Atlas</vt:lpstr>
      <vt:lpstr>Gender Statistics Analysis</vt:lpstr>
      <vt:lpstr>ABSTRACT</vt:lpstr>
      <vt:lpstr>Question 1: Problem</vt:lpstr>
      <vt:lpstr>Question 1: Solution</vt:lpstr>
      <vt:lpstr>Question 1: Conclusions</vt:lpstr>
      <vt:lpstr>Question 3: Problem</vt:lpstr>
      <vt:lpstr>Question 3: Solution</vt:lpstr>
      <vt:lpstr>Question 3: Conclusions</vt:lpstr>
      <vt:lpstr>Question 2: Problem</vt:lpstr>
      <vt:lpstr>Question 2: Solution</vt:lpstr>
      <vt:lpstr>Question 2: Conclusions</vt:lpstr>
      <vt:lpstr>Question 2: Stipulations</vt:lpstr>
      <vt:lpstr>Question 4: Problem</vt:lpstr>
      <vt:lpstr>Question 4: Solution</vt:lpstr>
      <vt:lpstr>Question 4: Conclusions</vt:lpstr>
      <vt:lpstr>Question 5</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Statistics Analysis</dc:title>
  <dc:creator>Desmond Darko</dc:creator>
  <cp:lastModifiedBy>Desmond Darko</cp:lastModifiedBy>
  <cp:revision>27</cp:revision>
  <dcterms:created xsi:type="dcterms:W3CDTF">2019-07-23T17:42:57Z</dcterms:created>
  <dcterms:modified xsi:type="dcterms:W3CDTF">2019-07-25T15:43:47Z</dcterms:modified>
</cp:coreProperties>
</file>