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2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BD7B-15B5-4FF8-8F7E-06558AC40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House Prices</a:t>
            </a:r>
            <a:endParaRPr lang="es-G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27452-C3CF-4BA8-B743-C18AA23F6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RODRIGO ALBERTO CORDERO ALVAREZ		17001922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MARCELO ALFREDO DEL ÁGUILA MORAGA		17001380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KEVIN JOSÉ HERNÁNDEZ MARROQUÍN			17001095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1FD4F2A-D431-4327-B9EE-F5CEDC91E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87" y="325687"/>
            <a:ext cx="3576226" cy="137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8F3B-622F-4905-ADF2-BF634494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Regresiones lineales con XGBoost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4A9D-0F30-43B5-891B-9B0D3D6F4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09841-70A6-404F-9F7B-8C73C17862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3056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D44E099-FC66-4167-A593-8F6FBB5EE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7171E04-FEC4-4208-A619-A786E423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3DE8019-884E-41C9-A54C-AC668CA52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62C1647-5880-4037-8FCE-16E1F646C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91082BE-FDAA-4A80-88B6-C5F5AD0C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59FE918-3CB9-43E6-8025-22A9C21C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30464D7-34FF-42C8-8686-C3A865E9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7281894-7888-434B-BC17-FB67B4879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7CDF6636-2EE5-4477-B1E7-136C9B4F3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A01C238-0F7D-4DF5-A879-329020008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AA10B8D3-BE6D-40AB-BA54-12C4758E5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CD8C1DF-88C2-4F11-AA23-36D5B5BD3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AF01696-99FF-4093-938A-38D0C7223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9FAB3C-6A93-4306-8525-B9FC787B1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8838005D-B3A9-4E56-9BFB-3DD99E4BB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6450237E-A2DE-4BA3-AF9F-06399E5CF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A643E849-3FBA-4248-B0DF-9D6737E23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231C0782-59AA-4C4F-8B86-85102F701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E19975F5-4F93-41BF-9A6D-1E6CFDFF1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AE6458FC-D3D9-469F-A8FB-0431BD15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90B9693F-2248-4DB8-A528-52C13C63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11CC5E15-09A8-41A0-930D-434F7D8D6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B5566C56-67EC-43D7-A3D2-3CCBEDAFC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CF74AC36-5E17-4D3B-A93B-1645741EB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39818481-D2FB-4507-B11D-8C6342AC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E996F5F0-3979-44D1-9AE3-1251DA5D2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5C469C2-FE8F-491E-9139-7E7F8BB38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0D31E63E-1DE1-4400-9D1A-FA0378B29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1090783-E4F0-43EB-8C66-74B132E62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04" r="-1" b="27761"/>
          <a:stretch/>
        </p:blipFill>
        <p:spPr>
          <a:xfrm>
            <a:off x="4485556" y="10"/>
            <a:ext cx="7706444" cy="2285990"/>
          </a:xfrm>
          <a:prstGeom prst="rect">
            <a:avLst/>
          </a:prstGeo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8068BA-74F7-4464-826F-87E4579A88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175" t="12324" b="13731"/>
          <a:stretch/>
        </p:blipFill>
        <p:spPr>
          <a:xfrm>
            <a:off x="6815537" y="2286000"/>
            <a:ext cx="5376463" cy="22860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24878B-4C47-4B76-BFB5-F071AAF025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457" r="-1" b="30807"/>
          <a:stretch/>
        </p:blipFill>
        <p:spPr>
          <a:xfrm>
            <a:off x="4485557" y="4572001"/>
            <a:ext cx="7706443" cy="2286000"/>
          </a:xfrm>
          <a:prstGeom prst="rect">
            <a:avLst/>
          </a:prstGeom>
        </p:spPr>
      </p:pic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3DFD9-51CC-425C-9DDD-57A3DE6F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85" y="777895"/>
            <a:ext cx="4552611" cy="709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Redes </a:t>
            </a:r>
            <a:r>
              <a:rPr lang="es-GT" sz="2800" b="1" dirty="0"/>
              <a:t>neuronales </a:t>
            </a:r>
            <a:r>
              <a:rPr lang="en-US" sz="2800" b="1" dirty="0"/>
              <a:t>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ntro" hidden="1">
            <a:extLst>
              <a:ext uri="{FF2B5EF4-FFF2-40B4-BE49-F238E27FC236}">
                <a16:creationId xmlns:a16="http://schemas.microsoft.com/office/drawing/2014/main" id="{DDA536EB-FB86-45CC-B56C-0FF6F7123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548" y="1327558"/>
            <a:ext cx="4625882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TensorFlow</a:t>
            </a:r>
          </a:p>
          <a:p>
            <a:r>
              <a:rPr lang="es-GT" sz="2200" dirty="0"/>
              <a:t>Arma de doble filo</a:t>
            </a:r>
          </a:p>
          <a:p>
            <a:r>
              <a:rPr lang="es-GT" sz="2200" dirty="0"/>
              <a:t>Arquitectura </a:t>
            </a:r>
          </a:p>
          <a:p>
            <a:r>
              <a:rPr lang="es-GT" sz="2200" dirty="0"/>
              <a:t>Complejidad </a:t>
            </a:r>
          </a:p>
          <a:p>
            <a:r>
              <a:rPr lang="es-GT" sz="2200" dirty="0"/>
              <a:t>Optimización </a:t>
            </a:r>
          </a:p>
        </p:txBody>
      </p:sp>
      <p:pic>
        <p:nvPicPr>
          <p:cNvPr id="1026" name="Picture 2" descr="Redes Neuronales artificiales: Qué son y cómo se entrenan - Parte ...">
            <a:extLst>
              <a:ext uri="{FF2B5EF4-FFF2-40B4-BE49-F238E27FC236}">
                <a16:creationId xmlns:a16="http://schemas.microsoft.com/office/drawing/2014/main" id="{4CBA243D-0F73-4207-83E0-BD3E1109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504" y="2620811"/>
            <a:ext cx="4164593" cy="17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E9BBFCF7-9B7E-485D-B7C8-05D465E180D0}"/>
              </a:ext>
            </a:extLst>
          </p:cNvPr>
          <p:cNvSpPr txBox="1">
            <a:spLocks/>
          </p:cNvSpPr>
          <p:nvPr/>
        </p:nvSpPr>
        <p:spPr>
          <a:xfrm>
            <a:off x="536050" y="176437"/>
            <a:ext cx="3588800" cy="709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b="1" dirty="0"/>
              <a:t>Resultados</a:t>
            </a:r>
          </a:p>
        </p:txBody>
      </p:sp>
      <p:sp>
        <p:nvSpPr>
          <p:cNvPr id="46" name="MejorModelo">
            <a:extLst>
              <a:ext uri="{FF2B5EF4-FFF2-40B4-BE49-F238E27FC236}">
                <a16:creationId xmlns:a16="http://schemas.microsoft.com/office/drawing/2014/main" id="{337CE776-36E4-4B61-8BA0-7E6909ECDC55}"/>
              </a:ext>
            </a:extLst>
          </p:cNvPr>
          <p:cNvSpPr txBox="1">
            <a:spLocks/>
          </p:cNvSpPr>
          <p:nvPr/>
        </p:nvSpPr>
        <p:spPr>
          <a:xfrm>
            <a:off x="525739" y="1345380"/>
            <a:ext cx="7929530" cy="543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2400" b="1" dirty="0"/>
              <a:t>Modelo 74: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 err="1"/>
              <a:t>Hidden</a:t>
            </a:r>
            <a:r>
              <a:rPr lang="es-GT" sz="2200" dirty="0"/>
              <a:t> </a:t>
            </a:r>
            <a:r>
              <a:rPr lang="es-GT" sz="2200" dirty="0" err="1"/>
              <a:t>Layers</a:t>
            </a:r>
            <a:r>
              <a:rPr lang="es-GT" sz="2200" dirty="0"/>
              <a:t>: 6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/>
              <a:t>Número de neuronas por capa: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/>
              <a:t>[512, 256, 256, 256, 256, 128, 1]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 err="1"/>
              <a:t>Threshold</a:t>
            </a:r>
            <a:r>
              <a:rPr lang="es-GT" sz="2200" dirty="0"/>
              <a:t>: 0.1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 err="1"/>
              <a:t>Epochs</a:t>
            </a:r>
            <a:r>
              <a:rPr lang="es-GT" sz="2200" dirty="0"/>
              <a:t>: 475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 err="1"/>
              <a:t>Batch</a:t>
            </a:r>
            <a:r>
              <a:rPr lang="es-GT" sz="2200" dirty="0"/>
              <a:t> </a:t>
            </a:r>
            <a:r>
              <a:rPr lang="es-GT" sz="2200" dirty="0" err="1"/>
              <a:t>Size</a:t>
            </a:r>
            <a:r>
              <a:rPr lang="es-GT" sz="2200" dirty="0"/>
              <a:t>: 32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/>
              <a:t>Optimizador: </a:t>
            </a:r>
            <a:r>
              <a:rPr lang="es-GT" sz="2200" dirty="0" err="1"/>
              <a:t>Adamax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/>
              <a:t>Métricas: Mae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 err="1"/>
              <a:t>Loss</a:t>
            </a:r>
            <a:r>
              <a:rPr lang="es-GT" sz="2200" dirty="0"/>
              <a:t>: 0.07929326593875885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 err="1"/>
              <a:t>Kaggle</a:t>
            </a:r>
            <a:r>
              <a:rPr lang="es-GT" sz="2200" dirty="0"/>
              <a:t> Score: </a:t>
            </a:r>
            <a:r>
              <a:rPr lang="es-GT" sz="2200" b="1" dirty="0"/>
              <a:t>0.13637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5127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1765"/>
          </a:xfrm>
        </p:spPr>
        <p:txBody>
          <a:bodyPr/>
          <a:lstStyle/>
          <a:p>
            <a:r>
              <a:rPr lang="es-GT" b="1" dirty="0"/>
              <a:t>Mejor Modelo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B1593-9A83-40D9-B5D1-CEAC7705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661765"/>
          </a:xfrm>
        </p:spPr>
        <p:txBody>
          <a:bodyPr>
            <a:normAutofit/>
          </a:bodyPr>
          <a:lstStyle/>
          <a:p>
            <a:r>
              <a:rPr lang="es-GT" sz="2200" dirty="0"/>
              <a:t>Redes Neuronales: modelo 74</a:t>
            </a:r>
            <a:endParaRPr lang="en-US" sz="22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E51EFFE-68BB-4F5D-B7FE-FC1BAD821A3B}"/>
              </a:ext>
            </a:extLst>
          </p:cNvPr>
          <p:cNvSpPr txBox="1">
            <a:spLocks/>
          </p:cNvSpPr>
          <p:nvPr/>
        </p:nvSpPr>
        <p:spPr>
          <a:xfrm>
            <a:off x="2589212" y="4656047"/>
            <a:ext cx="8915400" cy="66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sz="2200" dirty="0"/>
              <a:t>&lt;Insertar Imagen de posición en la tabla&gt;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775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Interpretación de los Resultados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A7F90-A949-49BC-B232-990A6C5FA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9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Conclusiones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A7F90-A949-49BC-B232-990A6C5FA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9250"/>
            <a:ext cx="8915400" cy="3777622"/>
          </a:xfrm>
        </p:spPr>
        <p:txBody>
          <a:bodyPr>
            <a:normAutofit/>
          </a:bodyPr>
          <a:lstStyle/>
          <a:p>
            <a:r>
              <a:rPr lang="es-GT" sz="2200" b="1" dirty="0"/>
              <a:t>Análisis de Datos</a:t>
            </a:r>
            <a:endParaRPr lang="es-GT" sz="2200" dirty="0"/>
          </a:p>
          <a:p>
            <a:r>
              <a:rPr lang="es-GT" sz="2200" b="1" dirty="0" err="1"/>
              <a:t>Feature</a:t>
            </a:r>
            <a:r>
              <a:rPr lang="es-GT" sz="2200" b="1" dirty="0"/>
              <a:t> </a:t>
            </a:r>
            <a:r>
              <a:rPr lang="es-GT" sz="2200" b="1" dirty="0" err="1"/>
              <a:t>Engineering</a:t>
            </a:r>
            <a:endParaRPr lang="es-GT" sz="2200" dirty="0"/>
          </a:p>
          <a:p>
            <a:r>
              <a:rPr lang="es-GT" sz="2200" dirty="0"/>
              <a:t>Optimizar es difícil</a:t>
            </a:r>
          </a:p>
          <a:p>
            <a:r>
              <a:rPr lang="es-GT" sz="2200" dirty="0"/>
              <a:t>Una ‘mejora’ no implica mejores resultados</a:t>
            </a:r>
          </a:p>
          <a:p>
            <a:endParaRPr lang="es-GT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6203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655" y="1870480"/>
            <a:ext cx="8915399" cy="3117040"/>
          </a:xfrm>
        </p:spPr>
        <p:txBody>
          <a:bodyPr/>
          <a:lstStyle/>
          <a:p>
            <a:r>
              <a:rPr lang="es-GT" b="1" dirty="0"/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3082339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282" y="1870480"/>
            <a:ext cx="8915399" cy="3117040"/>
          </a:xfrm>
        </p:spPr>
        <p:txBody>
          <a:bodyPr/>
          <a:lstStyle/>
          <a:p>
            <a:r>
              <a:rPr lang="es-GT" b="1" dirty="0"/>
              <a:t>¡Gracias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388790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27A5-B7C9-488D-A62E-35B559FA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26C2-9F38-44E0-8701-FCABD9AF7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4605"/>
            <a:ext cx="8915400" cy="5793470"/>
          </a:xfrm>
        </p:spPr>
        <p:txBody>
          <a:bodyPr>
            <a:noAutofit/>
          </a:bodyPr>
          <a:lstStyle/>
          <a:p>
            <a:r>
              <a:rPr lang="es-GT" sz="2200" dirty="0"/>
              <a:t>Introducción</a:t>
            </a:r>
          </a:p>
          <a:p>
            <a:r>
              <a:rPr lang="es-GT" sz="2200" dirty="0"/>
              <a:t>El Problema</a:t>
            </a:r>
          </a:p>
          <a:p>
            <a:r>
              <a:rPr lang="es-GT" sz="2200" dirty="0"/>
              <a:t>Información y supuestos</a:t>
            </a:r>
          </a:p>
          <a:p>
            <a:r>
              <a:rPr lang="es-GT" sz="2200" dirty="0"/>
              <a:t>Modelos Utilizados</a:t>
            </a:r>
          </a:p>
          <a:p>
            <a:r>
              <a:rPr lang="es-GT" sz="2200" dirty="0"/>
              <a:t>Metodología</a:t>
            </a:r>
          </a:p>
          <a:p>
            <a:r>
              <a:rPr lang="en-US" sz="2200" dirty="0" err="1"/>
              <a:t>Resultados</a:t>
            </a:r>
            <a:endParaRPr lang="en-US" sz="2200" dirty="0"/>
          </a:p>
          <a:p>
            <a:r>
              <a:rPr lang="es-GT" sz="2200" dirty="0"/>
              <a:t>Conclusiones</a:t>
            </a:r>
          </a:p>
          <a:p>
            <a:r>
              <a:rPr lang="es-GT" sz="2200" dirty="0"/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23107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B518-D7E0-4B57-BD9B-C009069F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9CF7-4AEB-4B4C-8C19-D3B54527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14500"/>
            <a:ext cx="8915400" cy="3777622"/>
          </a:xfrm>
        </p:spPr>
        <p:txBody>
          <a:bodyPr>
            <a:normAutofit/>
          </a:bodyPr>
          <a:lstStyle/>
          <a:p>
            <a:r>
              <a:rPr lang="es-GT" sz="2200" dirty="0"/>
              <a:t>Tecnología Actual</a:t>
            </a:r>
          </a:p>
          <a:p>
            <a:r>
              <a:rPr lang="es-GT" sz="2200" dirty="0"/>
              <a:t>Regresiones</a:t>
            </a:r>
          </a:p>
          <a:p>
            <a:r>
              <a:rPr lang="es-GT" sz="2200" dirty="0"/>
              <a:t>Modelos de predicción</a:t>
            </a:r>
          </a:p>
          <a:p>
            <a:pPr marL="0" indent="0">
              <a:buNone/>
            </a:pPr>
            <a:endParaRPr lang="es-GT" sz="2200" dirty="0"/>
          </a:p>
        </p:txBody>
      </p:sp>
    </p:spTree>
    <p:extLst>
      <p:ext uri="{BB962C8B-B14F-4D97-AF65-F5344CB8AC3E}">
        <p14:creationId xmlns:p14="http://schemas.microsoft.com/office/powerpoint/2010/main" val="147428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1DF0-324B-427A-BB41-A51AA293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El Problema</a:t>
            </a:r>
          </a:p>
        </p:txBody>
      </p:sp>
      <p:sp>
        <p:nvSpPr>
          <p:cNvPr id="3" name="Situacion">
            <a:extLst>
              <a:ext uri="{FF2B5EF4-FFF2-40B4-BE49-F238E27FC236}">
                <a16:creationId xmlns:a16="http://schemas.microsoft.com/office/drawing/2014/main" id="{1531340B-4D13-45FC-B22E-85ABDF92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72701"/>
            <a:ext cx="7617041" cy="2712868"/>
          </a:xfrm>
        </p:spPr>
        <p:txBody>
          <a:bodyPr>
            <a:noAutofit/>
          </a:bodyPr>
          <a:lstStyle/>
          <a:p>
            <a:pPr algn="just"/>
            <a:r>
              <a:rPr lang="es-GT" sz="2200" dirty="0"/>
              <a:t>Situación por enfrentarse: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Anhelo de una casa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Casa ideal = ¡Costos elevados!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Costo depende más de lo que creemos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Número de cuartos, número de pisos, etc.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¡Competencia En </a:t>
            </a:r>
            <a:r>
              <a:rPr lang="es-GT" sz="2200" dirty="0" err="1"/>
              <a:t>Kaggle</a:t>
            </a:r>
            <a:r>
              <a:rPr lang="es-GT" sz="2200" dirty="0"/>
              <a:t>!</a:t>
            </a:r>
          </a:p>
        </p:txBody>
      </p:sp>
      <p:pic>
        <p:nvPicPr>
          <p:cNvPr id="7" name="KaggleLogo" descr="A close up of a logo&#10;&#10;Description automatically generated">
            <a:extLst>
              <a:ext uri="{FF2B5EF4-FFF2-40B4-BE49-F238E27FC236}">
                <a16:creationId xmlns:a16="http://schemas.microsoft.com/office/drawing/2014/main" id="{E3CF3E6B-B2BC-4EDB-8550-FE5A531F4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13" y="4538118"/>
            <a:ext cx="3572895" cy="1792083"/>
          </a:xfrm>
          <a:prstGeom prst="rect">
            <a:avLst/>
          </a:prstGeom>
        </p:spPr>
      </p:pic>
      <p:pic>
        <p:nvPicPr>
          <p:cNvPr id="9" name="CasaAnimada" descr="A picture containing table, green, white, room&#10;&#10;Description automatically generated">
            <a:extLst>
              <a:ext uri="{FF2B5EF4-FFF2-40B4-BE49-F238E27FC236}">
                <a16:creationId xmlns:a16="http://schemas.microsoft.com/office/drawing/2014/main" id="{8F1AAE0F-2C4A-4BE6-8B55-3A0ECB269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562" y="4538117"/>
            <a:ext cx="2011867" cy="1792083"/>
          </a:xfrm>
          <a:prstGeom prst="rect">
            <a:avLst/>
          </a:prstGeom>
        </p:spPr>
      </p:pic>
      <p:sp>
        <p:nvSpPr>
          <p:cNvPr id="11" name="Objetivo">
            <a:extLst>
              <a:ext uri="{FF2B5EF4-FFF2-40B4-BE49-F238E27FC236}">
                <a16:creationId xmlns:a16="http://schemas.microsoft.com/office/drawing/2014/main" id="{3E17FE22-77BA-4BE3-BE85-08410394ADE4}"/>
              </a:ext>
            </a:extLst>
          </p:cNvPr>
          <p:cNvSpPr txBox="1">
            <a:spLocks/>
          </p:cNvSpPr>
          <p:nvPr/>
        </p:nvSpPr>
        <p:spPr>
          <a:xfrm>
            <a:off x="2592926" y="1672701"/>
            <a:ext cx="5836700" cy="1146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GT" sz="2200" dirty="0"/>
              <a:t>Objetivo: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Predecir costo</a:t>
            </a:r>
          </a:p>
        </p:txBody>
      </p:sp>
      <p:sp>
        <p:nvSpPr>
          <p:cNvPr id="12" name="Retos">
            <a:extLst>
              <a:ext uri="{FF2B5EF4-FFF2-40B4-BE49-F238E27FC236}">
                <a16:creationId xmlns:a16="http://schemas.microsoft.com/office/drawing/2014/main" id="{A69DFE94-7719-498C-A202-11801DBA2534}"/>
              </a:ext>
            </a:extLst>
          </p:cNvPr>
          <p:cNvSpPr txBox="1">
            <a:spLocks/>
          </p:cNvSpPr>
          <p:nvPr/>
        </p:nvSpPr>
        <p:spPr>
          <a:xfrm>
            <a:off x="2592925" y="3429000"/>
            <a:ext cx="5836700" cy="2114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GT" sz="2200" dirty="0"/>
              <a:t>Retos: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Conocimiento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Competencia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Equipo</a:t>
            </a:r>
          </a:p>
        </p:txBody>
      </p:sp>
    </p:spTree>
    <p:extLst>
      <p:ext uri="{BB962C8B-B14F-4D97-AF65-F5344CB8AC3E}">
        <p14:creationId xmlns:p14="http://schemas.microsoft.com/office/powerpoint/2010/main" val="73009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4313-93D4-4220-B2B0-B20D15C0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Información y supuestos </a:t>
            </a:r>
          </a:p>
        </p:txBody>
      </p:sp>
      <p:sp>
        <p:nvSpPr>
          <p:cNvPr id="3" name="Información">
            <a:extLst>
              <a:ext uri="{FF2B5EF4-FFF2-40B4-BE49-F238E27FC236}">
                <a16:creationId xmlns:a16="http://schemas.microsoft.com/office/drawing/2014/main" id="{AEEC0CCB-10AB-4C40-A3C3-8171D2ED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409700"/>
            <a:ext cx="7446425" cy="2409825"/>
          </a:xfrm>
        </p:spPr>
        <p:txBody>
          <a:bodyPr>
            <a:normAutofit/>
          </a:bodyPr>
          <a:lstStyle/>
          <a:p>
            <a:r>
              <a:rPr lang="es-GT" sz="2200" dirty="0"/>
              <a:t>4 archivos:</a:t>
            </a:r>
          </a:p>
          <a:p>
            <a:pPr lvl="1"/>
            <a:r>
              <a:rPr lang="es-GT" sz="1800" b="1" i="1" dirty="0"/>
              <a:t>train.csv: </a:t>
            </a:r>
            <a:r>
              <a:rPr lang="es-GT" sz="1800" dirty="0" err="1"/>
              <a:t>Dataset</a:t>
            </a:r>
            <a:r>
              <a:rPr lang="es-GT" sz="1800" dirty="0"/>
              <a:t> de entrenamiento – 81 variables</a:t>
            </a:r>
          </a:p>
          <a:p>
            <a:pPr lvl="1"/>
            <a:r>
              <a:rPr lang="es-GT" sz="1800" b="1" i="1" dirty="0"/>
              <a:t>test.csv:</a:t>
            </a:r>
            <a:r>
              <a:rPr lang="es-GT" sz="1800" dirty="0"/>
              <a:t> </a:t>
            </a:r>
            <a:r>
              <a:rPr lang="es-GT" sz="1800" dirty="0" err="1"/>
              <a:t>Dataset</a:t>
            </a:r>
            <a:r>
              <a:rPr lang="es-GT" sz="1800" dirty="0"/>
              <a:t> para hacer predicciones – 80 variables</a:t>
            </a:r>
          </a:p>
          <a:p>
            <a:pPr lvl="1"/>
            <a:r>
              <a:rPr lang="es-GT" sz="1800" b="1" i="1" dirty="0"/>
              <a:t>data_description.txt:</a:t>
            </a:r>
            <a:r>
              <a:rPr lang="es-GT" sz="1800" dirty="0"/>
              <a:t> Información extra</a:t>
            </a:r>
          </a:p>
          <a:p>
            <a:pPr lvl="1"/>
            <a:r>
              <a:rPr lang="es-GT" sz="1800" b="1" i="1" dirty="0"/>
              <a:t>sample_submission.csv:</a:t>
            </a:r>
            <a:r>
              <a:rPr lang="es-GT" sz="1800" dirty="0"/>
              <a:t> Formato</a:t>
            </a:r>
            <a:endParaRPr lang="es-GT" sz="1800" b="1" i="1" dirty="0"/>
          </a:p>
          <a:p>
            <a:endParaRPr lang="es-GT" sz="2200" dirty="0"/>
          </a:p>
        </p:txBody>
      </p:sp>
      <p:sp>
        <p:nvSpPr>
          <p:cNvPr id="4" name="Supuestos">
            <a:extLst>
              <a:ext uri="{FF2B5EF4-FFF2-40B4-BE49-F238E27FC236}">
                <a16:creationId xmlns:a16="http://schemas.microsoft.com/office/drawing/2014/main" id="{9E765D3F-5A03-4781-804A-26E8A5C5D0FA}"/>
              </a:ext>
            </a:extLst>
          </p:cNvPr>
          <p:cNvSpPr txBox="1">
            <a:spLocks/>
          </p:cNvSpPr>
          <p:nvPr/>
        </p:nvSpPr>
        <p:spPr>
          <a:xfrm>
            <a:off x="2582488" y="1642741"/>
            <a:ext cx="7446425" cy="240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2200" dirty="0"/>
              <a:t>La data proviene de un solo lugar</a:t>
            </a:r>
          </a:p>
          <a:p>
            <a:endParaRPr lang="es-GT" sz="2200" dirty="0"/>
          </a:p>
          <a:p>
            <a:endParaRPr lang="es-GT" sz="2200" dirty="0"/>
          </a:p>
        </p:txBody>
      </p:sp>
      <p:sp>
        <p:nvSpPr>
          <p:cNvPr id="8" name="MaterialApoyo">
            <a:extLst>
              <a:ext uri="{FF2B5EF4-FFF2-40B4-BE49-F238E27FC236}">
                <a16:creationId xmlns:a16="http://schemas.microsoft.com/office/drawing/2014/main" id="{F4EE6580-BAFF-4F67-933F-F83785753C7B}"/>
              </a:ext>
            </a:extLst>
          </p:cNvPr>
          <p:cNvSpPr txBox="1">
            <a:spLocks/>
          </p:cNvSpPr>
          <p:nvPr/>
        </p:nvSpPr>
        <p:spPr>
          <a:xfrm>
            <a:off x="2592923" y="4362451"/>
            <a:ext cx="7446424" cy="121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sz="2200" dirty="0"/>
              <a:t>Material de apoyo: </a:t>
            </a:r>
            <a:r>
              <a:rPr lang="es-GT" sz="2200" b="1" i="1" dirty="0"/>
              <a:t>descripcion.txt</a:t>
            </a:r>
          </a:p>
          <a:p>
            <a:pPr marL="0" indent="0">
              <a:buNone/>
            </a:pPr>
            <a:r>
              <a:rPr lang="es-GT" sz="2200" dirty="0"/>
              <a:t>&lt;Link aquí, pero un short URL&gt;</a:t>
            </a:r>
          </a:p>
        </p:txBody>
      </p:sp>
      <p:pic>
        <p:nvPicPr>
          <p:cNvPr id="10" name="MaterialImg" descr="A picture containing mirror&#10;&#10;Description automatically generated">
            <a:extLst>
              <a:ext uri="{FF2B5EF4-FFF2-40B4-BE49-F238E27FC236}">
                <a16:creationId xmlns:a16="http://schemas.microsoft.com/office/drawing/2014/main" id="{388FC05A-AA4C-4180-A860-0E0DF0C86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316" y="4155861"/>
            <a:ext cx="1534434" cy="163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0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7581-32B2-420B-B7EC-592683B9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Modelos Utilizados</a:t>
            </a:r>
          </a:p>
        </p:txBody>
      </p:sp>
      <p:sp>
        <p:nvSpPr>
          <p:cNvPr id="3" name="Modelos">
            <a:extLst>
              <a:ext uri="{FF2B5EF4-FFF2-40B4-BE49-F238E27FC236}">
                <a16:creationId xmlns:a16="http://schemas.microsoft.com/office/drawing/2014/main" id="{B13A7F2C-1952-463E-8DA5-83D81A09F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33550"/>
            <a:ext cx="7250113" cy="3777622"/>
          </a:xfrm>
        </p:spPr>
        <p:txBody>
          <a:bodyPr>
            <a:normAutofit/>
          </a:bodyPr>
          <a:lstStyle/>
          <a:p>
            <a:r>
              <a:rPr lang="es-GT" sz="2200" dirty="0"/>
              <a:t>Regresiones lineales y polinómicas</a:t>
            </a:r>
          </a:p>
          <a:p>
            <a:r>
              <a:rPr lang="es-GT" sz="2200" dirty="0" err="1"/>
              <a:t>XGBoost</a:t>
            </a:r>
            <a:endParaRPr lang="es-GT" sz="2200" dirty="0"/>
          </a:p>
          <a:p>
            <a:r>
              <a:rPr lang="es-GT" sz="2200" dirty="0"/>
              <a:t>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71559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7581-32B2-420B-B7EC-592683B9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3588800" cy="709390"/>
          </a:xfrm>
        </p:spPr>
        <p:txBody>
          <a:bodyPr/>
          <a:lstStyle/>
          <a:p>
            <a:r>
              <a:rPr lang="es-GT" b="1" dirty="0"/>
              <a:t>Metodología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77234-3185-4BA5-9243-C9F9B9DBDCD7}"/>
              </a:ext>
            </a:extLst>
          </p:cNvPr>
          <p:cNvGrpSpPr/>
          <p:nvPr/>
        </p:nvGrpSpPr>
        <p:grpSpPr>
          <a:xfrm>
            <a:off x="5631400" y="5485956"/>
            <a:ext cx="7446424" cy="1281334"/>
            <a:chOff x="2592925" y="4952556"/>
            <a:chExt cx="7446424" cy="1281334"/>
          </a:xfrm>
        </p:grpSpPr>
        <p:sp>
          <p:nvSpPr>
            <p:cNvPr id="6" name="MaterialApoyo">
              <a:extLst>
                <a:ext uri="{FF2B5EF4-FFF2-40B4-BE49-F238E27FC236}">
                  <a16:creationId xmlns:a16="http://schemas.microsoft.com/office/drawing/2014/main" id="{80CD754E-ACC5-4105-9143-DDA62D16C53D}"/>
                </a:ext>
              </a:extLst>
            </p:cNvPr>
            <p:cNvSpPr txBox="1">
              <a:spLocks/>
            </p:cNvSpPr>
            <p:nvPr/>
          </p:nvSpPr>
          <p:spPr>
            <a:xfrm>
              <a:off x="2592925" y="5014691"/>
              <a:ext cx="7446424" cy="12191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GT" sz="2200" dirty="0"/>
                <a:t>Material de apoyo: </a:t>
              </a:r>
              <a:r>
                <a:rPr lang="es-GT" sz="2200" b="1" i="1" dirty="0" err="1"/>
                <a:t>metodologia.svg</a:t>
              </a:r>
              <a:endParaRPr lang="es-GT" sz="2200" b="1" i="1" dirty="0"/>
            </a:p>
            <a:p>
              <a:pPr marL="0" indent="0">
                <a:buNone/>
              </a:pPr>
              <a:r>
                <a:rPr lang="es-GT" sz="2200" dirty="0"/>
                <a:t>&lt;Link aquí, pero un short URL&gt;</a:t>
              </a:r>
            </a:p>
          </p:txBody>
        </p:sp>
        <p:pic>
          <p:nvPicPr>
            <p:cNvPr id="7" name="MaterialImg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B9E3734A-C388-4AC1-9339-3911BE7F6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4843" y="4952556"/>
              <a:ext cx="959927" cy="1021199"/>
            </a:xfrm>
            <a:prstGeom prst="rect">
              <a:avLst/>
            </a:prstGeom>
          </p:spPr>
        </p:pic>
      </p:grpSp>
      <p:pic>
        <p:nvPicPr>
          <p:cNvPr id="9" name="Met1">
            <a:extLst>
              <a:ext uri="{FF2B5EF4-FFF2-40B4-BE49-F238E27FC236}">
                <a16:creationId xmlns:a16="http://schemas.microsoft.com/office/drawing/2014/main" id="{32B3B8A1-DD43-4C64-80FC-A68D397C1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099" y="1445775"/>
            <a:ext cx="8734294" cy="3090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0C490-956F-43C6-9B3B-0BAA6B2F8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099" y="1445775"/>
            <a:ext cx="8734294" cy="20234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1632B2-E8DF-488D-A8F9-DE1DDD744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523" y="1445775"/>
            <a:ext cx="6810377" cy="379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0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Selección de Variables Importantes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B1593-9A83-40D9-B5D1-CEAC7705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2126936"/>
          </a:xfrm>
        </p:spPr>
        <p:txBody>
          <a:bodyPr>
            <a:normAutofit/>
          </a:bodyPr>
          <a:lstStyle/>
          <a:p>
            <a:r>
              <a:rPr lang="es-GT" sz="2200" dirty="0"/>
              <a:t>Análisis de Correlación</a:t>
            </a:r>
          </a:p>
          <a:p>
            <a:r>
              <a:rPr lang="es-GT" sz="2200" dirty="0"/>
              <a:t>Mapa de Calor de Correlación</a:t>
            </a:r>
          </a:p>
          <a:p>
            <a:r>
              <a:rPr lang="es-GT" sz="2200" dirty="0"/>
              <a:t>Criterio ‘</a:t>
            </a:r>
            <a:r>
              <a:rPr lang="es-GT" sz="2200" dirty="0" err="1"/>
              <a:t>Threshold</a:t>
            </a:r>
            <a:r>
              <a:rPr lang="es-GT" sz="2200" dirty="0"/>
              <a:t>’</a:t>
            </a:r>
          </a:p>
          <a:p>
            <a:r>
              <a:rPr lang="es-GT" sz="2200" dirty="0"/>
              <a:t>Combinación de Variables</a:t>
            </a:r>
            <a:endParaRPr lang="en-US" sz="2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4B3F1F-D193-43DE-AACF-7F59C87F4DCD}"/>
              </a:ext>
            </a:extLst>
          </p:cNvPr>
          <p:cNvGrpSpPr/>
          <p:nvPr/>
        </p:nvGrpSpPr>
        <p:grpSpPr>
          <a:xfrm>
            <a:off x="2589212" y="4583204"/>
            <a:ext cx="7313075" cy="1219199"/>
            <a:chOff x="2592925" y="5014691"/>
            <a:chExt cx="7446424" cy="1219199"/>
          </a:xfrm>
        </p:grpSpPr>
        <p:sp>
          <p:nvSpPr>
            <p:cNvPr id="7" name="MaterialApoyo">
              <a:extLst>
                <a:ext uri="{FF2B5EF4-FFF2-40B4-BE49-F238E27FC236}">
                  <a16:creationId xmlns:a16="http://schemas.microsoft.com/office/drawing/2014/main" id="{B0ED483B-D19C-453F-B476-F6E24D1AD6CD}"/>
                </a:ext>
              </a:extLst>
            </p:cNvPr>
            <p:cNvSpPr txBox="1">
              <a:spLocks/>
            </p:cNvSpPr>
            <p:nvPr/>
          </p:nvSpPr>
          <p:spPr>
            <a:xfrm>
              <a:off x="2592925" y="5014691"/>
              <a:ext cx="7446424" cy="12191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GT" sz="2200" dirty="0"/>
                <a:t>Material de apoyo: </a:t>
              </a:r>
              <a:r>
                <a:rPr lang="es-GT" sz="2200" b="1" i="1" dirty="0"/>
                <a:t>heatmap.png</a:t>
              </a:r>
            </a:p>
            <a:p>
              <a:pPr marL="0" indent="0">
                <a:buNone/>
              </a:pPr>
              <a:r>
                <a:rPr lang="es-GT" sz="2200" dirty="0"/>
                <a:t>&lt;Link aquí, pero un short URL&gt;</a:t>
              </a:r>
            </a:p>
            <a:p>
              <a:pPr marL="0" indent="0">
                <a:buNone/>
              </a:pPr>
              <a:r>
                <a:rPr lang="es-GT" sz="2200" dirty="0"/>
                <a:t>¡Necesita un buen zoom!</a:t>
              </a:r>
            </a:p>
          </p:txBody>
        </p:sp>
        <p:pic>
          <p:nvPicPr>
            <p:cNvPr id="8" name="MaterialImg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2532CEBB-CACF-4FED-85A9-CE6A78EAE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4843" y="5113690"/>
              <a:ext cx="959927" cy="1021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930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D44E099-FC66-4167-A593-8F6FBB5EE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7171E04-FEC4-4208-A619-A786E423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3DE8019-884E-41C9-A54C-AC668CA52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62C1647-5880-4037-8FCE-16E1F646C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91082BE-FDAA-4A80-88B6-C5F5AD0C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59FE918-3CB9-43E6-8025-22A9C21C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E30464D7-34FF-42C8-8686-C3A865E9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07281894-7888-434B-BC17-FB67B4879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CDF6636-2EE5-4477-B1E7-136C9B4F3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A01C238-0F7D-4DF5-A879-329020008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AA10B8D3-BE6D-40AB-BA54-12C4758E5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4CD8C1DF-88C2-4F11-AA23-36D5B5BD3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9AF01696-99FF-4093-938A-38D0C7223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29FAB3C-6A93-4306-8525-B9FC787B1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8838005D-B3A9-4E56-9BFB-3DD99E4BB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450237E-A2DE-4BA3-AF9F-06399E5CF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643E849-3FBA-4248-B0DF-9D6737E23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231C0782-59AA-4C4F-8B86-85102F701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19975F5-4F93-41BF-9A6D-1E6CFDFF1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AE6458FC-D3D9-469F-A8FB-0431BD15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90B9693F-2248-4DB8-A528-52C13C63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11CC5E15-09A8-41A0-930D-434F7D8D6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B5566C56-67EC-43D7-A3D2-3CCBEDAFC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CF74AC36-5E17-4D3B-A93B-1645741EB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9818481-D2FB-4507-B11D-8C6342AC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E996F5F0-3979-44D1-9AE3-1251DA5D2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05C469C2-FE8F-491E-9139-7E7F8BB38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0D31E63E-1DE1-4400-9D1A-FA0378B29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E2A747-D9AC-4B7C-A771-8AEAC449F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21" r="12023" b="18687"/>
          <a:stretch/>
        </p:blipFill>
        <p:spPr>
          <a:xfrm>
            <a:off x="4485555" y="10"/>
            <a:ext cx="7706446" cy="3428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A1A70-D195-43C1-818C-4E3C9B4E4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42" r="12023" b="7765"/>
          <a:stretch/>
        </p:blipFill>
        <p:spPr>
          <a:xfrm>
            <a:off x="4485557" y="3429000"/>
            <a:ext cx="7706443" cy="3429000"/>
          </a:xfrm>
          <a:prstGeom prst="rect">
            <a:avLst/>
          </a:prstGeom>
        </p:spPr>
      </p:pic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44D91-1217-449F-83E3-0FF67AAA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85" y="995296"/>
            <a:ext cx="4623955" cy="10453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GT" sz="2800" b="1" dirty="0"/>
              <a:t>Regresiones lineales y polinómicas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FA00423C-C481-4381-9789-C33D810D3F8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31811" y="2133600"/>
                <a:ext cx="6135689" cy="3777622"/>
              </a:xfrm>
            </p:spPr>
            <p:txBody>
              <a:bodyPr vert="horz" lIns="91440" tIns="45720" rIns="91440" bIns="45720" rtlCol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𝑆𝑎𝑙𝑒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+… </m:t>
                    </m:r>
                  </m:oMath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4510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=0.51186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𝑆𝑎𝑙𝑒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=0.6185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=0.3345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FA00423C-C481-4381-9789-C33D810D3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1811" y="2133600"/>
                <a:ext cx="6135689" cy="3777622"/>
              </a:xfrm>
              <a:blipFill>
                <a:blip r:embed="rId4"/>
                <a:stretch>
                  <a:fillRect l="-1192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itle 1">
            <a:extLst>
              <a:ext uri="{FF2B5EF4-FFF2-40B4-BE49-F238E27FC236}">
                <a16:creationId xmlns:a16="http://schemas.microsoft.com/office/drawing/2014/main" id="{17D1521A-EB15-4546-BCAA-062701E8802F}"/>
              </a:ext>
            </a:extLst>
          </p:cNvPr>
          <p:cNvSpPr txBox="1">
            <a:spLocks/>
          </p:cNvSpPr>
          <p:nvPr/>
        </p:nvSpPr>
        <p:spPr>
          <a:xfrm>
            <a:off x="536050" y="176437"/>
            <a:ext cx="3588800" cy="709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b="1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9567977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399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Century Gothic</vt:lpstr>
      <vt:lpstr>Wingdings</vt:lpstr>
      <vt:lpstr>Wingdings 3</vt:lpstr>
      <vt:lpstr>Wisp</vt:lpstr>
      <vt:lpstr>House Prices</vt:lpstr>
      <vt:lpstr>Agenda</vt:lpstr>
      <vt:lpstr>Introducción</vt:lpstr>
      <vt:lpstr>El Problema</vt:lpstr>
      <vt:lpstr>Información y supuestos </vt:lpstr>
      <vt:lpstr>Modelos Utilizados</vt:lpstr>
      <vt:lpstr>Metodología</vt:lpstr>
      <vt:lpstr>Selección de Variables Importantes</vt:lpstr>
      <vt:lpstr>Regresiones lineales y polinómicas</vt:lpstr>
      <vt:lpstr>Regresiones lineales con XGBoost</vt:lpstr>
      <vt:lpstr>Redes neuronales  </vt:lpstr>
      <vt:lpstr>Mejor Modelo</vt:lpstr>
      <vt:lpstr>Interpretación de los Resultados</vt:lpstr>
      <vt:lpstr>Conclusiones</vt:lpstr>
      <vt:lpstr>¿Preguntas?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</dc:title>
  <dc:creator>Marcelo del aguila</dc:creator>
  <cp:lastModifiedBy>Kevin Hernandez</cp:lastModifiedBy>
  <cp:revision>37</cp:revision>
  <dcterms:created xsi:type="dcterms:W3CDTF">2020-04-20T02:50:15Z</dcterms:created>
  <dcterms:modified xsi:type="dcterms:W3CDTF">2020-04-20T06:20:05Z</dcterms:modified>
</cp:coreProperties>
</file>