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6" r:id="rId11"/>
    <p:sldId id="265" r:id="rId12"/>
    <p:sldId id="268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D7B-15B5-4FF8-8F7E-06558AC40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House Prices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7452-C3CF-4BA8-B743-C18AA23F6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RODRIGO ALBERTO CORDERO ALVAREZ		17001922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MARCELO ALFREDO DEL ÁGUILA MORAGA		17001380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KEVIN JOSÉ HERNÁNDEZ MARROQUÍN			17001095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1FD4F2A-D431-4327-B9EE-F5CEDC91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87" y="325687"/>
            <a:ext cx="3576226" cy="1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090783-E4F0-43EB-8C66-74B132E62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4" r="-1" b="27761"/>
          <a:stretch/>
        </p:blipFill>
        <p:spPr>
          <a:xfrm>
            <a:off x="4485556" y="10"/>
            <a:ext cx="7706444" cy="2285990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68BA-74F7-4464-826F-87E4579A8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75" t="12324" b="13731"/>
          <a:stretch/>
        </p:blipFill>
        <p:spPr>
          <a:xfrm>
            <a:off x="6815537" y="2286000"/>
            <a:ext cx="5376463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4878B-4C47-4B76-BFB5-F071AAF02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57" r="-1" b="30807"/>
          <a:stretch/>
        </p:blipFill>
        <p:spPr>
          <a:xfrm>
            <a:off x="4485557" y="4572001"/>
            <a:ext cx="7706443" cy="2286000"/>
          </a:xfrm>
          <a:prstGeom prst="rect">
            <a:avLst/>
          </a:prstGeom>
        </p:spPr>
      </p:pic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3DFD9-51CC-425C-9DDD-57A3DE6F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777895"/>
            <a:ext cx="4552611" cy="709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Redes </a:t>
            </a:r>
            <a:r>
              <a:rPr lang="es-GT" sz="2800" b="1" dirty="0"/>
              <a:t>neuronales </a:t>
            </a:r>
            <a:r>
              <a:rPr lang="en-US" sz="2800" b="1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ntro" hidden="1">
            <a:extLst>
              <a:ext uri="{FF2B5EF4-FFF2-40B4-BE49-F238E27FC236}">
                <a16:creationId xmlns:a16="http://schemas.microsoft.com/office/drawing/2014/main" id="{DDA536EB-FB86-45CC-B56C-0FF6F712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48" y="1327558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TensorFlow</a:t>
            </a:r>
          </a:p>
          <a:p>
            <a:r>
              <a:rPr lang="es-GT" sz="2200" dirty="0"/>
              <a:t>Arma de doble filo</a:t>
            </a:r>
          </a:p>
          <a:p>
            <a:r>
              <a:rPr lang="es-GT" sz="2200" dirty="0"/>
              <a:t>Arquitectura </a:t>
            </a:r>
          </a:p>
          <a:p>
            <a:r>
              <a:rPr lang="es-GT" sz="2200" dirty="0"/>
              <a:t>Complejidad </a:t>
            </a:r>
          </a:p>
          <a:p>
            <a:r>
              <a:rPr lang="es-GT" sz="2200" dirty="0"/>
              <a:t>Optimización </a:t>
            </a:r>
          </a:p>
        </p:txBody>
      </p:sp>
      <p:pic>
        <p:nvPicPr>
          <p:cNvPr id="1026" name="Picture 2" descr="Redes Neuronales artificiales: Qué son y cómo se entrenan - Parte ...">
            <a:extLst>
              <a:ext uri="{FF2B5EF4-FFF2-40B4-BE49-F238E27FC236}">
                <a16:creationId xmlns:a16="http://schemas.microsoft.com/office/drawing/2014/main" id="{4CBA243D-0F73-4207-83E0-BD3E110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04" y="2620811"/>
            <a:ext cx="4164593" cy="17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E9BBFCF7-9B7E-485D-B7C8-05D465E180D0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  <p:sp>
        <p:nvSpPr>
          <p:cNvPr id="46" name="MejorModelo">
            <a:extLst>
              <a:ext uri="{FF2B5EF4-FFF2-40B4-BE49-F238E27FC236}">
                <a16:creationId xmlns:a16="http://schemas.microsoft.com/office/drawing/2014/main" id="{337CE776-36E4-4B61-8BA0-7E6909ECDC55}"/>
              </a:ext>
            </a:extLst>
          </p:cNvPr>
          <p:cNvSpPr txBox="1">
            <a:spLocks/>
          </p:cNvSpPr>
          <p:nvPr/>
        </p:nvSpPr>
        <p:spPr>
          <a:xfrm>
            <a:off x="525739" y="1345380"/>
            <a:ext cx="7929530" cy="543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400" b="1" dirty="0"/>
              <a:t>Modelo 74: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Hidden</a:t>
            </a:r>
            <a:r>
              <a:rPr lang="es-GT" sz="2200" dirty="0"/>
              <a:t> </a:t>
            </a:r>
            <a:r>
              <a:rPr lang="es-GT" sz="2200" dirty="0" err="1"/>
              <a:t>Layers</a:t>
            </a:r>
            <a:r>
              <a:rPr lang="es-GT" sz="2200" dirty="0"/>
              <a:t>: 6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Número de neuronas por capa: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[512, 256, 256, 256, 256, 128, 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Threshold</a:t>
            </a:r>
            <a:r>
              <a:rPr lang="es-GT" sz="2200" dirty="0"/>
              <a:t>: 0.1 y -0.1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Batch</a:t>
            </a:r>
            <a:r>
              <a:rPr lang="es-GT" sz="2200" dirty="0"/>
              <a:t> </a:t>
            </a:r>
            <a:r>
              <a:rPr lang="es-GT" sz="2200" dirty="0" err="1"/>
              <a:t>Size</a:t>
            </a:r>
            <a:r>
              <a:rPr lang="es-GT" sz="2200" dirty="0"/>
              <a:t>: 32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Métricas: Mae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Loss</a:t>
            </a:r>
            <a:r>
              <a:rPr lang="es-GT" sz="2200" dirty="0"/>
              <a:t>: 0.079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Kaggle</a:t>
            </a:r>
            <a:r>
              <a:rPr lang="es-GT" sz="2200" dirty="0"/>
              <a:t> Score: </a:t>
            </a:r>
            <a:r>
              <a:rPr lang="es-GT" sz="2200" b="1" dirty="0"/>
              <a:t>0.136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Posición: 1,832 de 4,524</a:t>
            </a:r>
            <a:endParaRPr lang="en-US" sz="2200" dirty="0"/>
          </a:p>
        </p:txBody>
      </p:sp>
      <p:sp>
        <p:nvSpPr>
          <p:cNvPr id="48" name="Intro">
            <a:extLst>
              <a:ext uri="{FF2B5EF4-FFF2-40B4-BE49-F238E27FC236}">
                <a16:creationId xmlns:a16="http://schemas.microsoft.com/office/drawing/2014/main" id="{6850F1F4-3DE1-412C-83AC-449763BE9C64}"/>
              </a:ext>
            </a:extLst>
          </p:cNvPr>
          <p:cNvSpPr txBox="1">
            <a:spLocks/>
          </p:cNvSpPr>
          <p:nvPr/>
        </p:nvSpPr>
        <p:spPr>
          <a:xfrm>
            <a:off x="525739" y="1336156"/>
            <a:ext cx="7929530" cy="543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400" dirty="0" err="1"/>
              <a:t>Tensorflow</a:t>
            </a:r>
            <a:endParaRPr lang="es-GT" sz="2400" dirty="0"/>
          </a:p>
          <a:p>
            <a:r>
              <a:rPr lang="en-US" sz="2400" dirty="0" err="1"/>
              <a:t>Arma</a:t>
            </a:r>
            <a:r>
              <a:rPr lang="en-US" sz="2400" dirty="0"/>
              <a:t> de doble filo</a:t>
            </a:r>
          </a:p>
          <a:p>
            <a:r>
              <a:rPr lang="en-US" sz="2400" dirty="0" err="1"/>
              <a:t>Eficaz</a:t>
            </a:r>
            <a:r>
              <a:rPr lang="en-US" sz="2400" dirty="0"/>
              <a:t> al </a:t>
            </a:r>
            <a:r>
              <a:rPr lang="en-US" sz="2400" dirty="0" err="1"/>
              <a:t>Inicio</a:t>
            </a:r>
            <a:endParaRPr lang="en-US" sz="2400" dirty="0"/>
          </a:p>
          <a:p>
            <a:r>
              <a:rPr lang="en-US" sz="2400" dirty="0" err="1"/>
              <a:t>Estancamiento</a:t>
            </a:r>
            <a:endParaRPr lang="en-US" sz="2400" dirty="0"/>
          </a:p>
          <a:p>
            <a:r>
              <a:rPr lang="en-US" sz="2400" dirty="0" err="1"/>
              <a:t>Tarda</a:t>
            </a:r>
            <a:r>
              <a:rPr lang="en-US" sz="2400" dirty="0"/>
              <a:t> </a:t>
            </a:r>
            <a:r>
              <a:rPr lang="en-US" sz="2400" dirty="0" err="1"/>
              <a:t>mucho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entrenar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7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98F3B-622F-4905-ADF2-BF634494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1068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Regresiones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con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9">
                <a:extLst>
                  <a:ext uri="{FF2B5EF4-FFF2-40B4-BE49-F238E27FC236}">
                    <a16:creationId xmlns:a16="http://schemas.microsoft.com/office/drawing/2014/main" id="{46DFC633-4FB8-459B-8BA2-C569FAF780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5740" y="1299458"/>
                <a:ext cx="6783388" cy="5473572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=0.1167371</m:t>
                    </m:r>
                  </m:oMath>
                </a14:m>
                <a:endParaRPr lang="en-US" sz="2200" dirty="0"/>
              </a:p>
              <a:p>
                <a:r>
                  <a:rPr lang="en-US" sz="2000" dirty="0" err="1"/>
                  <a:t>xgb.train</a:t>
                </a:r>
                <a:r>
                  <a:rPr lang="en-US" sz="2000" dirty="0"/>
                  <a:t>(data=</a:t>
                </a:r>
                <a:r>
                  <a:rPr lang="en-US" sz="2000" dirty="0" err="1"/>
                  <a:t>dtrain,booster</a:t>
                </a:r>
                <a:r>
                  <a:rPr lang="en-US" sz="2000" dirty="0"/>
                  <a:t>='</a:t>
                </a:r>
                <a:r>
                  <a:rPr lang="en-US" sz="2000" dirty="0" err="1"/>
                  <a:t>gbtree</a:t>
                </a:r>
                <a:r>
                  <a:rPr lang="en-US" sz="2000" dirty="0"/>
                  <a:t>',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dirty="0" err="1"/>
                  <a:t>nrounds</a:t>
                </a:r>
                <a:r>
                  <a:rPr lang="en-US" sz="2000" dirty="0"/>
                  <a:t>=8000,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dirty="0" err="1"/>
                  <a:t>max_depth</a:t>
                </a:r>
                <a:r>
                  <a:rPr lang="en-US" sz="2000" dirty="0"/>
                  <a:t>=60,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dirty="0" err="1"/>
                  <a:t>eval_metric</a:t>
                </a:r>
                <a:r>
                  <a:rPr lang="en-US" sz="2000" dirty="0"/>
                  <a:t>='</a:t>
                </a:r>
                <a:r>
                  <a:rPr lang="en-US" sz="2000" dirty="0" err="1"/>
                  <a:t>rmse</a:t>
                </a:r>
                <a:r>
                  <a:rPr lang="en-US" sz="2000" dirty="0"/>
                  <a:t>',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eta=0.001,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watchlist=watch,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lambda = 0.2,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verbose = 0,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subsample = 0.065,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alfa = 5.26,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gamma = 0) </a:t>
                </a:r>
              </a:p>
            </p:txBody>
          </p:sp>
        </mc:Choice>
        <mc:Fallback xmlns="">
          <p:sp>
            <p:nvSpPr>
              <p:cNvPr id="37" name="Content Placeholder 9">
                <a:extLst>
                  <a:ext uri="{FF2B5EF4-FFF2-40B4-BE49-F238E27FC236}">
                    <a16:creationId xmlns:a16="http://schemas.microsoft.com/office/drawing/2014/main" id="{46DFC633-4FB8-459B-8BA2-C569FAF7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5740" y="1299458"/>
                <a:ext cx="6783388" cy="5473572"/>
              </a:xfrm>
              <a:blipFill>
                <a:blip r:embed="rId2"/>
                <a:stretch>
                  <a:fillRect l="-1078" t="-44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ML_python_Ensemble_XGB: xgboost &amp; sklearn_XGBoost 1 – Journey to ...">
            <a:extLst>
              <a:ext uri="{FF2B5EF4-FFF2-40B4-BE49-F238E27FC236}">
                <a16:creationId xmlns:a16="http://schemas.microsoft.com/office/drawing/2014/main" id="{2E85C060-A455-4019-9327-4E16146E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73" y="3349072"/>
            <a:ext cx="7058441" cy="193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56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765"/>
          </a:xfrm>
        </p:spPr>
        <p:txBody>
          <a:bodyPr/>
          <a:lstStyle/>
          <a:p>
            <a:r>
              <a:rPr lang="es-GT" b="1" dirty="0"/>
              <a:t>Mejor Modelo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661765"/>
          </a:xfrm>
        </p:spPr>
        <p:txBody>
          <a:bodyPr>
            <a:normAutofit/>
          </a:bodyPr>
          <a:lstStyle/>
          <a:p>
            <a:r>
              <a:rPr lang="es-GT" sz="2200" dirty="0"/>
              <a:t>Redes Neuronales: modelo 74</a:t>
            </a:r>
            <a:endParaRPr lang="en-US" sz="22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E51EFFE-68BB-4F5D-B7FE-FC1BAD821A3B}"/>
              </a:ext>
            </a:extLst>
          </p:cNvPr>
          <p:cNvSpPr txBox="1">
            <a:spLocks/>
          </p:cNvSpPr>
          <p:nvPr/>
        </p:nvSpPr>
        <p:spPr>
          <a:xfrm>
            <a:off x="2589212" y="4656047"/>
            <a:ext cx="8915400" cy="66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&lt;Insertar Imagen de posición en la tabla&gt;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77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210"/>
            <a:ext cx="8911687" cy="661765"/>
          </a:xfrm>
        </p:spPr>
        <p:txBody>
          <a:bodyPr/>
          <a:lstStyle/>
          <a:p>
            <a:r>
              <a:rPr lang="es-GT" b="1"/>
              <a:t>Mejor Modelo</a:t>
            </a:r>
            <a:endParaRPr lang="es-GT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155" y="1661744"/>
            <a:ext cx="8915400" cy="661765"/>
          </a:xfrm>
        </p:spPr>
        <p:txBody>
          <a:bodyPr>
            <a:normAutofit/>
          </a:bodyPr>
          <a:lstStyle/>
          <a:p>
            <a:r>
              <a:rPr lang="es-GT" sz="2200" dirty="0" err="1"/>
              <a:t>XGBoost</a:t>
            </a:r>
            <a:r>
              <a:rPr lang="es-GT" sz="2200" dirty="0"/>
              <a:t>: modelo 23</a:t>
            </a:r>
            <a:endParaRPr lang="en-US" sz="2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169AD8-437D-4C10-A3EF-EABC1D395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4" t="50000" r="20119" b="19350"/>
          <a:stretch/>
        </p:blipFill>
        <p:spPr>
          <a:xfrm>
            <a:off x="420913" y="3846286"/>
            <a:ext cx="11683031" cy="29107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1ED806-86A1-4AAE-AD2D-86185C423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8" t="20726" r="54524" b="46621"/>
          <a:stretch/>
        </p:blipFill>
        <p:spPr>
          <a:xfrm>
            <a:off x="5229863" y="800732"/>
            <a:ext cx="6962137" cy="36271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3571E-B6E3-4289-86F6-957C3C1B5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8" t="72504" r="54524" b="9081"/>
          <a:stretch/>
        </p:blipFill>
        <p:spPr>
          <a:xfrm>
            <a:off x="5259731" y="4136571"/>
            <a:ext cx="6932269" cy="20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/>
              <a:t>Interpretación de los Resultados</a:t>
            </a:r>
            <a:endParaRPr lang="es-GT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FBD4EE-48F0-47D7-BD12-4EBD5875B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7" t="33168" r="53117" b="20944"/>
          <a:stretch/>
        </p:blipFill>
        <p:spPr>
          <a:xfrm>
            <a:off x="3730172" y="1796143"/>
            <a:ext cx="2516103" cy="46714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60D347-2874-4336-87F6-18ADD0E0E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68" t="41168" r="45833" b="13421"/>
          <a:stretch/>
        </p:blipFill>
        <p:spPr>
          <a:xfrm>
            <a:off x="6362389" y="1810657"/>
            <a:ext cx="3100925" cy="46300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C1D008-FC21-405A-A168-CB29EBF4F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6" t="46771" r="69405" b="42853"/>
          <a:stretch/>
        </p:blipFill>
        <p:spPr>
          <a:xfrm>
            <a:off x="6414923" y="1905000"/>
            <a:ext cx="5777077" cy="128089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CE94EF2-4324-4269-B113-7F3BA947E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3" t="37876" r="70161" b="51114"/>
          <a:stretch/>
        </p:blipFill>
        <p:spPr>
          <a:xfrm>
            <a:off x="329663" y="1905000"/>
            <a:ext cx="6032726" cy="14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Conclusiones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7F90-A949-49BC-B232-990A6C5F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b="1" dirty="0"/>
              <a:t>Análisis de Datos</a:t>
            </a:r>
            <a:endParaRPr lang="es-GT" sz="2200" dirty="0"/>
          </a:p>
          <a:p>
            <a:r>
              <a:rPr lang="es-GT" sz="2200" b="1" dirty="0" err="1"/>
              <a:t>Feature</a:t>
            </a:r>
            <a:r>
              <a:rPr lang="es-GT" sz="2200" b="1" dirty="0"/>
              <a:t> </a:t>
            </a:r>
            <a:r>
              <a:rPr lang="es-GT" sz="2200" b="1" dirty="0" err="1"/>
              <a:t>Engineering</a:t>
            </a:r>
            <a:endParaRPr lang="es-GT" sz="2200" dirty="0"/>
          </a:p>
          <a:p>
            <a:r>
              <a:rPr lang="es-GT" sz="2200" dirty="0"/>
              <a:t>Optimizar es difícil</a:t>
            </a:r>
          </a:p>
          <a:p>
            <a:r>
              <a:rPr lang="es-GT" sz="2200" dirty="0"/>
              <a:t>Una ‘mejora’ no implica mejores resultados</a:t>
            </a:r>
          </a:p>
          <a:p>
            <a:endParaRPr lang="es-GT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20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655" y="1870480"/>
            <a:ext cx="8915399" cy="3117040"/>
          </a:xfrm>
        </p:spPr>
        <p:txBody>
          <a:bodyPr/>
          <a:lstStyle/>
          <a:p>
            <a:r>
              <a:rPr lang="es-GT" b="1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08233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82" y="1870480"/>
            <a:ext cx="8915399" cy="3117040"/>
          </a:xfrm>
        </p:spPr>
        <p:txBody>
          <a:bodyPr/>
          <a:lstStyle/>
          <a:p>
            <a:r>
              <a:rPr lang="es-GT" b="1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8879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7A5-B7C9-488D-A62E-35B559FA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26C2-9F38-44E0-8701-FCABD9AF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05"/>
            <a:ext cx="8915400" cy="5793470"/>
          </a:xfrm>
        </p:spPr>
        <p:txBody>
          <a:bodyPr>
            <a:noAutofit/>
          </a:bodyPr>
          <a:lstStyle/>
          <a:p>
            <a:r>
              <a:rPr lang="es-GT" sz="2200" dirty="0"/>
              <a:t>Introducción</a:t>
            </a:r>
          </a:p>
          <a:p>
            <a:r>
              <a:rPr lang="es-GT" sz="2200" dirty="0"/>
              <a:t>El Problema</a:t>
            </a:r>
          </a:p>
          <a:p>
            <a:r>
              <a:rPr lang="es-GT" sz="2200" dirty="0"/>
              <a:t>Información y supuestos</a:t>
            </a:r>
          </a:p>
          <a:p>
            <a:r>
              <a:rPr lang="es-GT" sz="2200" dirty="0"/>
              <a:t>Modelos Utilizados</a:t>
            </a:r>
          </a:p>
          <a:p>
            <a:r>
              <a:rPr lang="es-GT" sz="2200" dirty="0"/>
              <a:t>Metodología</a:t>
            </a:r>
          </a:p>
          <a:p>
            <a:r>
              <a:rPr lang="en-US" sz="2200" dirty="0" err="1"/>
              <a:t>Resultados</a:t>
            </a:r>
            <a:endParaRPr lang="en-US" sz="2200" dirty="0"/>
          </a:p>
          <a:p>
            <a:r>
              <a:rPr lang="es-GT" sz="2200" dirty="0"/>
              <a:t>Conclusiones</a:t>
            </a:r>
          </a:p>
          <a:p>
            <a:r>
              <a:rPr lang="es-GT" sz="2200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2310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B518-D7E0-4B57-BD9B-C009069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9CF7-4AEB-4B4C-8C19-D3B54527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450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dirty="0"/>
              <a:t>Tecnología Actual</a:t>
            </a:r>
          </a:p>
          <a:p>
            <a:r>
              <a:rPr lang="es-GT" sz="2200" dirty="0"/>
              <a:t>Regresiones</a:t>
            </a:r>
          </a:p>
          <a:p>
            <a:r>
              <a:rPr lang="es-GT" sz="2200" dirty="0"/>
              <a:t>Modelos de predicción</a:t>
            </a:r>
          </a:p>
          <a:p>
            <a:pPr marL="0" indent="0">
              <a:buNone/>
            </a:pPr>
            <a:endParaRPr lang="es-GT" sz="2200" dirty="0"/>
          </a:p>
        </p:txBody>
      </p:sp>
    </p:spTree>
    <p:extLst>
      <p:ext uri="{BB962C8B-B14F-4D97-AF65-F5344CB8AC3E}">
        <p14:creationId xmlns:p14="http://schemas.microsoft.com/office/powerpoint/2010/main" val="14742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DF0-324B-427A-BB41-A51AA293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El Problema</a:t>
            </a:r>
          </a:p>
        </p:txBody>
      </p:sp>
      <p:sp>
        <p:nvSpPr>
          <p:cNvPr id="3" name="Situacion">
            <a:extLst>
              <a:ext uri="{FF2B5EF4-FFF2-40B4-BE49-F238E27FC236}">
                <a16:creationId xmlns:a16="http://schemas.microsoft.com/office/drawing/2014/main" id="{1531340B-4D13-45FC-B22E-85ABDF92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2701"/>
            <a:ext cx="7617041" cy="2712868"/>
          </a:xfrm>
        </p:spPr>
        <p:txBody>
          <a:bodyPr>
            <a:noAutofit/>
          </a:bodyPr>
          <a:lstStyle/>
          <a:p>
            <a:pPr algn="just"/>
            <a:r>
              <a:rPr lang="es-GT" sz="2200" dirty="0"/>
              <a:t>Situación por enfrentarse: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Anhelo de una casa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Casa ideal = ¡Costos elevados!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Costo depende más de lo que creemos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Número de cuartos, número de pisos, etc.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¡Competencia En </a:t>
            </a:r>
            <a:r>
              <a:rPr lang="es-GT" sz="2200" dirty="0" err="1"/>
              <a:t>Kaggle</a:t>
            </a:r>
            <a:r>
              <a:rPr lang="es-GT" sz="2200" dirty="0"/>
              <a:t>!</a:t>
            </a:r>
          </a:p>
        </p:txBody>
      </p:sp>
      <p:pic>
        <p:nvPicPr>
          <p:cNvPr id="7" name="KaggleLogo" descr="A close up of a logo&#10;&#10;Description automatically generated">
            <a:extLst>
              <a:ext uri="{FF2B5EF4-FFF2-40B4-BE49-F238E27FC236}">
                <a16:creationId xmlns:a16="http://schemas.microsoft.com/office/drawing/2014/main" id="{E3CF3E6B-B2BC-4EDB-8550-FE5A531F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13" y="4538118"/>
            <a:ext cx="3572895" cy="1792083"/>
          </a:xfrm>
          <a:prstGeom prst="rect">
            <a:avLst/>
          </a:prstGeom>
        </p:spPr>
      </p:pic>
      <p:pic>
        <p:nvPicPr>
          <p:cNvPr id="9" name="CasaAnimada" descr="A picture containing table, green, white, room&#10;&#10;Description automatically generated">
            <a:extLst>
              <a:ext uri="{FF2B5EF4-FFF2-40B4-BE49-F238E27FC236}">
                <a16:creationId xmlns:a16="http://schemas.microsoft.com/office/drawing/2014/main" id="{8F1AAE0F-2C4A-4BE6-8B55-3A0ECB26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62" y="4538117"/>
            <a:ext cx="2011867" cy="1792083"/>
          </a:xfrm>
          <a:prstGeom prst="rect">
            <a:avLst/>
          </a:prstGeom>
        </p:spPr>
      </p:pic>
      <p:sp>
        <p:nvSpPr>
          <p:cNvPr id="11" name="Objetivo">
            <a:extLst>
              <a:ext uri="{FF2B5EF4-FFF2-40B4-BE49-F238E27FC236}">
                <a16:creationId xmlns:a16="http://schemas.microsoft.com/office/drawing/2014/main" id="{3E17FE22-77BA-4BE3-BE85-08410394ADE4}"/>
              </a:ext>
            </a:extLst>
          </p:cNvPr>
          <p:cNvSpPr txBox="1">
            <a:spLocks/>
          </p:cNvSpPr>
          <p:nvPr/>
        </p:nvSpPr>
        <p:spPr>
          <a:xfrm>
            <a:off x="2592926" y="1672701"/>
            <a:ext cx="5836700" cy="114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Objetivo: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Predecir costo</a:t>
            </a:r>
          </a:p>
        </p:txBody>
      </p:sp>
      <p:sp>
        <p:nvSpPr>
          <p:cNvPr id="12" name="Retos">
            <a:extLst>
              <a:ext uri="{FF2B5EF4-FFF2-40B4-BE49-F238E27FC236}">
                <a16:creationId xmlns:a16="http://schemas.microsoft.com/office/drawing/2014/main" id="{A69DFE94-7719-498C-A202-11801DBA2534}"/>
              </a:ext>
            </a:extLst>
          </p:cNvPr>
          <p:cNvSpPr txBox="1">
            <a:spLocks/>
          </p:cNvSpPr>
          <p:nvPr/>
        </p:nvSpPr>
        <p:spPr>
          <a:xfrm>
            <a:off x="2592925" y="3429000"/>
            <a:ext cx="5836700" cy="211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Retos: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Conocimiento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Competencia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7300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4313-93D4-4220-B2B0-B20D15C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Información y supuestos </a:t>
            </a:r>
          </a:p>
        </p:txBody>
      </p:sp>
      <p:sp>
        <p:nvSpPr>
          <p:cNvPr id="3" name="Información">
            <a:extLst>
              <a:ext uri="{FF2B5EF4-FFF2-40B4-BE49-F238E27FC236}">
                <a16:creationId xmlns:a16="http://schemas.microsoft.com/office/drawing/2014/main" id="{AEEC0CCB-10AB-4C40-A3C3-8171D2ED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09700"/>
            <a:ext cx="7446425" cy="2409825"/>
          </a:xfrm>
        </p:spPr>
        <p:txBody>
          <a:bodyPr>
            <a:normAutofit/>
          </a:bodyPr>
          <a:lstStyle/>
          <a:p>
            <a:r>
              <a:rPr lang="es-GT" sz="2200" dirty="0"/>
              <a:t>4 archivos:</a:t>
            </a:r>
          </a:p>
          <a:p>
            <a:pPr lvl="1"/>
            <a:r>
              <a:rPr lang="es-GT" sz="1800" b="1" i="1" dirty="0"/>
              <a:t>train.csv: </a:t>
            </a:r>
            <a:r>
              <a:rPr lang="es-GT" sz="1800" dirty="0" err="1"/>
              <a:t>Dataset</a:t>
            </a:r>
            <a:r>
              <a:rPr lang="es-GT" sz="1800" dirty="0"/>
              <a:t> de entrenamiento – 81 variables</a:t>
            </a:r>
          </a:p>
          <a:p>
            <a:pPr lvl="1"/>
            <a:r>
              <a:rPr lang="es-GT" sz="1800" b="1" i="1" dirty="0"/>
              <a:t>test.csv:</a:t>
            </a:r>
            <a:r>
              <a:rPr lang="es-GT" sz="1800" dirty="0"/>
              <a:t> </a:t>
            </a:r>
            <a:r>
              <a:rPr lang="es-GT" sz="1800" dirty="0" err="1"/>
              <a:t>Dataset</a:t>
            </a:r>
            <a:r>
              <a:rPr lang="es-GT" sz="1800" dirty="0"/>
              <a:t> para hacer predicciones – 80 variables</a:t>
            </a:r>
          </a:p>
          <a:p>
            <a:pPr lvl="1"/>
            <a:r>
              <a:rPr lang="es-GT" sz="1800" b="1" i="1" dirty="0"/>
              <a:t>data_description.txt:</a:t>
            </a:r>
            <a:r>
              <a:rPr lang="es-GT" sz="1800" dirty="0"/>
              <a:t> Información extra</a:t>
            </a:r>
          </a:p>
          <a:p>
            <a:pPr lvl="1"/>
            <a:r>
              <a:rPr lang="es-GT" sz="1800" b="1" i="1" dirty="0"/>
              <a:t>sample_submission.csv:</a:t>
            </a:r>
            <a:r>
              <a:rPr lang="es-GT" sz="1800" dirty="0"/>
              <a:t> Formato</a:t>
            </a:r>
            <a:endParaRPr lang="es-GT" sz="1800" b="1" i="1" dirty="0"/>
          </a:p>
          <a:p>
            <a:endParaRPr lang="es-GT" sz="2200" dirty="0"/>
          </a:p>
        </p:txBody>
      </p:sp>
      <p:sp>
        <p:nvSpPr>
          <p:cNvPr id="4" name="Supuestos">
            <a:extLst>
              <a:ext uri="{FF2B5EF4-FFF2-40B4-BE49-F238E27FC236}">
                <a16:creationId xmlns:a16="http://schemas.microsoft.com/office/drawing/2014/main" id="{9E765D3F-5A03-4781-804A-26E8A5C5D0FA}"/>
              </a:ext>
            </a:extLst>
          </p:cNvPr>
          <p:cNvSpPr txBox="1">
            <a:spLocks/>
          </p:cNvSpPr>
          <p:nvPr/>
        </p:nvSpPr>
        <p:spPr>
          <a:xfrm>
            <a:off x="2582488" y="1642741"/>
            <a:ext cx="7446425" cy="240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200" dirty="0"/>
              <a:t>La data proviene de un solo lugar</a:t>
            </a:r>
          </a:p>
          <a:p>
            <a:endParaRPr lang="es-GT" sz="2200" dirty="0"/>
          </a:p>
          <a:p>
            <a:endParaRPr lang="es-GT" sz="2200" dirty="0"/>
          </a:p>
        </p:txBody>
      </p:sp>
      <p:sp>
        <p:nvSpPr>
          <p:cNvPr id="8" name="MaterialApoyo">
            <a:extLst>
              <a:ext uri="{FF2B5EF4-FFF2-40B4-BE49-F238E27FC236}">
                <a16:creationId xmlns:a16="http://schemas.microsoft.com/office/drawing/2014/main" id="{F4EE6580-BAFF-4F67-933F-F83785753C7B}"/>
              </a:ext>
            </a:extLst>
          </p:cNvPr>
          <p:cNvSpPr txBox="1">
            <a:spLocks/>
          </p:cNvSpPr>
          <p:nvPr/>
        </p:nvSpPr>
        <p:spPr>
          <a:xfrm>
            <a:off x="2592925" y="5337932"/>
            <a:ext cx="7446424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Material de apoyo: </a:t>
            </a:r>
            <a:r>
              <a:rPr lang="es-GT" sz="2200" b="1" i="1" dirty="0"/>
              <a:t>descripcion.txt</a:t>
            </a:r>
          </a:p>
        </p:txBody>
      </p:sp>
      <p:pic>
        <p:nvPicPr>
          <p:cNvPr id="10" name="MaterialImg" descr="A picture containing mirror&#10;&#10;Description automatically generated">
            <a:extLst>
              <a:ext uri="{FF2B5EF4-FFF2-40B4-BE49-F238E27FC236}">
                <a16:creationId xmlns:a16="http://schemas.microsoft.com/office/drawing/2014/main" id="{388FC05A-AA4C-4180-A860-0E0DF0C8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758" y="5075314"/>
            <a:ext cx="1032074" cy="1097951"/>
          </a:xfrm>
          <a:prstGeom prst="rect">
            <a:avLst/>
          </a:prstGeom>
        </p:spPr>
      </p:pic>
      <p:sp>
        <p:nvSpPr>
          <p:cNvPr id="7" name="Supuestos">
            <a:extLst>
              <a:ext uri="{FF2B5EF4-FFF2-40B4-BE49-F238E27FC236}">
                <a16:creationId xmlns:a16="http://schemas.microsoft.com/office/drawing/2014/main" id="{027D0DD6-07CF-4B6C-BB56-BDD3B13373F4}"/>
              </a:ext>
            </a:extLst>
          </p:cNvPr>
          <p:cNvSpPr txBox="1">
            <a:spLocks/>
          </p:cNvSpPr>
          <p:nvPr/>
        </p:nvSpPr>
        <p:spPr>
          <a:xfrm>
            <a:off x="2572052" y="3748088"/>
            <a:ext cx="7446425" cy="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200" dirty="0"/>
              <a:t>Objetivo: Predecir el costo de una casa</a:t>
            </a:r>
          </a:p>
          <a:p>
            <a:pPr lvl="1"/>
            <a:r>
              <a:rPr lang="es-GT" sz="2000" dirty="0"/>
              <a:t>Variable Objetivo: </a:t>
            </a:r>
            <a:r>
              <a:rPr lang="es-GT" sz="2000" dirty="0" err="1"/>
              <a:t>SalePrice</a:t>
            </a:r>
            <a:endParaRPr lang="es-GT" sz="2000" dirty="0"/>
          </a:p>
          <a:p>
            <a:endParaRPr lang="es-GT" sz="2200" dirty="0"/>
          </a:p>
          <a:p>
            <a:endParaRPr lang="es-GT" sz="2200" dirty="0"/>
          </a:p>
        </p:txBody>
      </p:sp>
    </p:spTree>
    <p:extLst>
      <p:ext uri="{BB962C8B-B14F-4D97-AF65-F5344CB8AC3E}">
        <p14:creationId xmlns:p14="http://schemas.microsoft.com/office/powerpoint/2010/main" val="24248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Modelos Utilizados</a:t>
            </a:r>
          </a:p>
        </p:txBody>
      </p:sp>
      <p:sp>
        <p:nvSpPr>
          <p:cNvPr id="3" name="Modelos">
            <a:extLst>
              <a:ext uri="{FF2B5EF4-FFF2-40B4-BE49-F238E27FC236}">
                <a16:creationId xmlns:a16="http://schemas.microsoft.com/office/drawing/2014/main" id="{B13A7F2C-1952-463E-8DA5-83D81A09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33550"/>
            <a:ext cx="7250113" cy="3777622"/>
          </a:xfrm>
        </p:spPr>
        <p:txBody>
          <a:bodyPr>
            <a:normAutofit/>
          </a:bodyPr>
          <a:lstStyle/>
          <a:p>
            <a:r>
              <a:rPr lang="es-GT" sz="2200" dirty="0"/>
              <a:t>Regresiones lineales y polinómicas</a:t>
            </a:r>
          </a:p>
          <a:p>
            <a:r>
              <a:rPr lang="es-GT" sz="2200" dirty="0" err="1"/>
              <a:t>XGBoost</a:t>
            </a:r>
            <a:endParaRPr lang="es-GT" sz="2200" dirty="0"/>
          </a:p>
          <a:p>
            <a:r>
              <a:rPr lang="es-GT" sz="2200" dirty="0"/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7155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3588800" cy="709390"/>
          </a:xfrm>
        </p:spPr>
        <p:txBody>
          <a:bodyPr/>
          <a:lstStyle/>
          <a:p>
            <a:r>
              <a:rPr lang="es-GT" b="1" dirty="0"/>
              <a:t>Metodología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77234-3185-4BA5-9243-C9F9B9DBDCD7}"/>
              </a:ext>
            </a:extLst>
          </p:cNvPr>
          <p:cNvGrpSpPr/>
          <p:nvPr/>
        </p:nvGrpSpPr>
        <p:grpSpPr>
          <a:xfrm>
            <a:off x="5578133" y="5485956"/>
            <a:ext cx="7446424" cy="1485521"/>
            <a:chOff x="2539658" y="4952556"/>
            <a:chExt cx="7446424" cy="1485521"/>
          </a:xfrm>
        </p:grpSpPr>
        <p:sp>
          <p:nvSpPr>
            <p:cNvPr id="6" name="MaterialApoyo">
              <a:extLst>
                <a:ext uri="{FF2B5EF4-FFF2-40B4-BE49-F238E27FC236}">
                  <a16:creationId xmlns:a16="http://schemas.microsoft.com/office/drawing/2014/main" id="{80CD754E-ACC5-4105-9143-DDA62D16C53D}"/>
                </a:ext>
              </a:extLst>
            </p:cNvPr>
            <p:cNvSpPr txBox="1">
              <a:spLocks/>
            </p:cNvSpPr>
            <p:nvPr/>
          </p:nvSpPr>
          <p:spPr>
            <a:xfrm>
              <a:off x="2539658" y="5218878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/>
                <a:t>metodologia.png</a:t>
              </a:r>
            </a:p>
            <a:p>
              <a:pPr marL="0" indent="0">
                <a:buNone/>
              </a:pPr>
              <a:endParaRPr lang="es-GT" sz="2200" dirty="0"/>
            </a:p>
          </p:txBody>
        </p:sp>
        <p:pic>
          <p:nvPicPr>
            <p:cNvPr id="7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9E3734A-C388-4AC1-9339-3911BE7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4952556"/>
              <a:ext cx="959927" cy="1021199"/>
            </a:xfrm>
            <a:prstGeom prst="rect">
              <a:avLst/>
            </a:prstGeom>
          </p:spPr>
        </p:pic>
      </p:grpSp>
      <p:pic>
        <p:nvPicPr>
          <p:cNvPr id="9" name="Met1">
            <a:extLst>
              <a:ext uri="{FF2B5EF4-FFF2-40B4-BE49-F238E27FC236}">
                <a16:creationId xmlns:a16="http://schemas.microsoft.com/office/drawing/2014/main" id="{32B3B8A1-DD43-4C64-80FC-A68D397C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445775"/>
            <a:ext cx="8734294" cy="3090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0C490-956F-43C6-9B3B-0BAA6B2F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99" y="1445775"/>
            <a:ext cx="8734294" cy="2023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632B2-E8DF-488D-A8F9-DE1DDD744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23" y="1445775"/>
            <a:ext cx="6810377" cy="37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Selección de Variables Importantes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126936"/>
          </a:xfrm>
        </p:spPr>
        <p:txBody>
          <a:bodyPr>
            <a:normAutofit/>
          </a:bodyPr>
          <a:lstStyle/>
          <a:p>
            <a:r>
              <a:rPr lang="es-GT" sz="2200" dirty="0"/>
              <a:t>Análisis de Correlación</a:t>
            </a:r>
          </a:p>
          <a:p>
            <a:r>
              <a:rPr lang="es-GT" sz="2200" dirty="0"/>
              <a:t>Mapa de Calor de Correlación</a:t>
            </a:r>
          </a:p>
          <a:p>
            <a:r>
              <a:rPr lang="es-GT" sz="2200" dirty="0"/>
              <a:t>Criterio ‘</a:t>
            </a:r>
            <a:r>
              <a:rPr lang="es-GT" sz="2200" dirty="0" err="1"/>
              <a:t>Threshold</a:t>
            </a:r>
            <a:r>
              <a:rPr lang="es-GT" sz="2200" dirty="0"/>
              <a:t>’</a:t>
            </a:r>
          </a:p>
          <a:p>
            <a:r>
              <a:rPr lang="es-GT" sz="2200" dirty="0"/>
              <a:t>Combinación de Variables</a:t>
            </a: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B3F1F-D193-43DE-AACF-7F59C87F4DCD}"/>
              </a:ext>
            </a:extLst>
          </p:cNvPr>
          <p:cNvGrpSpPr/>
          <p:nvPr/>
        </p:nvGrpSpPr>
        <p:grpSpPr>
          <a:xfrm>
            <a:off x="2802276" y="4682203"/>
            <a:ext cx="7313075" cy="1315509"/>
            <a:chOff x="2809874" y="5113690"/>
            <a:chExt cx="7446424" cy="1315509"/>
          </a:xfrm>
        </p:grpSpPr>
        <p:sp>
          <p:nvSpPr>
            <p:cNvPr id="7" name="MaterialApoyo">
              <a:extLst>
                <a:ext uri="{FF2B5EF4-FFF2-40B4-BE49-F238E27FC236}">
                  <a16:creationId xmlns:a16="http://schemas.microsoft.com/office/drawing/2014/main" id="{B0ED483B-D19C-453F-B476-F6E24D1AD6CD}"/>
                </a:ext>
              </a:extLst>
            </p:cNvPr>
            <p:cNvSpPr txBox="1">
              <a:spLocks/>
            </p:cNvSpPr>
            <p:nvPr/>
          </p:nvSpPr>
          <p:spPr>
            <a:xfrm>
              <a:off x="2809874" y="5210000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/>
                <a:t>heatmap.png</a:t>
              </a:r>
            </a:p>
            <a:p>
              <a:pPr marL="0" indent="0">
                <a:buNone/>
              </a:pPr>
              <a:r>
                <a:rPr lang="es-GT" sz="2200" dirty="0"/>
                <a:t>¡Necesita un buen zoom!</a:t>
              </a:r>
            </a:p>
          </p:txBody>
        </p:sp>
        <p:pic>
          <p:nvPicPr>
            <p:cNvPr id="8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2532CEBB-CACF-4FED-85A9-CE6A78EAE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5113690"/>
              <a:ext cx="959927" cy="1021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3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E2A747-D9AC-4B7C-A771-8AEAC449F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1" r="12023" b="18687"/>
          <a:stretch/>
        </p:blipFill>
        <p:spPr>
          <a:xfrm>
            <a:off x="4485555" y="10"/>
            <a:ext cx="7706446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1A70-D195-43C1-818C-4E3C9B4E4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42" r="12023" b="7765"/>
          <a:stretch/>
        </p:blipFill>
        <p:spPr>
          <a:xfrm>
            <a:off x="4485557" y="3429000"/>
            <a:ext cx="7706443" cy="3429000"/>
          </a:xfrm>
          <a:prstGeom prst="rect">
            <a:avLst/>
          </a:pr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44D91-1217-449F-83E3-0FF67AAA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995296"/>
            <a:ext cx="4623955" cy="1045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GT" sz="2800" b="1" dirty="0"/>
              <a:t>Regresiones lineales y polinómicas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 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4510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=0.51186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=0.6185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=0.3345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  <a:blipFill>
                <a:blip r:embed="rId4"/>
                <a:stretch>
                  <a:fillRect l="-1192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1">
            <a:extLst>
              <a:ext uri="{FF2B5EF4-FFF2-40B4-BE49-F238E27FC236}">
                <a16:creationId xmlns:a16="http://schemas.microsoft.com/office/drawing/2014/main" id="{17D1521A-EB15-4546-BCAA-062701E8802F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56797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474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Gothic</vt:lpstr>
      <vt:lpstr>Wingdings</vt:lpstr>
      <vt:lpstr>Wingdings 3</vt:lpstr>
      <vt:lpstr>Wisp</vt:lpstr>
      <vt:lpstr>House Prices</vt:lpstr>
      <vt:lpstr>Agenda</vt:lpstr>
      <vt:lpstr>Introducción</vt:lpstr>
      <vt:lpstr>El Problema</vt:lpstr>
      <vt:lpstr>Información y supuestos </vt:lpstr>
      <vt:lpstr>Modelos Utilizados</vt:lpstr>
      <vt:lpstr>Metodología</vt:lpstr>
      <vt:lpstr>Selección de Variables Importantes</vt:lpstr>
      <vt:lpstr>Regresiones lineales y polinómicas</vt:lpstr>
      <vt:lpstr>Redes neuronales  </vt:lpstr>
      <vt:lpstr>Regresiones lineales con XGBoost</vt:lpstr>
      <vt:lpstr>Mejor Modelo</vt:lpstr>
      <vt:lpstr>Mejor Modelo</vt:lpstr>
      <vt:lpstr>Interpretación de los Resultados</vt:lpstr>
      <vt:lpstr>Conclusiones</vt:lpstr>
      <vt:lpstr>¿Preguntas?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</dc:title>
  <dc:creator>Rodrigo Cordero</dc:creator>
  <cp:lastModifiedBy>Kevin Hernandez</cp:lastModifiedBy>
  <cp:revision>7</cp:revision>
  <dcterms:created xsi:type="dcterms:W3CDTF">2020-04-21T06:51:20Z</dcterms:created>
  <dcterms:modified xsi:type="dcterms:W3CDTF">2020-04-21T17:08:54Z</dcterms:modified>
</cp:coreProperties>
</file>