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E1D"/>
    <a:srgbClr val="007033"/>
    <a:srgbClr val="FFCC66"/>
    <a:srgbClr val="990099"/>
    <a:srgbClr val="CC0099"/>
    <a:srgbClr val="FE9202"/>
    <a:srgbClr val="6C1A00"/>
    <a:srgbClr val="00AACC"/>
    <a:srgbClr val="5EEC3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>
      <p:cViewPr varScale="1">
        <p:scale>
          <a:sx d="100" n="89"/>
          <a:sy d="100" n="89"/>
        </p:scale>
        <p:origin x="846" y="66"/>
      </p:cViewPr>
      <p:guideLst>
        <p:guide orient="horz" pos="1620"/>
        <p:guide pos="2880"/>
      </p:guideLst>
    </p:cSldViewPr>
  </p:slideViewPr>
  <p:notesTextViewPr>
    <p:cViewPr>
      <p:scale>
        <a:sx d="1" n="1"/>
        <a:sy d="1" n="1"/>
      </p:scale>
      <p:origin x="0" y="0"/>
    </p:cViewPr>
  </p:notesTextViewPr>
  <p:gridSpacing cx="152705" cy="152705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502815"/>
            <a:ext cx="7635250" cy="106893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2877160"/>
            <a:ext cx="7635250" cy="122164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5E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EC5FB425-6631-4F67-BE24-0874707374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91623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5E1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5E1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5"/>
            <a:ext cx="626090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5E1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35341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35341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62D80-1315-40A4-A7A7-DFFE129A824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hasCustomPrompt="1" type="ctrTitle"/>
          </p:nvPr>
        </p:nvSpPr>
        <p:spPr>
          <a:xfrm>
            <a:off x="601670" y="1502815"/>
            <a:ext cx="7635250" cy="1068935"/>
          </a:xfrm>
          <a:noFill/>
          <a:effectLst>
            <a:outerShdw algn="tl" blurRad="50800" dir="2700000" dist="381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lvl="0" indent="0" marL="0">
              <a:buNone/>
            </a:pPr>
            <a:r>
              <a:rPr/>
              <a:t>Análisis estadístico sobre una base de datos de beísbol.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601670" y="2877160"/>
            <a:ext cx="7635250" cy="122164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Eduardo Gavazut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91623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Pruebas sobre la tasa de bateo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 desea probar con un nivel de significancia de </a:t>
                </a:r>
                <a14:m>
                  <m:oMath xmlns:m="http://schemas.openxmlformats.org/officeDocument/2006/math">
                    <m:r>
                      <m:t>α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0.05</m:t>
                    </m:r>
                  </m:oMath>
                </a14:m>
                <a:r>
                  <a:rPr/>
                  <a:t>, que el promedio de bateo es inferior a </a:t>
                </a:r>
                <a14:m>
                  <m:oMath xmlns:m="http://schemas.openxmlformats.org/officeDocument/2006/math">
                    <m:r>
                      <m:t>0.300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Como hipótesis nula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, supongamos que la media de bateo,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X</m:t>
                        </m:r>
                        <m:r>
                          <m:t>1</m:t>
                        </m:r>
                      </m:e>
                    </m:bar>
                  </m:oMath>
                </a14:m>
                <a:r>
                  <a:rPr/>
                  <a:t>, es igual a </a:t>
                </a:r>
                <a14:m>
                  <m:oMath xmlns:m="http://schemas.openxmlformats.org/officeDocument/2006/math">
                    <m:r>
                      <m:t>0.3</m:t>
                    </m:r>
                  </m:oMath>
                </a14:m>
                <a:r>
                  <a:rPr/>
                  <a:t>. Y como hipótesis alternativa,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a</m:t>
                        </m:r>
                      </m:sub>
                    </m:sSub>
                  </m:oMath>
                </a14:m>
                <a:r>
                  <a:rPr/>
                  <a:t>, que el promedio de bateo es superior a </a:t>
                </a:r>
                <a14:m>
                  <m:oMath xmlns:m="http://schemas.openxmlformats.org/officeDocument/2006/math">
                    <m:r>
                      <m:t>0.3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X</m:t>
                        </m:r>
                        <m:r>
                          <m:t>1</m:t>
                        </m:r>
                      </m:e>
                    </m:bar>
                    <m:r>
                      <m:rPr>
                        <m:sty m:val="p"/>
                      </m:rPr>
                      <m:t>&gt;</m:t>
                    </m:r>
                    <m:r>
                      <m:t>0.3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Suponiendo que los datos presentan una distribución normal, podemos aplicar el comando </a:t>
                </a:r>
                <a:r>
                  <a:rPr>
                    <a:latin typeface="Courier"/>
                  </a:rPr>
                  <a:t>t.test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Con este función, se obtuvo que el valor para el estadístico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 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−</m:t>
                    </m:r>
                    <m:r>
                      <m:t>23.811</m:t>
                    </m:r>
                  </m:oMath>
                </a14:m>
                <a:r>
                  <a:rPr/>
                  <a:t>, con </a:t>
                </a:r>
                <a14:m>
                  <m:oMath xmlns:m="http://schemas.openxmlformats.org/officeDocument/2006/math">
                    <m:r>
                      <m:t>44</m:t>
                    </m:r>
                  </m:oMath>
                </a14:m>
                <a:r>
                  <a:rPr/>
                  <a:t> grados libertad. Como el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t>o</m:t>
                    </m:r>
                    <m:r>
                      <m:t>r</m:t>
                    </m:r>
                  </m:oMath>
                </a14:m>
                <a:r>
                  <a:rPr/>
                  <a:t> es bastante alto, de hecho es igual </a:t>
                </a:r>
                <a14:m>
                  <m:oMath xmlns:m="http://schemas.openxmlformats.org/officeDocument/2006/math"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9976</m:t>
                    </m:r>
                  </m:oMath>
                </a14:m>
                <a:r>
                  <a:rPr/>
                  <a:t> (que representa un </a:t>
                </a:r>
                <a14:m>
                  <m:oMath xmlns:m="http://schemas.openxmlformats.org/officeDocument/2006/math">
                    <m:r>
                      <m:t>99.76</m:t>
                    </m:r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), se cumple que </a:t>
                </a:r>
                <a14:m>
                  <m:oMath xmlns:m="http://schemas.openxmlformats.org/officeDocument/2006/math">
                    <m:r>
                      <m:t>α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0.05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99.76</m:t>
                    </m:r>
                  </m:oMath>
                </a14:m>
                <a:r>
                  <a:rPr/>
                  <a:t> y por lo tanto la hipótesis alternativa se rechaza, mas aún, se rechaza para todo nivel de significancia porque se necesita un valor para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 más alto que el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t>o</m:t>
                    </m:r>
                    <m:r>
                      <m:t>r</m:t>
                    </m:r>
                  </m:oMath>
                </a14:m>
                <a:r>
                  <a:rPr/>
                  <a:t> para rechazar la hipótesis nula.</a:t>
                </a:r>
              </a:p>
              <a:p>
                <a:pPr lvl="0" indent="0" marL="0">
                  <a:buNone/>
                </a:pPr>
                <a:r>
                  <a:rPr/>
                  <a:t>Se afirma entonces, con total seguridad, que la tasa de bateo es inferior a </a:t>
                </a:r>
                <a14:m>
                  <m:oMath xmlns:m="http://schemas.openxmlformats.org/officeDocument/2006/math">
                    <m:r>
                      <m:t>0.300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ptx" id="{F2D6CF14-A6AD-4EB9-B159-250D62AD97EC}" vid="{B228E93C-BABB-494F-916C-A3BDA10F73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</TotalTime>
  <Words>57</Words>
  <Application>Microsoft Office PowerPoint</Application>
  <PresentationFormat>Presentación en pantalla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estadístico sobre una base de datos de beísbol.</dc:title>
  <dc:creator>Eduardo Gavazut</dc:creator>
  <cp:keywords/>
  <dcterms:created xsi:type="dcterms:W3CDTF">2022-04-10T18:24:37Z</dcterms:created>
  <dcterms:modified xsi:type="dcterms:W3CDTF">2022-04-10T18:24:37Z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