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29" autoAdjust="0"/>
    <p:restoredTop sz="94694" autoAdjust="0"/>
  </p:normalViewPr>
  <p:slideViewPr>
    <p:cSldViewPr snapToGrid="0" snapToObjects="1">
      <p:cViewPr>
        <p:scale>
          <a:sx n="100" d="100"/>
          <a:sy n="100" d="100"/>
        </p:scale>
        <p:origin x="-552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DAA66-CF49-4721-B55C-55615508578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562C-8ECA-4C60-AC5D-C8CD8A9637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111BA8-C3CC-4EA3-B45B-E630AB6A585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9840"/>
            <a:ext cx="7772400" cy="1102519"/>
          </a:xfrm>
          <a:solidFill>
            <a:schemeClr val="tx1">
              <a:alpha val="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0633" y="2598226"/>
            <a:ext cx="4866167" cy="1314450"/>
          </a:xfrm>
          <a:solidFill>
            <a:schemeClr val="bg1">
              <a:alpha val="30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B0E7DB-0989-4D2E-AB9B-DE4CC9B56CA7}"/>
              </a:ext>
            </a:extLst>
          </p:cNvPr>
          <p:cNvSpPr txBox="1"/>
          <p:nvPr userDrawn="1"/>
        </p:nvSpPr>
        <p:spPr>
          <a:xfrm>
            <a:off x="3820633" y="3992751"/>
            <a:ext cx="4866167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419" b="1" dirty="0"/>
              <a:t>Realizado por: </a:t>
            </a:r>
          </a:p>
          <a:p>
            <a:pPr algn="r"/>
            <a:r>
              <a:rPr lang="es-419" b="1" dirty="0"/>
              <a:t>Gavazut E. ; Riera L. </a:t>
            </a:r>
            <a:r>
              <a:rPr lang="es-419" b="1"/>
              <a:t>; Cordero </a:t>
            </a:r>
            <a:r>
              <a:rPr lang="es-419" b="1" dirty="0"/>
              <a:t>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A290-C1D8-4DC0-9147-C7568A6BA811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CF19-BA4E-4FB7-BB13-9070A5CA0A18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2D94AB-A623-423D-B381-A800025EF5C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3819" y="2020490"/>
            <a:ext cx="7772400" cy="1102519"/>
          </a:xfrm>
          <a:solidFill>
            <a:schemeClr val="tx1">
              <a:alpha val="0"/>
            </a:schemeClr>
          </a:solidFill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5016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EB3D-4E70-4BC0-B9E0-4BD65847FFA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C09-B2E8-4053-9DE3-9AEFE8B0CC8E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0ED9-44C4-40B6-BF2E-C470D59C6922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5608-A10D-4991-8BA8-A3D85FD68451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7889-78F6-4E16-AFC2-0901F8A5BD27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1336-F35C-4F77-AFC1-5612E22EC902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F850-A82B-4760-8524-1A93C26746F6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026A-2DF9-48A0-8F8E-2FDD7AD2E082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7000"/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7123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8F22-8DB5-47DC-9D2B-C80800EC44F3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088" y="4779093"/>
            <a:ext cx="613033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 dirty="0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2278" y="4767263"/>
            <a:ext cx="10845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50065"/>
          </a:xfrm>
          <a:solidFill>
            <a:schemeClr val="tx1">
              <a:alpha val="0"/>
            </a:schemeClr>
          </a:solidFill>
        </p:spPr>
        <p:txBody>
          <a:bodyPr anchor="b"/>
          <a:lstStyle/>
          <a:p>
            <a:pPr marL="0" lvl="0" indent="0">
              <a:buNone/>
            </a:pPr>
            <a:r>
              <a:rPr dirty="0" err="1">
                <a:solidFill>
                  <a:schemeClr val="bg1"/>
                </a:solidFill>
              </a:rPr>
              <a:t>Análisis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base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Beísbol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0633" y="2598226"/>
            <a:ext cx="4866167" cy="1314450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Informe final de </a:t>
            </a:r>
            <a:r>
              <a:rPr dirty="0" err="1"/>
              <a:t>Estadística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419" dirty="0"/>
              <a:t>Tabla de Contenidos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hlinkClick r:id="rId2" action="ppaction://hlinksldjump"/>
              </a:rPr>
              <a:t>Pruebas</a:t>
            </a:r>
            <a:r>
              <a:rPr dirty="0">
                <a:hlinkClick r:id="rId2" action="ppaction://hlinksldjump"/>
              </a:rPr>
              <a:t> </a:t>
            </a:r>
            <a:r>
              <a:rPr dirty="0" err="1">
                <a:hlinkClick r:id="rId2" action="ppaction://hlinksldjump"/>
              </a:rPr>
              <a:t>sobre</a:t>
            </a:r>
            <a:r>
              <a:rPr dirty="0">
                <a:hlinkClick r:id="rId2" action="ppaction://hlinksldjump"/>
              </a:rPr>
              <a:t> la </a:t>
            </a:r>
            <a:r>
              <a:rPr dirty="0" err="1">
                <a:hlinkClick r:id="rId2" action="ppaction://hlinksldjump"/>
              </a:rPr>
              <a:t>tasa</a:t>
            </a:r>
            <a:r>
              <a:rPr dirty="0">
                <a:hlinkClick r:id="rId2" action="ppaction://hlinksldjump"/>
              </a:rPr>
              <a:t> de </a:t>
            </a:r>
            <a:r>
              <a:rPr dirty="0" err="1">
                <a:hlinkClick r:id="rId2" action="ppaction://hlinksldjump"/>
              </a:rPr>
              <a:t>bateo</a:t>
            </a:r>
            <a:endParaRPr dirty="0">
              <a:hlinkClick r:id="rId2" action="ppaction://hlinksldjump"/>
            </a:endParaRPr>
          </a:p>
          <a:p>
            <a:pPr lvl="0"/>
            <a:endParaRPr dirty="0">
              <a:hlinkClick r:id="rId2" action="ppaction://hlinksldjump"/>
            </a:endParaRPr>
          </a:p>
          <a:p>
            <a:pPr lvl="0"/>
            <a:endParaRPr dirty="0">
              <a:hlinkClick r:id="rId2" action="ppaction://hlinksldjump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A36-83AA-4552-AB5B-26123E428F05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Pruebas sobre la tasa de bateo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Se desea probar con un nivel de significancia 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t>, que el promedio de bateo es inferior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0.300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4EFF-01C6-4445-8412-9473D662C68B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Como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supongamos que la media de bateo,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</m:oMath>
                </a14:m>
                <a:r>
                  <a:t>, es igual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t>. Y como hipótesis alternativa,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t>, que el promedio de bateo es superior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  <m:r>
                      <a:rPr>
                        <a:latin typeface="Cambria Math" panose="02040503050406030204" pitchFamily="18" charset="0"/>
                      </a:rPr>
                      <m:t>&gt;0.3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Suponiendo que los datos presentan una distribución normal, podemos aplicar el comando </a:t>
                </a:r>
                <a:r>
                  <a:rPr>
                    <a:latin typeface="Courier"/>
                  </a:rPr>
                  <a:t>t.test</a:t>
                </a:r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0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807-B073-4259-8585-C839F8A07D2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Con este función, se obtuvo que el valor para el estadístico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−23.811</m:t>
                    </m:r>
                  </m:oMath>
                </a14:m>
                <a:r>
                  <a:t>,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r>
                  <a:t> grados libertad. Como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𝑣𝑎𝑙𝑜𝑟</m:t>
                    </m:r>
                  </m:oMath>
                </a14:m>
                <a:r>
                  <a:t> es bastante alto, de hecho es igual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0,9976</m:t>
                    </m:r>
                  </m:oMath>
                </a14:m>
                <a:r>
                  <a:t> (que representa un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99.76%</m:t>
                    </m:r>
                  </m:oMath>
                </a14:m>
                <a:r>
                  <a:t>), se cumple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=0.05&lt;99.76</m:t>
                    </m:r>
                  </m:oMath>
                </a14:m>
                <a:r>
                  <a:t> y por lo tanto la hipótesis alternativa se rechaza, mas aún, se rechaza para todo nivel de significancia porque se necesita un valor para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más alto que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𝑣𝑎𝑙𝑜𝑟</m:t>
                    </m:r>
                  </m:oMath>
                </a14:m>
                <a:r>
                  <a:t> para rechazar la hipótesis nula.</a:t>
                </a:r>
              </a:p>
              <a:p>
                <a:pPr marL="0" lvl="0" indent="0">
                  <a:buNone/>
                </a:pPr>
                <a:r>
                  <a:t>Se afirma entonces, con total seguridad, que la tasa de bateo es inferior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0.300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A21-9D18-45CC-AD74-67E04DB2C2C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088" y="4779093"/>
            <a:ext cx="6826125" cy="273844"/>
          </a:xfrm>
        </p:spPr>
        <p:txBody>
          <a:bodyPr/>
          <a:lstStyle/>
          <a:p>
            <a:r>
              <a:rPr lang="en-US"/>
              <a:t>Cordero M.; Gavazut E.;  Riera L         Proyecto final de Estadistica para Matemáticos– CO3322                   Profesor Pedro Ovalles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9213" y="4767263"/>
            <a:ext cx="53758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085C-7734-41EB-A2DC-EF4C76BC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0"/>
            </a:schemeClr>
          </a:solidFill>
        </p:spPr>
        <p:txBody>
          <a:bodyPr/>
          <a:lstStyle/>
          <a:p>
            <a:r>
              <a:rPr lang="es-419" dirty="0"/>
              <a:t>¡Gracias!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6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final.potx" id="{00B27BE0-874E-46D1-AD3A-7AB6F83E171C}" vid="{B489753E-FC18-450E-8007-3C8A59089E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302</Words>
  <Application>Microsoft Office PowerPoint</Application>
  <PresentationFormat>Presentación en pantalla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Análisis de una base de Datos de Beísbol</vt:lpstr>
      <vt:lpstr>Tabla de Contenidos</vt:lpstr>
      <vt:lpstr>Pruebas sobre la tasa de bateo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504</TotalTime>
  <Words>233</Words>
  <Application>Microsoft Office PowerPoint</Application>
  <PresentationFormat>Presentación en pantalla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Courier</vt:lpstr>
      <vt:lpstr>Office Theme</vt:lpstr>
      <vt:lpstr>Análisis estadístico sobre una base de datos de beísbol.</vt:lpstr>
      <vt:lpstr>Pruebas sobre la tasa de bateo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una base de Datos de Beísbol</dc:title>
  <dc:creator>Miguel Cordero</dc:creator>
  <cp:keywords/>
  <cp:lastModifiedBy>Miguel Cordero</cp:lastModifiedBy>
  <cp:revision>5</cp:revision>
  <dcterms:created xsi:type="dcterms:W3CDTF">2022-04-18T02:19:17Z</dcterms:created>
  <dcterms:modified xsi:type="dcterms:W3CDTF">2022-04-18T03:46:05Z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 de abril de 2022</vt:lpwstr>
  </property>
  <property fmtid="{D5CDD505-2E9C-101B-9397-08002B2CF9AE}" pid="3" name="output">
    <vt:lpwstr/>
  </property>
  <property fmtid="{D5CDD505-2E9C-101B-9397-08002B2CF9AE}" pid="4" name="subtitle">
    <vt:lpwstr>Informe final de Estadística</vt:lpwstr>
  </property>
</Properties>
</file>