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5" d="100"/>
          <a:sy n="95" d="100"/>
        </p:scale>
        <p:origin x="66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21D20-A404-4673-8228-94C6075179E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1FF00-4080-4E83-999B-95639863F3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9840"/>
            <a:ext cx="7772400" cy="1102519"/>
          </a:xfrm>
          <a:solidFill>
            <a:schemeClr val="tx1">
              <a:alpha val="46000"/>
            </a:schemeClr>
          </a:solidFill>
        </p:spPr>
        <p:txBody>
          <a:bodyPr>
            <a:noAutofit/>
          </a:bodyPr>
          <a:lstStyle>
            <a:lvl1pPr algn="ctr">
              <a:defRPr sz="4400" b="1"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0633" y="2598226"/>
            <a:ext cx="4866167" cy="1314450"/>
          </a:xfrm>
          <a:solidFill>
            <a:schemeClr val="bg1">
              <a:alpha val="30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B0E7DB-0989-4D2E-AB9B-DE4CC9B56CA7}"/>
              </a:ext>
            </a:extLst>
          </p:cNvPr>
          <p:cNvSpPr txBox="1"/>
          <p:nvPr userDrawn="1"/>
        </p:nvSpPr>
        <p:spPr>
          <a:xfrm>
            <a:off x="3820633" y="3992751"/>
            <a:ext cx="4866167" cy="646331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419" b="1" dirty="0"/>
              <a:t>Realizado por: </a:t>
            </a:r>
          </a:p>
          <a:p>
            <a:pPr algn="r"/>
            <a:r>
              <a:rPr lang="es-419" b="1" dirty="0"/>
              <a:t>Gavazut, E. ; Riera, L. ; Cordero, 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2B19-B96D-4187-A29C-2A7F8701D2C8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974B-D1AF-41D4-8E98-F7A76FB77A53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3819" y="2020490"/>
            <a:ext cx="7772400" cy="1102519"/>
          </a:xfrm>
          <a:solidFill>
            <a:schemeClr val="tx1">
              <a:alpha val="46000"/>
            </a:schemeClr>
          </a:solidFill>
        </p:spPr>
        <p:txBody>
          <a:bodyPr>
            <a:noAutofit/>
          </a:bodyPr>
          <a:lstStyle>
            <a:lvl1pPr algn="ctr">
              <a:defRPr sz="4400" b="1"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5016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6654-6CEA-4282-986B-C223F35974F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 dirty="0"/>
              <a:t>Cordero, M.; Gavazut, E.; </a:t>
            </a:r>
            <a:r>
              <a:rPr lang="en-US" dirty="0" err="1"/>
              <a:t>Riera</a:t>
            </a:r>
            <a:r>
              <a:rPr lang="en-US" dirty="0"/>
              <a:t>, L                   Proyecto final de </a:t>
            </a:r>
            <a:r>
              <a:rPr lang="en-US" dirty="0" err="1"/>
              <a:t>Estadistica</a:t>
            </a:r>
            <a:r>
              <a:rPr lang="en-US" dirty="0"/>
              <a:t> para </a:t>
            </a:r>
            <a:r>
              <a:rPr lang="en-US" dirty="0" err="1"/>
              <a:t>Matemáticos</a:t>
            </a:r>
            <a:r>
              <a:rPr lang="en-US" dirty="0"/>
              <a:t>– CO3322                         </a:t>
            </a:r>
            <a:r>
              <a:rPr lang="en-US" dirty="0" err="1"/>
              <a:t>Profesor</a:t>
            </a:r>
            <a:r>
              <a:rPr lang="en-US" dirty="0"/>
              <a:t> Pedro </a:t>
            </a:r>
            <a:r>
              <a:rPr lang="en-US" dirty="0" err="1"/>
              <a:t>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929-E379-444B-A8C4-581578DCA25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30CD-BBA8-405A-9EA7-62479018EB1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760-D5AC-4659-881F-3E2B18D307F9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BC09-0E92-4E07-A72F-D0FB150CC434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890D-D116-418F-AAC7-1AEC99771F13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AE62-417D-46D6-923F-A06B060B7681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637F-6484-4E1E-8634-108E8246B83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7000"/>
            <a:lum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7123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FD4C-21F2-4119-97FF-62929C2EB435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088" y="4779093"/>
            <a:ext cx="613033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419"/>
              <a:t>Cordero, M.; Gavazut, E.; Riera, L                   Proyecto final de Estadistica para Matemáticos– CO3322      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2278" y="4767263"/>
            <a:ext cx="10845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3300" b="1" kern="1200">
          <a:solidFill>
            <a:srgbClr val="00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Análisis estadístico sobre una base de datos de beísbol.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r>
              <a:t>Eduardo Gavazut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9" y="90563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la </a:t>
            </a:r>
            <a:r>
              <a:rPr dirty="0" err="1"/>
              <a:t>tasa</a:t>
            </a:r>
            <a:r>
              <a:rPr dirty="0"/>
              <a:t> de </a:t>
            </a:r>
            <a:r>
              <a:rPr dirty="0" err="1"/>
              <a:t>bateo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1666"/>
                <a:ext cx="8229600" cy="33944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Se desea probar con un nivel de significancia de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t>, que el promedio de bateo es inferior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0.300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Como hipótesis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supongamos que la media de bateo,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</m:oMath>
                </a14:m>
                <a:r>
                  <a:t>, es igual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t>. Y como hipótesis alternativa,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t>, que el promedio de bateo es superior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  <m:r>
                      <a:rPr>
                        <a:latin typeface="Cambria Math" panose="02040503050406030204" pitchFamily="18" charset="0"/>
                      </a:rPr>
                      <m:t>&gt;0.3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Suponiendo que los datos presentan una distribución normal, podemos aplicar el comando </a:t>
                </a:r>
                <a:r>
                  <a:rPr>
                    <a:latin typeface="Courier"/>
                  </a:rPr>
                  <a:t>t.test</a:t>
                </a:r>
                <a:r>
                  <a:t>.</a:t>
                </a:r>
              </a:p>
              <a:p>
                <a:pPr marL="0" lvl="0" indent="0">
                  <a:buNone/>
                </a:pPr>
                <a:r>
                  <a:t>Con este función, se obtuvo que el valor para el estadístico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−23.811</m:t>
                    </m:r>
                  </m:oMath>
                </a14:m>
                <a:r>
                  <a:t>,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44</m:t>
                    </m:r>
                  </m:oMath>
                </a14:m>
                <a:r>
                  <a:t> grados libertad. Como 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𝑣𝑎𝑙𝑜𝑟</m:t>
                    </m:r>
                  </m:oMath>
                </a14:m>
                <a:r>
                  <a:t> es bastante alto, de hecho es igual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0,9976</m:t>
                    </m:r>
                  </m:oMath>
                </a14:m>
                <a:r>
                  <a:t> (que representa un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99.76%</m:t>
                    </m:r>
                  </m:oMath>
                </a14:m>
                <a:r>
                  <a:t>), se cumple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=0.05&lt;99.76</m:t>
                    </m:r>
                  </m:oMath>
                </a14:m>
                <a:r>
                  <a:t> y por lo tanto la hipótesis alternativa se rechaza, mas aún, se rechaza para todo nivel de significancia porque se necesita un valor para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más alto que 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𝑣𝑎𝑙𝑜𝑟</m:t>
                    </m:r>
                  </m:oMath>
                </a14:m>
                <a:r>
                  <a:t> para rechazar la hipótesis nula.</a:t>
                </a:r>
              </a:p>
              <a:p>
                <a:pPr marL="0" lvl="0" indent="0">
                  <a:buNone/>
                </a:pPr>
                <a:r>
                  <a:t>Se afirma entonces, con total seguridad, que la tasa de bateo es inferior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0.300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1666"/>
                <a:ext cx="8229600" cy="3394472"/>
              </a:xfrm>
              <a:blipFill>
                <a:blip r:embed="rId2"/>
                <a:stretch>
                  <a:fillRect l="-444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C333B-0BF9-4E25-B104-7AAF1796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E75-768B-4811-91E0-E9BBA9C78842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FBEC0-9C9E-42DB-91FA-945BE704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Cordero, M.; Gavazut, E.; Riera, L                   Proyecto final de Estadistica para Matemáticos– CO3322                         Profesor Pedro Ovalles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0CE3F-782A-492B-8D80-0AC66A1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6299E-43FF-4D7A-A547-1C8E2B9A0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¡Gracias!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4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233</Words>
  <Application>Microsoft Office PowerPoint</Application>
  <PresentationFormat>Presentación en pantalla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Courier</vt:lpstr>
      <vt:lpstr>Office Theme</vt:lpstr>
      <vt:lpstr>Análisis estadístico sobre una base de datos de beísbol.</vt:lpstr>
      <vt:lpstr>Pruebas sobre la tasa de bateo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estadístico sobre una base de datos de beísbol.</dc:title>
  <dc:creator>Eduardo Gavazut</dc:creator>
  <cp:keywords/>
  <cp:lastModifiedBy>Miguel Cordero</cp:lastModifiedBy>
  <cp:revision>9</cp:revision>
  <dcterms:created xsi:type="dcterms:W3CDTF">2022-04-17T12:12:16Z</dcterms:created>
  <dcterms:modified xsi:type="dcterms:W3CDTF">2022-04-18T02:14:06Z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