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 showSpecialPlsOnTitleSld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95"/>
          <a:sy d="100" n="95"/>
        </p:scale>
        <p:origin x="660" y="9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8" Type="http://schemas.openxmlformats.org/officeDocument/2006/relationships/presProps" Target="presProps.xml" /><Relationship Id="rId11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9840"/>
            <a:ext cx="7772400" cy="1102519"/>
          </a:xfrm>
          <a:solidFill>
            <a:schemeClr val="tx1">
              <a:alpha val="46000"/>
            </a:schemeClr>
          </a:solidFill>
        </p:spPr>
        <p:txBody>
          <a:bodyPr>
            <a:noAutofit/>
          </a:bodyPr>
          <a:lstStyle>
            <a:lvl1pPr algn="ctr">
              <a:defRPr sz="4400" b="1">
                <a:solidFill>
                  <a:srgbClr val="00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20633" y="2598226"/>
            <a:ext cx="4866167" cy="1314450"/>
          </a:xfrm>
          <a:solidFill>
            <a:schemeClr val="bg1">
              <a:alpha val="30000"/>
            </a:schemeClr>
          </a:solidFill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B0E7DB-0989-4D2E-AB9B-DE4CC9B56CA7}"/>
              </a:ext>
            </a:extLst>
          </p:cNvPr>
          <p:cNvSpPr txBox="1"/>
          <p:nvPr userDrawn="1"/>
        </p:nvSpPr>
        <p:spPr>
          <a:xfrm>
            <a:off x="3820633" y="3992751"/>
            <a:ext cx="4866167" cy="646331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419" b="1" dirty="0"/>
              <a:t>Realizado por: </a:t>
            </a:r>
          </a:p>
          <a:p>
            <a:pPr algn="r"/>
            <a:r>
              <a:rPr lang="es-419" b="1" dirty="0"/>
              <a:t>Gavazut, E. ; Riera, L. ; Cordero, M.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2B19-B96D-4187-A29C-2A7F8701D2C8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Cordero, M.; Gavazut, E.; Riera, L                   Proyecto final de Estadistica para Matemáticos– CO3322                         Profesor Pedro Ovalles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974B-D1AF-41D4-8E98-F7A76FB77A53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Cordero, M.; Gavazut, E.; Riera, L                   Proyecto final de Estadistica para Matemáticos– CO3322                         Profesor Pedro Ovalles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3819" y="2020490"/>
            <a:ext cx="7772400" cy="1102519"/>
          </a:xfrm>
          <a:solidFill>
            <a:schemeClr val="tx1">
              <a:alpha val="46000"/>
            </a:schemeClr>
          </a:solidFill>
        </p:spPr>
        <p:txBody>
          <a:bodyPr>
            <a:noAutofit/>
          </a:bodyPr>
          <a:lstStyle>
            <a:lvl1pPr algn="ctr">
              <a:defRPr sz="4400" b="1">
                <a:solidFill>
                  <a:srgbClr val="00FF00"/>
                </a:solidFill>
              </a:defRPr>
            </a:lvl1pPr>
          </a:lstStyle>
          <a:p>
            <a:r>
              <a:rPr lang="en-US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350163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6654-6CEA-4282-986B-C223F35974FB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088" y="4779093"/>
            <a:ext cx="6826125" cy="273844"/>
          </a:xfrm>
        </p:spPr>
        <p:txBody>
          <a:bodyPr/>
          <a:lstStyle/>
          <a:p>
            <a:r>
              <a:rPr lang="en-US" dirty="0"/>
              <a:t>Cordero, M.; Gavazut, E.; </a:t>
            </a:r>
            <a:r>
              <a:rPr lang="en-US" dirty="0" err="1"/>
              <a:t>Riera</a:t>
            </a:r>
            <a:r>
              <a:rPr lang="en-US" dirty="0"/>
              <a:t>, L                   Proyecto final de </a:t>
            </a:r>
            <a:r>
              <a:rPr lang="en-US" dirty="0" err="1"/>
              <a:t>Estadistica</a:t>
            </a:r>
            <a:r>
              <a:rPr lang="en-US" dirty="0"/>
              <a:t> para </a:t>
            </a:r>
            <a:r>
              <a:rPr lang="en-US" dirty="0" err="1"/>
              <a:t>Matemáticos</a:t>
            </a:r>
            <a:r>
              <a:rPr lang="en-US" dirty="0"/>
              <a:t>– CO3322                         </a:t>
            </a:r>
            <a:r>
              <a:rPr lang="en-US" dirty="0" err="1"/>
              <a:t>Profesor</a:t>
            </a:r>
            <a:r>
              <a:rPr lang="en-US" dirty="0"/>
              <a:t> Pedro </a:t>
            </a:r>
            <a:r>
              <a:rPr lang="en-US" dirty="0" err="1"/>
              <a:t>Ovalles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9213" y="4767263"/>
            <a:ext cx="537586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E929-E379-444B-A8C4-581578DCA25B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Cordero, M.; Gavazut, E.; Riera, L                   Proyecto final de Estadistica para Matemáticos– CO3322                         Profesor Pedro Ovalles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30CD-BBA8-405A-9EA7-62479018EB1E}" type="datetime1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Cordero, M.; Gavazut, E.; Riera, L                   Proyecto final de Estadistica para Matemáticos– CO3322                         Profesor Pedro Ovalles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4760-D5AC-4659-881F-3E2B18D307F9}" type="datetime1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Cordero, M.; Gavazut, E.; Riera, L                   Proyecto final de Estadistica para Matemáticos– CO3322                         Profesor Pedro Ovalles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BC09-0E92-4E07-A72F-D0FB150CC434}" type="datetime1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Cordero, M.; Gavazut, E.; Riera, L                   Proyecto final de Estadistica para Matemáticos– CO3322                         Profesor Pedro Ovalles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890D-D116-418F-AAC7-1AEC99771F13}" type="datetime1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Cordero, M.; Gavazut, E.; Riera, L                   Proyecto final de Estadistica para Matemáticos– CO3322                         Profesor Pedro Ovalles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AE62-417D-46D6-923F-A06B060B7681}" type="datetime1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Cordero, M.; Gavazut, E.; Riera, L                   Proyecto final de Estadistica para Matemáticos– CO3322                         Profesor Pedro Ovalles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637F-6484-4E1E-8634-108E8246B83E}" type="datetime1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Cordero, M.; Gavazut, E.; Riera, L                   Proyecto final de Estadistica para Matemáticos– CO3322                         Profesor Pedro Ovalles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media/image2.svg" Type="http://schemas.openxmlformats.org/officeDocument/2006/relationships/image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4">
            <a:alphaModFix amt="77000"/>
            <a:lum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712381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DFD4C-21F2-4119-97FF-62929C2EB435}" type="datetime1">
              <a:rPr lang="en-US" smtClean="0"/>
              <a:t>4/17/2022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323088" y="4779093"/>
            <a:ext cx="6130335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419"/>
              <a:t>Cordero, M.; Gavazut, E.; Riera, L                   Proyecto final de Estadistica para Matemáticos– CO3322                         Profesor Pedro Ovalles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7602278" y="4767263"/>
            <a:ext cx="1084521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/>
  <p:txStyles>
    <p:titleStyle>
      <a:lvl1pPr algn="ctr" defTabSz="342900" eaLnBrk="1" hangingPunct="1" latinLnBrk="0" rtl="0">
        <a:spcBef>
          <a:spcPct val="0"/>
        </a:spcBef>
        <a:buNone/>
        <a:defRPr b="1" kern="1200" sz="3300">
          <a:solidFill>
            <a:srgbClr val="00FF00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9840"/>
            <a:ext cx="7772400" cy="1102519"/>
          </a:xfrm>
          <a:solidFill>
            <a:schemeClr val="tx1">
              <a:alpha val="46000"/>
            </a:schemeClr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Análisis de una base de Datos de Beísbol</a:t>
            </a:r>
          </a:p>
        </p:txBody>
      </p:sp>
      <p:sp>
        <p:nvSpPr>
          <p:cNvPr id="3" name="Subtitle 2"/>
          <p:cNvSpPr>
            <a:spLocks noGrp="1"/>
          </p:cNvSpPr>
          <p:nvPr>
            <p:ph hasCustomPrompt="1" idx="1" type="subTitle"/>
          </p:nvPr>
        </p:nvSpPr>
        <p:spPr>
          <a:xfrm>
            <a:off x="3820633" y="2598226"/>
            <a:ext cx="4866167" cy="1314450"/>
          </a:xfrm>
          <a:solidFill>
            <a:schemeClr val="bg1">
              <a:alpha val="30000"/>
            </a:schemeClr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Informe final de Estadística</a:t>
            </a:r>
            <a:br/>
            <a:br/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Pruebas sobre la tasa de bateo</a:t>
            </a:r>
          </a:p>
          <a:p>
            <a:pPr lvl="0"/>
          </a:p>
          <a:p>
            <a:pPr lvl="0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CD06654-6CEA-4282-986B-C223F35974FB}" type="datetime1">
              <a:rPr lang="en-US" smtClean="0"/>
              <a:t>8 de abril de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xfrm>
            <a:off x="1323088" y="4779093"/>
            <a:ext cx="6826125" cy="273844"/>
          </a:xfrm>
        </p:spPr>
        <p:txBody>
          <a:bodyPr/>
          <a:lstStyle/>
          <a:p>
            <a:r>
              <a:rPr dirty="0" lang="en-US"/>
              <a:t>Cordero, M.; Gavazut, E.; </a:t>
            </a:r>
            <a:r>
              <a:rPr dirty="0" err="1" lang="en-US"/>
              <a:t>Riera</a:t>
            </a:r>
            <a:r>
              <a:rPr dirty="0" lang="en-US"/>
              <a:t>, L                   Proyecto final de </a:t>
            </a:r>
            <a:r>
              <a:rPr dirty="0" err="1" lang="en-US"/>
              <a:t>Estadistica</a:t>
            </a:r>
            <a:r>
              <a:rPr dirty="0" lang="en-US"/>
              <a:t> para </a:t>
            </a:r>
            <a:r>
              <a:rPr dirty="0" err="1" lang="en-US"/>
              <a:t>Matemáticos</a:t>
            </a:r>
            <a:r>
              <a:rPr dirty="0" lang="en-US"/>
              <a:t>– CO3322                         </a:t>
            </a:r>
            <a:r>
              <a:rPr dirty="0" err="1" lang="en-US"/>
              <a:t>Profesor</a:t>
            </a:r>
            <a:r>
              <a:rPr dirty="0" lang="en-US"/>
              <a:t> Pedro </a:t>
            </a:r>
            <a:r>
              <a:rPr dirty="0" err="1" lang="en-US"/>
              <a:t>Ovalles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xfrm>
            <a:off x="8149213" y="4767263"/>
            <a:ext cx="537586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dirty="0"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Inicializamos la librería que permite leer archivos xlsx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(readxl)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'readxl' was built under R version 4.1.3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Asignamos a una variable la información almacenada en el archivo</a:t>
            </a:r>
            <a:br/>
            <a:r>
              <a:rPr>
                <a:latin typeface="Courier"/>
              </a:rPr>
              <a:t>Baseball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read_excel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"~/GitHub/data/Baseball.xlsx"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Mostramos las primeras 5 entradas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(Baseball, 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5 x 6
##      X1    X2    X3    X4    X5    X6
##   &lt;dbl&gt; &lt;dbl&gt; &lt;dbl&gt; &lt;dbl&gt; &lt;dbl&gt; &lt;dbl&gt;
## 1 0.283 0.144 0.049 0.012 0.013 0.086
## 2 0.276 0.125 0.039 0.013 0.002 0.062
## 3 0.281 0.141 0.045 0.021 0.013 0.074
## 4 0.328 0.189 0.043 0.001 0.03  0.032
## 5 0.29  0.161 0.044 0.011 0.07  0.076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CD06654-6CEA-4282-986B-C223F35974FB}" type="datetime1">
              <a:rPr lang="en-US" smtClean="0"/>
              <a:t>8 de abril de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xfrm>
            <a:off x="1323088" y="4779093"/>
            <a:ext cx="6826125" cy="273844"/>
          </a:xfrm>
        </p:spPr>
        <p:txBody>
          <a:bodyPr/>
          <a:lstStyle/>
          <a:p>
            <a:r>
              <a:rPr dirty="0" lang="en-US"/>
              <a:t>Cordero, M.; Gavazut, E.; </a:t>
            </a:r>
            <a:r>
              <a:rPr dirty="0" err="1" lang="en-US"/>
              <a:t>Riera</a:t>
            </a:r>
            <a:r>
              <a:rPr dirty="0" lang="en-US"/>
              <a:t>, L                   Proyecto final de </a:t>
            </a:r>
            <a:r>
              <a:rPr dirty="0" err="1" lang="en-US"/>
              <a:t>Estadistica</a:t>
            </a:r>
            <a:r>
              <a:rPr dirty="0" lang="en-US"/>
              <a:t> para </a:t>
            </a:r>
            <a:r>
              <a:rPr dirty="0" err="1" lang="en-US"/>
              <a:t>Matemáticos</a:t>
            </a:r>
            <a:r>
              <a:rPr dirty="0" lang="en-US"/>
              <a:t>– CO3322                         </a:t>
            </a:r>
            <a:r>
              <a:rPr dirty="0" err="1" lang="en-US"/>
              <a:t>Profesor</a:t>
            </a:r>
            <a:r>
              <a:rPr dirty="0" lang="en-US"/>
              <a:t> Pedro </a:t>
            </a:r>
            <a:r>
              <a:rPr dirty="0" err="1" lang="en-US"/>
              <a:t>Ovalles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xfrm>
            <a:off x="8149213" y="4767263"/>
            <a:ext cx="537586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dirty="0"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Pruebas sobre la tasa de bateo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 desea probar con un nivel de significancia de 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0.05</m:t>
                    </m:r>
                  </m:oMath>
                </a14:m>
                <a:r>
                  <a:rPr/>
                  <a:t>, que el promedio de bateo es inferior a </a:t>
                </a:r>
                <a14:m>
                  <m:oMath xmlns:m="http://schemas.openxmlformats.org/officeDocument/2006/math">
                    <m:r>
                      <m:t>0.300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CD06654-6CEA-4282-986B-C223F35974FB}" type="datetime1">
              <a:rPr lang="en-US" smtClean="0"/>
              <a:t>8 de abril de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xfrm>
            <a:off x="1323088" y="4779093"/>
            <a:ext cx="6826125" cy="273844"/>
          </a:xfrm>
        </p:spPr>
        <p:txBody>
          <a:bodyPr/>
          <a:lstStyle/>
          <a:p>
            <a:r>
              <a:rPr dirty="0" lang="en-US"/>
              <a:t>Cordero, M.; Gavazut, E.; </a:t>
            </a:r>
            <a:r>
              <a:rPr dirty="0" err="1" lang="en-US"/>
              <a:t>Riera</a:t>
            </a:r>
            <a:r>
              <a:rPr dirty="0" lang="en-US"/>
              <a:t>, L                   Proyecto final de </a:t>
            </a:r>
            <a:r>
              <a:rPr dirty="0" err="1" lang="en-US"/>
              <a:t>Estadistica</a:t>
            </a:r>
            <a:r>
              <a:rPr dirty="0" lang="en-US"/>
              <a:t> para </a:t>
            </a:r>
            <a:r>
              <a:rPr dirty="0" err="1" lang="en-US"/>
              <a:t>Matemáticos</a:t>
            </a:r>
            <a:r>
              <a:rPr dirty="0" lang="en-US"/>
              <a:t>– CO3322                         </a:t>
            </a:r>
            <a:r>
              <a:rPr dirty="0" err="1" lang="en-US"/>
              <a:t>Profesor</a:t>
            </a:r>
            <a:r>
              <a:rPr dirty="0" lang="en-US"/>
              <a:t> Pedro </a:t>
            </a:r>
            <a:r>
              <a:rPr dirty="0" err="1" lang="en-US"/>
              <a:t>Ovalles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xfrm>
            <a:off x="8149213" y="4767263"/>
            <a:ext cx="537586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dirty="0"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Como hipótesis nula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supongamos que la media de bateo,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  <m:r>
                          <m:t>1</m:t>
                        </m:r>
                      </m:e>
                    </m:bar>
                  </m:oMath>
                </a14:m>
                <a:r>
                  <a:rPr/>
                  <a:t>, es igual a </a:t>
                </a:r>
                <a14:m>
                  <m:oMath xmlns:m="http://schemas.openxmlformats.org/officeDocument/2006/math">
                    <m:r>
                      <m:t>0.3</m:t>
                    </m:r>
                  </m:oMath>
                </a14:m>
                <a:r>
                  <a:rPr/>
                  <a:t>. Y como hipótesis alternativa,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</m:oMath>
                </a14:m>
                <a:r>
                  <a:rPr/>
                  <a:t>, que el promedio de bateo es superior a </a:t>
                </a:r>
                <a14:m>
                  <m:oMath xmlns:m="http://schemas.openxmlformats.org/officeDocument/2006/math">
                    <m:r>
                      <m:t>0.3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  <m:r>
                          <m:t>1</m:t>
                        </m:r>
                      </m:e>
                    </m:bar>
                    <m:r>
                      <m:rPr>
                        <m:sty m:val="p"/>
                      </m:rPr>
                      <m:t>&gt;</m:t>
                    </m:r>
                    <m:r>
                      <m:t>0.3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Suponiendo que los datos presentan una distribución normal, podemos aplicar el comando </a:t>
                </a:r>
                <a:r>
                  <a:rPr>
                    <a:latin typeface="Courier"/>
                  </a:rPr>
                  <a:t>t.test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CD06654-6CEA-4282-986B-C223F35974FB}" type="datetime1">
              <a:rPr lang="en-US" smtClean="0"/>
              <a:t>8 de abril de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xfrm>
            <a:off x="1323088" y="4779093"/>
            <a:ext cx="6826125" cy="273844"/>
          </a:xfrm>
        </p:spPr>
        <p:txBody>
          <a:bodyPr/>
          <a:lstStyle/>
          <a:p>
            <a:r>
              <a:rPr dirty="0" lang="en-US"/>
              <a:t>Cordero, M.; Gavazut, E.; </a:t>
            </a:r>
            <a:r>
              <a:rPr dirty="0" err="1" lang="en-US"/>
              <a:t>Riera</a:t>
            </a:r>
            <a:r>
              <a:rPr dirty="0" lang="en-US"/>
              <a:t>, L                   Proyecto final de </a:t>
            </a:r>
            <a:r>
              <a:rPr dirty="0" err="1" lang="en-US"/>
              <a:t>Estadistica</a:t>
            </a:r>
            <a:r>
              <a:rPr dirty="0" lang="en-US"/>
              <a:t> para </a:t>
            </a:r>
            <a:r>
              <a:rPr dirty="0" err="1" lang="en-US"/>
              <a:t>Matemáticos</a:t>
            </a:r>
            <a:r>
              <a:rPr dirty="0" lang="en-US"/>
              <a:t>– CO3322                         </a:t>
            </a:r>
            <a:r>
              <a:rPr dirty="0" err="1" lang="en-US"/>
              <a:t>Profesor</a:t>
            </a:r>
            <a:r>
              <a:rPr dirty="0" lang="en-US"/>
              <a:t> Pedro </a:t>
            </a:r>
            <a:r>
              <a:rPr dirty="0" err="1" lang="en-US"/>
              <a:t>Ovalles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xfrm>
            <a:off x="8149213" y="4767263"/>
            <a:ext cx="537586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dirty="0"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Con este función, se obtuvo que el valor para el estadístico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23.811</m:t>
                    </m:r>
                  </m:oMath>
                </a14:m>
                <a:r>
                  <a:rPr/>
                  <a:t>, con </a:t>
                </a:r>
                <a14:m>
                  <m:oMath xmlns:m="http://schemas.openxmlformats.org/officeDocument/2006/math">
                    <m:r>
                      <m:t>44</m:t>
                    </m:r>
                  </m:oMath>
                </a14:m>
                <a:r>
                  <a:rPr/>
                  <a:t> grados libertad. Como el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t>o</m:t>
                    </m:r>
                    <m:r>
                      <m:t>r</m:t>
                    </m:r>
                  </m:oMath>
                </a14:m>
                <a:r>
                  <a:rPr/>
                  <a:t> es bastante alto, de hecho es igual </a:t>
                </a:r>
                <a14:m>
                  <m:oMath xmlns:m="http://schemas.openxmlformats.org/officeDocument/2006/math"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9976</m:t>
                    </m:r>
                  </m:oMath>
                </a14:m>
                <a:r>
                  <a:rPr/>
                  <a:t> (que representa un </a:t>
                </a:r>
                <a14:m>
                  <m:oMath xmlns:m="http://schemas.openxmlformats.org/officeDocument/2006/math">
                    <m:r>
                      <m:t>99.76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), se cumple que 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0.05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99.76</m:t>
                    </m:r>
                  </m:oMath>
                </a14:m>
                <a:r>
                  <a:rPr/>
                  <a:t> y por lo tanto la hipótesis alternativa se rechaza, mas aún, se rechaza para todo nivel de significancia porque se necesita un valor para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más alto que el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t>o</m:t>
                    </m:r>
                    <m:r>
                      <m:t>r</m:t>
                    </m:r>
                  </m:oMath>
                </a14:m>
                <a:r>
                  <a:rPr/>
                  <a:t> para rechazar la hipótesis nula.</a:t>
                </a:r>
              </a:p>
              <a:p>
                <a:pPr lvl="0" indent="0" marL="0">
                  <a:buNone/>
                </a:pPr>
                <a:r>
                  <a:rPr/>
                  <a:t>Se afirma entonces, con total seguridad, que la tasa de bateo es inferior a </a:t>
                </a:r>
                <a14:m>
                  <m:oMath xmlns:m="http://schemas.openxmlformats.org/officeDocument/2006/math">
                    <m:r>
                      <m:t>0.300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CD06654-6CEA-4282-986B-C223F35974FB}" type="datetime1">
              <a:rPr lang="en-US" smtClean="0"/>
              <a:t>8 de abril de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xfrm>
            <a:off x="1323088" y="4779093"/>
            <a:ext cx="6826125" cy="273844"/>
          </a:xfrm>
        </p:spPr>
        <p:txBody>
          <a:bodyPr/>
          <a:lstStyle/>
          <a:p>
            <a:r>
              <a:rPr dirty="0" lang="en-US"/>
              <a:t>Cordero, M.; Gavazut, E.; </a:t>
            </a:r>
            <a:r>
              <a:rPr dirty="0" err="1" lang="en-US"/>
              <a:t>Riera</a:t>
            </a:r>
            <a:r>
              <a:rPr dirty="0" lang="en-US"/>
              <a:t>, L                   Proyecto final de </a:t>
            </a:r>
            <a:r>
              <a:rPr dirty="0" err="1" lang="en-US"/>
              <a:t>Estadistica</a:t>
            </a:r>
            <a:r>
              <a:rPr dirty="0" lang="en-US"/>
              <a:t> para </a:t>
            </a:r>
            <a:r>
              <a:rPr dirty="0" err="1" lang="en-US"/>
              <a:t>Matemáticos</a:t>
            </a:r>
            <a:r>
              <a:rPr dirty="0" lang="en-US"/>
              <a:t>– CO3322                         </a:t>
            </a:r>
            <a:r>
              <a:rPr dirty="0" err="1" lang="en-US"/>
              <a:t>Profesor</a:t>
            </a:r>
            <a:r>
              <a:rPr dirty="0" lang="en-US"/>
              <a:t> Pedro </a:t>
            </a:r>
            <a:r>
              <a:rPr dirty="0" err="1" lang="en-US"/>
              <a:t>Ovalles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xfrm>
            <a:off x="8149213" y="4767263"/>
            <a:ext cx="537586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dirty="0"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final.potx" id="{00B27BE0-874E-46D1-AD3A-7AB6F83E171C}" vid="{B489753E-FC18-450E-8007-3C8A59089E2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</TotalTime>
  <Words>233</Words>
  <Application>Microsoft Office PowerPoint</Application>
  <PresentationFormat>Presentación en pantalla (16:9)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 Math</vt:lpstr>
      <vt:lpstr>Courier</vt:lpstr>
      <vt:lpstr>Office Theme</vt:lpstr>
      <vt:lpstr>Análisis estadístico sobre una base de datos de beísbol.</vt:lpstr>
      <vt:lpstr>Pruebas sobre la tasa de bateo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una base de Datos de Beísbol</dc:title>
  <dc:creator/>
  <cp:keywords/>
  <dcterms:created xsi:type="dcterms:W3CDTF">2022-04-18T02:19:17Z</dcterms:created>
  <dcterms:modified xsi:type="dcterms:W3CDTF">2022-04-18T02:19:17Z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8 de abril de 2022</vt:lpwstr>
  </property>
  <property fmtid="{D5CDD505-2E9C-101B-9397-08002B2CF9AE}" pid="3" name="output">
    <vt:lpwstr/>
  </property>
  <property fmtid="{D5CDD505-2E9C-101B-9397-08002B2CF9AE}" pid="4" name="subtitle">
    <vt:lpwstr>Informe final de Estadística</vt:lpwstr>
  </property>
</Properties>
</file>