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Lst>
  <p:sldSz cy="5143500" cx="9144000"/>
  <p:notesSz cx="6858000" cy="9144000"/>
  <p:embeddedFontLst>
    <p:embeddedFont>
      <p:font typeface="Roboto"/>
      <p:regular r:id="rId99"/>
      <p:bold r:id="rId100"/>
      <p:italic r:id="rId101"/>
      <p:boldItalic r:id="rId102"/>
    </p:embeddedFont>
    <p:embeddedFont>
      <p:font typeface="Montserrat"/>
      <p:regular r:id="rId103"/>
      <p:bold r:id="rId104"/>
      <p:italic r:id="rId105"/>
      <p:boldItalic r:id="rId106"/>
    </p:embeddedFont>
    <p:embeddedFont>
      <p:font typeface="Lato"/>
      <p:regular r:id="rId107"/>
      <p:bold r:id="rId108"/>
      <p:italic r:id="rId109"/>
      <p:boldItalic r:id="rId1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BA3854E-65E4-4AE8-B699-77F814F85FFA}">
  <a:tblStyle styleId="{5BA3854E-65E4-4AE8-B699-77F814F85FF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font" Target="fonts/Lato-regular.fntdata"/><Relationship Id="rId106" Type="http://schemas.openxmlformats.org/officeDocument/2006/relationships/font" Target="fonts/Montserrat-boldItalic.fntdata"/><Relationship Id="rId105" Type="http://schemas.openxmlformats.org/officeDocument/2006/relationships/font" Target="fonts/Montserrat-italic.fntdata"/><Relationship Id="rId104" Type="http://schemas.openxmlformats.org/officeDocument/2006/relationships/font" Target="fonts/Montserrat-bold.fntdata"/><Relationship Id="rId109" Type="http://schemas.openxmlformats.org/officeDocument/2006/relationships/font" Target="fonts/Lato-italic.fntdata"/><Relationship Id="rId108" Type="http://schemas.openxmlformats.org/officeDocument/2006/relationships/font" Target="fonts/Lato-bold.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Montserrat-regular.fntdata"/><Relationship Id="rId102" Type="http://schemas.openxmlformats.org/officeDocument/2006/relationships/font" Target="fonts/Roboto-boldItalic.fntdata"/><Relationship Id="rId101" Type="http://schemas.openxmlformats.org/officeDocument/2006/relationships/font" Target="fonts/Roboto-italic.fntdata"/><Relationship Id="rId100" Type="http://schemas.openxmlformats.org/officeDocument/2006/relationships/font" Target="fonts/Roboto-bold.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font" Target="fonts/Roboto-regular.fntdata"/><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10" Type="http://schemas.openxmlformats.org/officeDocument/2006/relationships/font" Target="fonts/Lato-boldItalic.fntdata"/><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0" Type="http://schemas.openxmlformats.org/officeDocument/2006/relationships/hyperlink" Target="https://aws.amazon.com/es/iam/features/manage-permissions/" TargetMode="External"/><Relationship Id="rId11" Type="http://schemas.openxmlformats.org/officeDocument/2006/relationships/hyperlink" Target="http://aws.amazon.com/code/4001165270590826" TargetMode="External"/><Relationship Id="rId22" Type="http://schemas.openxmlformats.org/officeDocument/2006/relationships/hyperlink" Target="http://aws.amazon.com/code/4001165270590826" TargetMode="External"/><Relationship Id="rId10" Type="http://schemas.openxmlformats.org/officeDocument/2006/relationships/hyperlink" Target="https://aws.amazon.com/es/identity/saml/" TargetMode="External"/><Relationship Id="rId21" Type="http://schemas.openxmlformats.org/officeDocument/2006/relationships/hyperlink" Target="https://aws.amazon.com/es/identity/saml/" TargetMode="External"/><Relationship Id="rId13" Type="http://schemas.openxmlformats.org/officeDocument/2006/relationships/hyperlink" Target="https://aws.amazon.com/es/iam/features/manage-users/" TargetMode="External"/><Relationship Id="rId12" Type="http://schemas.openxmlformats.org/officeDocument/2006/relationships/hyperlink" Target="http://aws.amazon.com/code/1288653099190193" TargetMode="External"/><Relationship Id="rId23" Type="http://schemas.openxmlformats.org/officeDocument/2006/relationships/hyperlink" Target="http://aws.amazon.com/code/1288653099190193" TargetMode="External"/><Relationship Id="rId1" Type="http://schemas.openxmlformats.org/officeDocument/2006/relationships/notesMaster" Target="../notesMasters/notesMaster1.xml"/><Relationship Id="rId2" Type="http://schemas.openxmlformats.org/officeDocument/2006/relationships/hyperlink" Target="https://aws.amazon.com/es/iam/features/manage-users/" TargetMode="External"/><Relationship Id="rId3" Type="http://schemas.openxmlformats.org/officeDocument/2006/relationships/hyperlink" Target="https://aws.amazon.com/es/iam/features/manage-permissions/" TargetMode="External"/><Relationship Id="rId4" Type="http://schemas.openxmlformats.org/officeDocument/2006/relationships/hyperlink" Target="https://aws.amazon.com/es/iam/features/manage-permissions/" TargetMode="External"/><Relationship Id="rId9" Type="http://schemas.openxmlformats.org/officeDocument/2006/relationships/hyperlink" Target="http://docs.aws.amazon.com/IAM/latest/UserGuide/IdP-solution-providers.html" TargetMode="External"/><Relationship Id="rId15" Type="http://schemas.openxmlformats.org/officeDocument/2006/relationships/hyperlink" Target="https://aws.amazon.com/es/iam/features/mfa/" TargetMode="External"/><Relationship Id="rId14" Type="http://schemas.openxmlformats.org/officeDocument/2006/relationships/hyperlink" Target="https://aws.amazon.com/es/iam/features/managing-user-credentials/" TargetMode="External"/><Relationship Id="rId17" Type="http://schemas.openxmlformats.org/officeDocument/2006/relationships/hyperlink" Target="https://aws.amazon.com/es/iam/features/manage-permissions/" TargetMode="External"/><Relationship Id="rId16" Type="http://schemas.openxmlformats.org/officeDocument/2006/relationships/hyperlink" Target="https://aws.amazon.com/es/iam/features/manage-roles/" TargetMode="External"/><Relationship Id="rId5" Type="http://schemas.openxmlformats.org/officeDocument/2006/relationships/hyperlink" Target="https://aws.amazon.com/es/iam/features/mfa/" TargetMode="External"/><Relationship Id="rId19" Type="http://schemas.openxmlformats.org/officeDocument/2006/relationships/hyperlink" Target="https://aws.amazon.com/es/identity/federation/" TargetMode="External"/><Relationship Id="rId6" Type="http://schemas.openxmlformats.org/officeDocument/2006/relationships/hyperlink" Target="https://aws.amazon.com/es/iam/features/mfa/" TargetMode="External"/><Relationship Id="rId18" Type="http://schemas.openxmlformats.org/officeDocument/2006/relationships/hyperlink" Target="https://docs.aws.amazon.com/console/iam/service-linked-role" TargetMode="External"/><Relationship Id="rId7" Type="http://schemas.openxmlformats.org/officeDocument/2006/relationships/hyperlink" Target="https://aws.amazon.com/es/iam/features/analyze-access/" TargetMode="External"/><Relationship Id="rId8" Type="http://schemas.openxmlformats.org/officeDocument/2006/relationships/hyperlink" Target="https://aws.amazon.com/es/identity/federation/"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finicion.de/informacion"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ws.amazon.com/es/s3/faqs/#Durability_.26_Data_Protection" TargetMode="External"/><Relationship Id="rId3" Type="http://schemas.openxmlformats.org/officeDocument/2006/relationships/hyperlink" Target="https://aws.amazon.com/es/s3/cost-optimization/" TargetMode="External"/><Relationship Id="rId4" Type="http://schemas.openxmlformats.org/officeDocument/2006/relationships/hyperlink" Target="https://aws.amazon.com/es/s3/storage-classes/" TargetMode="External"/><Relationship Id="rId11" Type="http://schemas.openxmlformats.org/officeDocument/2006/relationships/hyperlink" Target="https://aws.amazon.com/es/backup-recovery/partner-solutions/" TargetMode="External"/><Relationship Id="rId10" Type="http://schemas.openxmlformats.org/officeDocument/2006/relationships/hyperlink" Target="https://aws.amazon.com/es/s3/features/#Query_in_place" TargetMode="External"/><Relationship Id="rId12" Type="http://schemas.openxmlformats.org/officeDocument/2006/relationships/hyperlink" Target="https://aws.amazon.com/marketplace" TargetMode="External"/><Relationship Id="rId9" Type="http://schemas.openxmlformats.org/officeDocument/2006/relationships/hyperlink" Target="https://aws.amazon.com/es/s3/features/#Storage_management_and_monitoring" TargetMode="External"/><Relationship Id="rId5" Type="http://schemas.openxmlformats.org/officeDocument/2006/relationships/hyperlink" Target="https://aws.amazon.com/es/s3/features/block-public-access/" TargetMode="External"/><Relationship Id="rId6" Type="http://schemas.openxmlformats.org/officeDocument/2006/relationships/hyperlink" Target="https://aws.amazon.com/es/macie/" TargetMode="External"/><Relationship Id="rId7" Type="http://schemas.openxmlformats.org/officeDocument/2006/relationships/hyperlink" Target="https://aws.amazon.com/es/s3/features/#Access_management_and_security" TargetMode="External"/><Relationship Id="rId8" Type="http://schemas.openxmlformats.org/officeDocument/2006/relationships/hyperlink" Target="https://aws.amazon.com/es/compliance/" TargetMode="Externa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1" Type="http://schemas.openxmlformats.org/officeDocument/2006/relationships/hyperlink" Target="https://aws.amazon.com/es/aws-transfer-family/" TargetMode="External"/><Relationship Id="rId10" Type="http://schemas.openxmlformats.org/officeDocument/2006/relationships/hyperlink" Target="https://aws.amazon.com/es/datasync/" TargetMode="External"/><Relationship Id="rId13" Type="http://schemas.openxmlformats.org/officeDocument/2006/relationships/hyperlink" Target="https://aws.amazon.com/es/products/storage/object-storage-for-cloud-native-applications/" TargetMode="External"/><Relationship Id="rId12" Type="http://schemas.openxmlformats.org/officeDocument/2006/relationships/hyperlink" Target="https://aws.amazon.com/es/s3/outposts/" TargetMode="External"/><Relationship Id="rId1" Type="http://schemas.openxmlformats.org/officeDocument/2006/relationships/notesMaster" Target="../notesMasters/notesMaster1.xml"/><Relationship Id="rId2" Type="http://schemas.openxmlformats.org/officeDocument/2006/relationships/hyperlink" Target="https://aws.amazon.com/es/backup-restore/" TargetMode="External"/><Relationship Id="rId3" Type="http://schemas.openxmlformats.org/officeDocument/2006/relationships/hyperlink" Target="https://aws.amazon.com/es/disaster-recovery/" TargetMode="External"/><Relationship Id="rId4" Type="http://schemas.openxmlformats.org/officeDocument/2006/relationships/hyperlink" Target="https://aws.amazon.com/es/glacier/" TargetMode="External"/><Relationship Id="rId9" Type="http://schemas.openxmlformats.org/officeDocument/2006/relationships/hyperlink" Target="https://aws.amazon.com/es/storagegateway/" TargetMode="External"/><Relationship Id="rId5" Type="http://schemas.openxmlformats.org/officeDocument/2006/relationships/hyperlink" Target="https://aws.amazon.com/es/products/storage/data-lake-storage/" TargetMode="External"/><Relationship Id="rId6" Type="http://schemas.openxmlformats.org/officeDocument/2006/relationships/hyperlink" Target="https://aws.amazon.com/es/products/storage/data-lake-storage/" TargetMode="External"/><Relationship Id="rId7" Type="http://schemas.openxmlformats.org/officeDocument/2006/relationships/hyperlink" Target="https://aws.amazon.com/es/lake-formation/" TargetMode="External"/><Relationship Id="rId8" Type="http://schemas.openxmlformats.org/officeDocument/2006/relationships/hyperlink" Target="https://docs.aws.amazon.com/AmazonS3/latest/dev/privatelink-interface-endpoints.html" TargetMode="Externa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ws.amazon.com/es/api-gateway/pricing/?loc=ft#Free_Tier" TargetMode="External"/><Relationship Id="rId3" Type="http://schemas.openxmlformats.org/officeDocument/2006/relationships/hyperlink" Target="https://console.aws.amazon.com/apigateway/" TargetMode="External"/><Relationship Id="rId4" Type="http://schemas.openxmlformats.org/officeDocument/2006/relationships/hyperlink" Target="https://docs.aws.amazon.com/apigateway/latest/developerguide/http-api.html" TargetMode="External"/><Relationship Id="rId5" Type="http://schemas.openxmlformats.org/officeDocument/2006/relationships/hyperlink" Target="https://docs.aws.amazon.com/apigateway/latest/developerguide/http-api-vs-rest.html" TargetMode="External"/><Relationship Id="rId6" Type="http://schemas.openxmlformats.org/officeDocument/2006/relationships/hyperlink" Target="https://docs.aws.amazon.com/apigateway/latest/developerguide/apigateway-websocket-api-overview.html" TargetMode="Externa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ws.amazon.com/es/cloudwatch/" TargetMode="External"/><Relationship Id="rId3" Type="http://schemas.openxmlformats.org/officeDocument/2006/relationships/hyperlink" Target="https://aws.amazon.com/es/lambda/" TargetMode="Externa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onsole.aws.amazon.com/iam/home" TargetMode="External"/><Relationship Id="rId3" Type="http://schemas.openxmlformats.org/officeDocument/2006/relationships/hyperlink" Target="http://docs.aws.amazon.com/IAM/latest/UserGuide/IAMBestPractices.html" TargetMode="Externa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Que son los JWT? En esta sección resolveremos esta pregunta así como entenderemos la diferencia entre codificación simetrica y asimetrica, veremos las partes que necesitamos a la hora de construir un jwt y finalmente implementaremos una demo con todos los conocimientos adquiridos. Es importante asentar este concepto ya que es un pilar del trabajo interno del servicio de Cognito. Vamos alla!</a:t>
            </a:r>
            <a:endParaRPr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eedf082b1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eedf082b1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93700" marR="393700" rtl="0" algn="l">
              <a:lnSpc>
                <a:spcPct val="130000"/>
              </a:lnSpc>
              <a:spcBef>
                <a:spcPts val="1100"/>
              </a:spcBef>
              <a:spcAft>
                <a:spcPts val="0"/>
              </a:spcAft>
              <a:buClr>
                <a:schemeClr val="dk1"/>
              </a:buClr>
              <a:buSzPts val="1100"/>
              <a:buFont typeface="Arial"/>
              <a:buNone/>
            </a:pPr>
            <a:r>
              <a:rPr b="1" lang="en" sz="1400">
                <a:solidFill>
                  <a:srgbClr val="232F3E"/>
                </a:solidFill>
                <a:highlight>
                  <a:srgbClr val="FAFAFA"/>
                </a:highlight>
              </a:rPr>
              <a:t>Casos de uso</a:t>
            </a:r>
            <a:endParaRPr b="1" sz="1400">
              <a:solidFill>
                <a:srgbClr val="232F3E"/>
              </a:solidFill>
              <a:highlight>
                <a:srgbClr val="FAFAFA"/>
              </a:highlight>
            </a:endParaRPr>
          </a:p>
          <a:p>
            <a:pPr indent="0" lvl="0" marL="495300" marR="495300" rtl="0" algn="l">
              <a:lnSpc>
                <a:spcPct val="150000"/>
              </a:lnSpc>
              <a:spcBef>
                <a:spcPts val="3400"/>
              </a:spcBef>
              <a:spcAft>
                <a:spcPts val="0"/>
              </a:spcAft>
              <a:buClr>
                <a:schemeClr val="dk1"/>
              </a:buClr>
              <a:buSzPts val="1100"/>
              <a:buFont typeface="Arial"/>
              <a:buNone/>
            </a:pPr>
            <a:r>
              <a:rPr lang="en" sz="1400">
                <a:solidFill>
                  <a:srgbClr val="232F3E"/>
                </a:solidFill>
                <a:highlight>
                  <a:srgbClr val="FAFAFA"/>
                </a:highlight>
              </a:rPr>
              <a:t>Control de acceso minucioso a los recursos de AWS</a:t>
            </a:r>
            <a:endParaRPr sz="1400">
              <a:solidFill>
                <a:srgbClr val="232F3E"/>
              </a:solidFill>
              <a:highlight>
                <a:srgbClr val="FAFAFA"/>
              </a:highlight>
            </a:endParaRPr>
          </a:p>
          <a:p>
            <a:pPr indent="0" lvl="0" marL="495300" marR="495300" rtl="0" algn="l">
              <a:lnSpc>
                <a:spcPct val="115000"/>
              </a:lnSpc>
              <a:spcBef>
                <a:spcPts val="3400"/>
              </a:spcBef>
              <a:spcAft>
                <a:spcPts val="0"/>
              </a:spcAft>
              <a:buClr>
                <a:schemeClr val="dk1"/>
              </a:buClr>
              <a:buSzPts val="1100"/>
              <a:buFont typeface="Arial"/>
              <a:buNone/>
            </a:pPr>
            <a:r>
              <a:rPr lang="en" sz="1400">
                <a:solidFill>
                  <a:srgbClr val="333333"/>
                </a:solidFill>
                <a:highlight>
                  <a:srgbClr val="FAFAFA"/>
                </a:highlight>
              </a:rPr>
              <a:t>Con IAM, </a:t>
            </a:r>
            <a:r>
              <a:rPr lang="en" sz="1400">
                <a:solidFill>
                  <a:srgbClr val="007EB9"/>
                </a:solidFill>
                <a:highlight>
                  <a:srgbClr val="FAFAFA"/>
                </a:highlight>
                <a:uFill>
                  <a:noFill/>
                </a:uFill>
                <a:hlinkClick r:id="rId2">
                  <a:extLst>
                    <a:ext uri="{A12FA001-AC4F-418D-AE19-62706E023703}">
                      <ahyp:hlinkClr val="tx"/>
                    </a:ext>
                  </a:extLst>
                </a:hlinkClick>
              </a:rPr>
              <a:t>los usuarios</a:t>
            </a:r>
            <a:r>
              <a:rPr lang="en" sz="1400">
                <a:solidFill>
                  <a:srgbClr val="333333"/>
                </a:solidFill>
                <a:highlight>
                  <a:srgbClr val="FAFAFA"/>
                </a:highlight>
              </a:rPr>
              <a:t> pueden </a:t>
            </a:r>
            <a:r>
              <a:rPr lang="en" sz="1400">
                <a:solidFill>
                  <a:srgbClr val="007EB9"/>
                </a:solidFill>
                <a:highlight>
                  <a:srgbClr val="FAFAFA"/>
                </a:highlight>
                <a:uFill>
                  <a:noFill/>
                </a:uFill>
                <a:hlinkClick r:id="rId3">
                  <a:extLst>
                    <a:ext uri="{A12FA001-AC4F-418D-AE19-62706E023703}">
                      <ahyp:hlinkClr val="tx"/>
                    </a:ext>
                  </a:extLst>
                </a:hlinkClick>
              </a:rPr>
              <a:t>controlar el acceso</a:t>
            </a:r>
            <a:r>
              <a:rPr lang="en" sz="1400">
                <a:solidFill>
                  <a:srgbClr val="333333"/>
                </a:solidFill>
                <a:highlight>
                  <a:srgbClr val="FAFAFA"/>
                </a:highlight>
              </a:rPr>
              <a:t> a las API de servicios de AWS y a recursos concretos. También, IAM permite agregar </a:t>
            </a:r>
            <a:r>
              <a:rPr lang="en" sz="1400">
                <a:solidFill>
                  <a:srgbClr val="007EB9"/>
                </a:solidFill>
                <a:highlight>
                  <a:srgbClr val="FAFAFA"/>
                </a:highlight>
                <a:uFill>
                  <a:noFill/>
                </a:uFill>
                <a:hlinkClick r:id="rId4">
                  <a:extLst>
                    <a:ext uri="{A12FA001-AC4F-418D-AE19-62706E023703}">
                      <ahyp:hlinkClr val="tx"/>
                    </a:ext>
                  </a:extLst>
                </a:hlinkClick>
              </a:rPr>
              <a:t>condiciones específicas</a:t>
            </a:r>
            <a:r>
              <a:rPr lang="en" sz="1400">
                <a:solidFill>
                  <a:srgbClr val="333333"/>
                </a:solidFill>
                <a:highlight>
                  <a:srgbClr val="FAFAFA"/>
                </a:highlight>
              </a:rPr>
              <a:t> para controlar la forma en que un usuario puede utilizar AWS, como la hora del día, la dirección IP de origen, si utiliza SSL o si se ha autenticado con un </a:t>
            </a:r>
            <a:r>
              <a:rPr lang="en" sz="1400">
                <a:solidFill>
                  <a:srgbClr val="007EB9"/>
                </a:solidFill>
                <a:highlight>
                  <a:srgbClr val="FAFAFA"/>
                </a:highlight>
                <a:uFill>
                  <a:noFill/>
                </a:uFill>
                <a:hlinkClick r:id="rId5">
                  <a:extLst>
                    <a:ext uri="{A12FA001-AC4F-418D-AE19-62706E023703}">
                      <ahyp:hlinkClr val="tx"/>
                    </a:ext>
                  </a:extLst>
                </a:hlinkClick>
              </a:rPr>
              <a:t>dispositivo de autenticación multifactor</a:t>
            </a:r>
            <a:r>
              <a:rPr lang="en" sz="1400">
                <a:solidFill>
                  <a:srgbClr val="333333"/>
                </a:solidFill>
                <a:highlight>
                  <a:srgbClr val="FAFAFA"/>
                </a:highlight>
              </a:rPr>
              <a:t>.</a:t>
            </a:r>
            <a:endParaRPr sz="1400">
              <a:solidFill>
                <a:srgbClr val="333333"/>
              </a:solidFill>
              <a:highlight>
                <a:srgbClr val="FAFAFA"/>
              </a:highlight>
            </a:endParaRPr>
          </a:p>
          <a:p>
            <a:pPr indent="0" lvl="0" marL="495300" marR="495300" rtl="0" algn="l">
              <a:lnSpc>
                <a:spcPct val="150000"/>
              </a:lnSpc>
              <a:spcBef>
                <a:spcPts val="3400"/>
              </a:spcBef>
              <a:spcAft>
                <a:spcPts val="0"/>
              </a:spcAft>
              <a:buClr>
                <a:schemeClr val="dk1"/>
              </a:buClr>
              <a:buSzPts val="1100"/>
              <a:buFont typeface="Arial"/>
              <a:buNone/>
            </a:pPr>
            <a:r>
              <a:rPr lang="en" sz="1400">
                <a:solidFill>
                  <a:srgbClr val="232F3E"/>
                </a:solidFill>
                <a:highlight>
                  <a:srgbClr val="FAFAFA"/>
                </a:highlight>
              </a:rPr>
              <a:t>Autenticación multifactor para usuarios con privilegios</a:t>
            </a:r>
            <a:endParaRPr sz="1400">
              <a:solidFill>
                <a:srgbClr val="232F3E"/>
              </a:solidFill>
              <a:highlight>
                <a:srgbClr val="FAFAFA"/>
              </a:highlight>
            </a:endParaRPr>
          </a:p>
          <a:p>
            <a:pPr indent="0" lvl="0" marL="495300" marR="495300" rtl="0" algn="l">
              <a:lnSpc>
                <a:spcPct val="115000"/>
              </a:lnSpc>
              <a:spcBef>
                <a:spcPts val="3400"/>
              </a:spcBef>
              <a:spcAft>
                <a:spcPts val="0"/>
              </a:spcAft>
              <a:buClr>
                <a:schemeClr val="dk1"/>
              </a:buClr>
              <a:buSzPts val="1100"/>
              <a:buFont typeface="Arial"/>
              <a:buNone/>
            </a:pPr>
            <a:r>
              <a:rPr lang="en" sz="1400">
                <a:solidFill>
                  <a:srgbClr val="333333"/>
                </a:solidFill>
                <a:highlight>
                  <a:srgbClr val="FAFAFA"/>
                </a:highlight>
              </a:rPr>
              <a:t>Proteja su entorno de AWS con </a:t>
            </a:r>
            <a:r>
              <a:rPr lang="en" sz="1400">
                <a:solidFill>
                  <a:srgbClr val="007EB9"/>
                </a:solidFill>
                <a:highlight>
                  <a:srgbClr val="FAFAFA"/>
                </a:highlight>
                <a:uFill>
                  <a:noFill/>
                </a:uFill>
                <a:hlinkClick r:id="rId6">
                  <a:extLst>
                    <a:ext uri="{A12FA001-AC4F-418D-AE19-62706E023703}">
                      <ahyp:hlinkClr val="tx"/>
                    </a:ext>
                  </a:extLst>
                </a:hlinkClick>
              </a:rPr>
              <a:t>AWS MFA</a:t>
            </a:r>
            <a:r>
              <a:rPr lang="en" sz="1400">
                <a:solidFill>
                  <a:srgbClr val="333333"/>
                </a:solidFill>
                <a:highlight>
                  <a:srgbClr val="FAFAFA"/>
                </a:highlight>
              </a:rPr>
              <a:t>, una característica de seguridad disponible sin costo adicional que complementa las credenciales de nombre de usuario y contraseña. MFA exige que los usuarios demuestren (mediante un código MFA válido) que disponen físicamente de un token MFA de hardware o de un dispositivo móvil habilitado para MFA.</a:t>
            </a:r>
            <a:endParaRPr sz="1400">
              <a:solidFill>
                <a:srgbClr val="333333"/>
              </a:solidFill>
              <a:highlight>
                <a:srgbClr val="FAFAFA"/>
              </a:highlight>
            </a:endParaRPr>
          </a:p>
          <a:p>
            <a:pPr indent="0" lvl="0" marL="495300" marR="495300" rtl="0" algn="l">
              <a:lnSpc>
                <a:spcPct val="150000"/>
              </a:lnSpc>
              <a:spcBef>
                <a:spcPts val="3400"/>
              </a:spcBef>
              <a:spcAft>
                <a:spcPts val="0"/>
              </a:spcAft>
              <a:buClr>
                <a:schemeClr val="dk1"/>
              </a:buClr>
              <a:buSzPts val="1100"/>
              <a:buFont typeface="Arial"/>
              <a:buNone/>
            </a:pPr>
            <a:r>
              <a:rPr lang="en" sz="1400">
                <a:solidFill>
                  <a:srgbClr val="232F3E"/>
                </a:solidFill>
                <a:highlight>
                  <a:srgbClr val="FAFAFA"/>
                </a:highlight>
              </a:rPr>
              <a:t>Analizar el acceso</a:t>
            </a:r>
            <a:endParaRPr sz="1400">
              <a:solidFill>
                <a:srgbClr val="232F3E"/>
              </a:solidFill>
              <a:highlight>
                <a:srgbClr val="FAFAFA"/>
              </a:highlight>
            </a:endParaRPr>
          </a:p>
          <a:p>
            <a:pPr indent="0" lvl="0" marL="495300" marR="495300" rtl="0" algn="l">
              <a:lnSpc>
                <a:spcPct val="115000"/>
              </a:lnSpc>
              <a:spcBef>
                <a:spcPts val="3400"/>
              </a:spcBef>
              <a:spcAft>
                <a:spcPts val="0"/>
              </a:spcAft>
              <a:buClr>
                <a:schemeClr val="dk1"/>
              </a:buClr>
              <a:buSzPts val="1100"/>
              <a:buFont typeface="Arial"/>
              <a:buNone/>
            </a:pPr>
            <a:r>
              <a:rPr lang="en" sz="1400">
                <a:solidFill>
                  <a:srgbClr val="333333"/>
                </a:solidFill>
                <a:highlight>
                  <a:srgbClr val="FAFAFA"/>
                </a:highlight>
              </a:rPr>
              <a:t>IAM lo ayuda a </a:t>
            </a:r>
            <a:r>
              <a:rPr lang="en" sz="1400">
                <a:solidFill>
                  <a:srgbClr val="007EB9"/>
                </a:solidFill>
                <a:highlight>
                  <a:srgbClr val="FAFAFA"/>
                </a:highlight>
                <a:uFill>
                  <a:noFill/>
                </a:uFill>
                <a:hlinkClick r:id="rId7">
                  <a:extLst>
                    <a:ext uri="{A12FA001-AC4F-418D-AE19-62706E023703}">
                      <ahyp:hlinkClr val="tx"/>
                    </a:ext>
                  </a:extLst>
                </a:hlinkClick>
              </a:rPr>
              <a:t>analizar el acceso</a:t>
            </a:r>
            <a:r>
              <a:rPr lang="en" sz="1400">
                <a:solidFill>
                  <a:srgbClr val="333333"/>
                </a:solidFill>
                <a:highlight>
                  <a:srgbClr val="FAFAFA"/>
                </a:highlight>
              </a:rPr>
              <a:t> a lo largo de su entorno AWS. Sus equipos de seguridad y administradores pueden validad rápidamente que sus políticas solo proporcionan el acceso público y entre cuentas planeado para sus recursos. También puede identificar y refinar fácilmente sus políticas para permitir el acceso solo a los servicios que se utilizan. Esto lo ayuda a cumplir mejor con el principio de menor privilegio.</a:t>
            </a:r>
            <a:endParaRPr sz="1400">
              <a:solidFill>
                <a:srgbClr val="333333"/>
              </a:solidFill>
              <a:highlight>
                <a:srgbClr val="FAFAFA"/>
              </a:highlight>
            </a:endParaRPr>
          </a:p>
          <a:p>
            <a:pPr indent="0" lvl="0" marL="495300" marR="495300" rtl="0" algn="l">
              <a:lnSpc>
                <a:spcPct val="150000"/>
              </a:lnSpc>
              <a:spcBef>
                <a:spcPts val="3400"/>
              </a:spcBef>
              <a:spcAft>
                <a:spcPts val="0"/>
              </a:spcAft>
              <a:buClr>
                <a:schemeClr val="dk1"/>
              </a:buClr>
              <a:buSzPts val="1100"/>
              <a:buFont typeface="Arial"/>
              <a:buNone/>
            </a:pPr>
            <a:r>
              <a:rPr lang="en" sz="1400">
                <a:solidFill>
                  <a:srgbClr val="232F3E"/>
                </a:solidFill>
                <a:highlight>
                  <a:srgbClr val="FAFAFA"/>
                </a:highlight>
              </a:rPr>
              <a:t>Integración en su directorio corporativo</a:t>
            </a:r>
            <a:endParaRPr sz="1400">
              <a:solidFill>
                <a:srgbClr val="232F3E"/>
              </a:solidFill>
              <a:highlight>
                <a:srgbClr val="FAFAFA"/>
              </a:highlight>
            </a:endParaRPr>
          </a:p>
          <a:p>
            <a:pPr indent="0" lvl="0" marL="495300" marR="495300" rtl="0" algn="l">
              <a:lnSpc>
                <a:spcPct val="115000"/>
              </a:lnSpc>
              <a:spcBef>
                <a:spcPts val="3400"/>
              </a:spcBef>
              <a:spcAft>
                <a:spcPts val="0"/>
              </a:spcAft>
              <a:buClr>
                <a:schemeClr val="dk1"/>
              </a:buClr>
              <a:buSzPts val="1100"/>
              <a:buFont typeface="Arial"/>
              <a:buNone/>
            </a:pPr>
            <a:r>
              <a:rPr lang="en" sz="1400">
                <a:solidFill>
                  <a:srgbClr val="333333"/>
                </a:solidFill>
                <a:highlight>
                  <a:srgbClr val="FAFAFA"/>
                </a:highlight>
              </a:rPr>
              <a:t>IAM puede utilizarse para facilitar el </a:t>
            </a:r>
            <a:r>
              <a:rPr lang="en" sz="1400">
                <a:solidFill>
                  <a:srgbClr val="007EB9"/>
                </a:solidFill>
                <a:highlight>
                  <a:srgbClr val="FAFAFA"/>
                </a:highlight>
                <a:uFill>
                  <a:noFill/>
                </a:uFill>
                <a:hlinkClick r:id="rId8">
                  <a:extLst>
                    <a:ext uri="{A12FA001-AC4F-418D-AE19-62706E023703}">
                      <ahyp:hlinkClr val="tx"/>
                    </a:ext>
                  </a:extLst>
                </a:hlinkClick>
              </a:rPr>
              <a:t>acceso federado</a:t>
            </a:r>
            <a:r>
              <a:rPr lang="en" sz="1400">
                <a:solidFill>
                  <a:srgbClr val="333333"/>
                </a:solidFill>
                <a:highlight>
                  <a:srgbClr val="FAFAFA"/>
                </a:highlight>
              </a:rPr>
              <a:t> de sus empleados y aplicaciones a la consola de administración de AWS y a sus API de servicios de AWS mediante los sistemas de identidades existentes, como Microsoft Active Directory. Puede utilizar cualquier solución de </a:t>
            </a:r>
            <a:r>
              <a:rPr lang="en" sz="1400">
                <a:solidFill>
                  <a:srgbClr val="007EB9"/>
                </a:solidFill>
                <a:highlight>
                  <a:srgbClr val="FAFAFA"/>
                </a:highlight>
                <a:uFill>
                  <a:noFill/>
                </a:uFill>
                <a:hlinkClick r:id="rId9">
                  <a:extLst>
                    <a:ext uri="{A12FA001-AC4F-418D-AE19-62706E023703}">
                      <ahyp:hlinkClr val="tx"/>
                    </a:ext>
                  </a:extLst>
                </a:hlinkClick>
              </a:rPr>
              <a:t>administración de identidades</a:t>
            </a:r>
            <a:r>
              <a:rPr lang="en" sz="1400">
                <a:solidFill>
                  <a:srgbClr val="333333"/>
                </a:solidFill>
                <a:highlight>
                  <a:srgbClr val="FAFAFA"/>
                </a:highlight>
              </a:rPr>
              <a:t> que admita </a:t>
            </a:r>
            <a:r>
              <a:rPr lang="en" sz="1400">
                <a:solidFill>
                  <a:srgbClr val="007EB9"/>
                </a:solidFill>
                <a:highlight>
                  <a:srgbClr val="FAFAFA"/>
                </a:highlight>
                <a:uFill>
                  <a:noFill/>
                </a:uFill>
                <a:hlinkClick r:id="rId10">
                  <a:extLst>
                    <a:ext uri="{A12FA001-AC4F-418D-AE19-62706E023703}">
                      <ahyp:hlinkClr val="tx"/>
                    </a:ext>
                  </a:extLst>
                </a:hlinkClick>
              </a:rPr>
              <a:t>SAML 2.0</a:t>
            </a:r>
            <a:r>
              <a:rPr lang="en" sz="1400">
                <a:solidFill>
                  <a:srgbClr val="333333"/>
                </a:solidFill>
                <a:highlight>
                  <a:srgbClr val="FAFAFA"/>
                </a:highlight>
              </a:rPr>
              <a:t> o una de nuestras muestras de federaciones (</a:t>
            </a:r>
            <a:r>
              <a:rPr lang="en" sz="1400">
                <a:solidFill>
                  <a:srgbClr val="007EB9"/>
                </a:solidFill>
                <a:highlight>
                  <a:srgbClr val="FAFAFA"/>
                </a:highlight>
                <a:uFill>
                  <a:noFill/>
                </a:uFill>
                <a:hlinkClick r:id="rId11">
                  <a:extLst>
                    <a:ext uri="{A12FA001-AC4F-418D-AE19-62706E023703}">
                      <ahyp:hlinkClr val="tx"/>
                    </a:ext>
                  </a:extLst>
                </a:hlinkClick>
              </a:rPr>
              <a:t>SSO para la consola de AWS</a:t>
            </a:r>
            <a:r>
              <a:rPr lang="en" sz="1400">
                <a:solidFill>
                  <a:srgbClr val="333333"/>
                </a:solidFill>
                <a:highlight>
                  <a:srgbClr val="FAFAFA"/>
                </a:highlight>
              </a:rPr>
              <a:t> o la </a:t>
            </a:r>
            <a:r>
              <a:rPr lang="en" sz="1400">
                <a:solidFill>
                  <a:srgbClr val="007EB9"/>
                </a:solidFill>
                <a:highlight>
                  <a:srgbClr val="FAFAFA"/>
                </a:highlight>
                <a:uFill>
                  <a:noFill/>
                </a:uFill>
                <a:hlinkClick r:id="rId12">
                  <a:extLst>
                    <a:ext uri="{A12FA001-AC4F-418D-AE19-62706E023703}">
                      <ahyp:hlinkClr val="tx"/>
                    </a:ext>
                  </a:extLst>
                </a:hlinkClick>
              </a:rPr>
              <a:t>federación de la API</a:t>
            </a:r>
            <a:r>
              <a:rPr lang="en" sz="1400">
                <a:solidFill>
                  <a:srgbClr val="333333"/>
                </a:solidFill>
                <a:highlight>
                  <a:srgbClr val="FAFAFA"/>
                </a:highlight>
              </a:rPr>
              <a:t>).</a:t>
            </a:r>
            <a:endParaRPr sz="1400">
              <a:solidFill>
                <a:srgbClr val="333333"/>
              </a:solidFill>
              <a:highlight>
                <a:srgbClr val="FAFAFA"/>
              </a:highlight>
            </a:endParaRPr>
          </a:p>
          <a:p>
            <a:pPr indent="0" lvl="0" marL="393700" marR="393700" rtl="0" algn="l">
              <a:lnSpc>
                <a:spcPct val="130000"/>
              </a:lnSpc>
              <a:spcBef>
                <a:spcPts val="3400"/>
              </a:spcBef>
              <a:spcAft>
                <a:spcPts val="0"/>
              </a:spcAft>
              <a:buClr>
                <a:schemeClr val="dk1"/>
              </a:buClr>
              <a:buSzPts val="1100"/>
              <a:buFont typeface="Arial"/>
              <a:buNone/>
            </a:pPr>
            <a:r>
              <a:rPr b="1" lang="en" sz="1400">
                <a:solidFill>
                  <a:srgbClr val="232F3E"/>
                </a:solidFill>
              </a:rPr>
              <a:t>Funcionamiento:</a:t>
            </a:r>
            <a:endParaRPr b="1" sz="1400">
              <a:solidFill>
                <a:srgbClr val="232F3E"/>
              </a:solidFill>
            </a:endParaRPr>
          </a:p>
          <a:p>
            <a:pPr indent="0" lvl="0" marL="393700" marR="393700" rtl="0" algn="l">
              <a:lnSpc>
                <a:spcPct val="130000"/>
              </a:lnSpc>
              <a:spcBef>
                <a:spcPts val="0"/>
              </a:spcBef>
              <a:spcAft>
                <a:spcPts val="0"/>
              </a:spcAft>
              <a:buClr>
                <a:schemeClr val="dk1"/>
              </a:buClr>
              <a:buSzPts val="1100"/>
              <a:buFont typeface="Arial"/>
              <a:buNone/>
            </a:pPr>
            <a:r>
              <a:t/>
            </a:r>
            <a:endParaRPr b="1" sz="1400">
              <a:solidFill>
                <a:srgbClr val="232F3E"/>
              </a:solidFill>
            </a:endParaRPr>
          </a:p>
          <a:p>
            <a:pPr indent="0" lvl="0" marL="393700" marR="393700" rtl="0" algn="l">
              <a:lnSpc>
                <a:spcPct val="115000"/>
              </a:lnSpc>
              <a:spcBef>
                <a:spcPts val="1100"/>
              </a:spcBef>
              <a:spcAft>
                <a:spcPts val="0"/>
              </a:spcAft>
              <a:buClr>
                <a:schemeClr val="dk1"/>
              </a:buClr>
              <a:buSzPts val="1100"/>
              <a:buFont typeface="Arial"/>
              <a:buNone/>
            </a:pPr>
            <a:r>
              <a:rPr lang="en" sz="1400">
                <a:solidFill>
                  <a:srgbClr val="333333"/>
                </a:solidFill>
              </a:rPr>
              <a:t>Con AWS IAM, puede:</a:t>
            </a:r>
            <a:endParaRPr sz="1400">
              <a:solidFill>
                <a:srgbClr val="333333"/>
              </a:solidFill>
            </a:endParaRPr>
          </a:p>
          <a:p>
            <a:pPr indent="-317500" lvl="0" marL="876300" marR="393700" rtl="0" algn="l">
              <a:lnSpc>
                <a:spcPct val="115000"/>
              </a:lnSpc>
              <a:spcBef>
                <a:spcPts val="2200"/>
              </a:spcBef>
              <a:spcAft>
                <a:spcPts val="0"/>
              </a:spcAft>
              <a:buClr>
                <a:srgbClr val="333333"/>
              </a:buClr>
              <a:buSzPts val="1400"/>
              <a:buChar char="●"/>
            </a:pPr>
            <a:r>
              <a:rPr lang="en" sz="1400">
                <a:solidFill>
                  <a:srgbClr val="007EB9"/>
                </a:solidFill>
                <a:uFill>
                  <a:noFill/>
                </a:uFill>
                <a:hlinkClick r:id="rId13">
                  <a:extLst>
                    <a:ext uri="{A12FA001-AC4F-418D-AE19-62706E023703}">
                      <ahyp:hlinkClr val="tx"/>
                    </a:ext>
                  </a:extLst>
                </a:hlinkClick>
              </a:rPr>
              <a:t>Administrar usuarios de IAM</a:t>
            </a:r>
            <a:r>
              <a:rPr lang="en" sz="1400">
                <a:solidFill>
                  <a:srgbClr val="333333"/>
                </a:solidFill>
              </a:rPr>
              <a:t> y </a:t>
            </a:r>
            <a:r>
              <a:rPr lang="en" sz="1400">
                <a:solidFill>
                  <a:srgbClr val="007EB9"/>
                </a:solidFill>
                <a:uFill>
                  <a:noFill/>
                </a:uFill>
                <a:hlinkClick r:id="rId14">
                  <a:extLst>
                    <a:ext uri="{A12FA001-AC4F-418D-AE19-62706E023703}">
                      <ahyp:hlinkClr val="tx"/>
                    </a:ext>
                  </a:extLst>
                </a:hlinkClick>
              </a:rPr>
              <a:t>su acceso</a:t>
            </a:r>
            <a:r>
              <a:rPr lang="en" sz="1400">
                <a:solidFill>
                  <a:srgbClr val="333333"/>
                </a:solidFill>
              </a:rPr>
              <a:t>: Puede crear usuarios en IAM, asignar a cada usuario sus propias credenciales de seguridad (es decir, claves de acceso, contraseñas y dispositivos de </a:t>
            </a:r>
            <a:r>
              <a:rPr lang="en" sz="1400">
                <a:solidFill>
                  <a:srgbClr val="007EB9"/>
                </a:solidFill>
                <a:uFill>
                  <a:noFill/>
                </a:uFill>
                <a:hlinkClick r:id="rId15">
                  <a:extLst>
                    <a:ext uri="{A12FA001-AC4F-418D-AE19-62706E023703}">
                      <ahyp:hlinkClr val="tx"/>
                    </a:ext>
                  </a:extLst>
                </a:hlinkClick>
              </a:rPr>
              <a:t>autenticación multifactor</a:t>
            </a:r>
            <a:r>
              <a:rPr lang="en" sz="1400">
                <a:solidFill>
                  <a:srgbClr val="333333"/>
                </a:solidFill>
              </a:rPr>
              <a:t>) o solicitar credenciales de seguridad temporales para permitirles obtener acceso a los recursos y los servicios de AWS. Es posible administrar los permisos para controlar qué operaciones puede realizar cada usuario.</a:t>
            </a:r>
            <a:endParaRPr sz="1400">
              <a:solidFill>
                <a:srgbClr val="333333"/>
              </a:solidFill>
            </a:endParaRPr>
          </a:p>
          <a:p>
            <a:pPr indent="-317500" lvl="0" marL="876300" marR="393700" rtl="0" algn="l">
              <a:lnSpc>
                <a:spcPct val="115000"/>
              </a:lnSpc>
              <a:spcBef>
                <a:spcPts val="0"/>
              </a:spcBef>
              <a:spcAft>
                <a:spcPts val="0"/>
              </a:spcAft>
              <a:buClr>
                <a:srgbClr val="333333"/>
              </a:buClr>
              <a:buSzPts val="1400"/>
              <a:buChar char="●"/>
            </a:pPr>
            <a:r>
              <a:rPr lang="en" sz="1400">
                <a:solidFill>
                  <a:srgbClr val="007EB9"/>
                </a:solidFill>
                <a:uFill>
                  <a:noFill/>
                </a:uFill>
                <a:hlinkClick r:id="rId16">
                  <a:extLst>
                    <a:ext uri="{A12FA001-AC4F-418D-AE19-62706E023703}">
                      <ahyp:hlinkClr val="tx"/>
                    </a:ext>
                  </a:extLst>
                </a:hlinkClick>
              </a:rPr>
              <a:t>Administrar roles de IAM</a:t>
            </a:r>
            <a:r>
              <a:rPr lang="en" sz="1400">
                <a:solidFill>
                  <a:srgbClr val="333333"/>
                </a:solidFill>
              </a:rPr>
              <a:t> y </a:t>
            </a:r>
            <a:r>
              <a:rPr lang="en" sz="1400">
                <a:solidFill>
                  <a:srgbClr val="007EB9"/>
                </a:solidFill>
                <a:uFill>
                  <a:noFill/>
                </a:uFill>
                <a:hlinkClick r:id="rId17">
                  <a:extLst>
                    <a:ext uri="{A12FA001-AC4F-418D-AE19-62706E023703}">
                      <ahyp:hlinkClr val="tx"/>
                    </a:ext>
                  </a:extLst>
                </a:hlinkClick>
              </a:rPr>
              <a:t>sus permisos</a:t>
            </a:r>
            <a:r>
              <a:rPr lang="en" sz="1400">
                <a:solidFill>
                  <a:srgbClr val="333333"/>
                </a:solidFill>
              </a:rPr>
              <a:t>: Puede crear roles en IAM y administrar permisos para controlar qué operaciones puede llevar a cabo la entidad o el servicio de AWS que asume el rol. También puede definir a qué entidad se le permite asumir el rol. Además, puede utilizar </a:t>
            </a:r>
            <a:r>
              <a:rPr lang="en" sz="1400">
                <a:solidFill>
                  <a:srgbClr val="007EB9"/>
                </a:solidFill>
                <a:uFill>
                  <a:noFill/>
                </a:uFill>
                <a:hlinkClick r:id="rId18">
                  <a:extLst>
                    <a:ext uri="{A12FA001-AC4F-418D-AE19-62706E023703}">
                      <ahyp:hlinkClr val="tx"/>
                    </a:ext>
                  </a:extLst>
                </a:hlinkClick>
              </a:rPr>
              <a:t>roles vinculados al servicio</a:t>
            </a:r>
            <a:r>
              <a:rPr lang="en" sz="1400">
                <a:solidFill>
                  <a:srgbClr val="333333"/>
                </a:solidFill>
              </a:rPr>
              <a:t> para delegar permisos a los servicios de AWS que crean y administran recursos de AWS por usted.</a:t>
            </a:r>
            <a:endParaRPr sz="1400">
              <a:solidFill>
                <a:srgbClr val="333333"/>
              </a:solidFill>
            </a:endParaRPr>
          </a:p>
          <a:p>
            <a:pPr indent="-317500" lvl="0" marL="876300" marR="393700" rtl="0" algn="l">
              <a:lnSpc>
                <a:spcPct val="115000"/>
              </a:lnSpc>
              <a:spcBef>
                <a:spcPts val="0"/>
              </a:spcBef>
              <a:spcAft>
                <a:spcPts val="0"/>
              </a:spcAft>
              <a:buClr>
                <a:srgbClr val="333333"/>
              </a:buClr>
              <a:buSzPts val="1400"/>
              <a:buChar char="●"/>
            </a:pPr>
            <a:r>
              <a:rPr lang="en" sz="1400">
                <a:solidFill>
                  <a:srgbClr val="007EB9"/>
                </a:solidFill>
                <a:uFill>
                  <a:noFill/>
                </a:uFill>
                <a:hlinkClick r:id="rId19">
                  <a:extLst>
                    <a:ext uri="{A12FA001-AC4F-418D-AE19-62706E023703}">
                      <ahyp:hlinkClr val="tx"/>
                    </a:ext>
                  </a:extLst>
                </a:hlinkClick>
              </a:rPr>
              <a:t>Administrar usuarios federados</a:t>
            </a:r>
            <a:r>
              <a:rPr lang="en" sz="1400">
                <a:solidFill>
                  <a:srgbClr val="333333"/>
                </a:solidFill>
              </a:rPr>
              <a:t> y sus </a:t>
            </a:r>
            <a:r>
              <a:rPr lang="en" sz="1400">
                <a:solidFill>
                  <a:srgbClr val="007EB9"/>
                </a:solidFill>
                <a:uFill>
                  <a:noFill/>
                </a:uFill>
                <a:hlinkClick r:id="rId20">
                  <a:extLst>
                    <a:ext uri="{A12FA001-AC4F-418D-AE19-62706E023703}">
                      <ahyp:hlinkClr val="tx"/>
                    </a:ext>
                  </a:extLst>
                </a:hlinkClick>
              </a:rPr>
              <a:t>permisos</a:t>
            </a:r>
            <a:r>
              <a:rPr lang="en" sz="1400">
                <a:solidFill>
                  <a:srgbClr val="333333"/>
                </a:solidFill>
              </a:rPr>
              <a:t>: Puede habilitar las identidades federadas a fin de permitir que las identidades ya existentes (usuarios, grupos y roles) de su compañía puedan obtener acceso a la consola de administración de AWS, llamar a las API de AWS y obtener acceso a los recursos sin necesidad de crear un usuario de IAM para cada identidad. Use cualquier solución de administración de identidad que admita </a:t>
            </a:r>
            <a:r>
              <a:rPr lang="en" sz="1400">
                <a:solidFill>
                  <a:srgbClr val="007EB9"/>
                </a:solidFill>
                <a:uFill>
                  <a:noFill/>
                </a:uFill>
                <a:hlinkClick r:id="rId21">
                  <a:extLst>
                    <a:ext uri="{A12FA001-AC4F-418D-AE19-62706E023703}">
                      <ahyp:hlinkClr val="tx"/>
                    </a:ext>
                  </a:extLst>
                </a:hlinkClick>
              </a:rPr>
              <a:t>SAML 2.0</a:t>
            </a:r>
            <a:r>
              <a:rPr lang="en" sz="1400">
                <a:solidFill>
                  <a:srgbClr val="333333"/>
                </a:solidFill>
              </a:rPr>
              <a:t> o una de nuestras muestras de federaciones (</a:t>
            </a:r>
            <a:r>
              <a:rPr lang="en" sz="1400" u="sng">
                <a:solidFill>
                  <a:srgbClr val="E47911"/>
                </a:solidFill>
                <a:hlinkClick r:id="rId22">
                  <a:extLst>
                    <a:ext uri="{A12FA001-AC4F-418D-AE19-62706E023703}">
                      <ahyp:hlinkClr val="tx"/>
                    </a:ext>
                  </a:extLst>
                </a:hlinkClick>
              </a:rPr>
              <a:t>SSO para la consola de AWS</a:t>
            </a:r>
            <a:r>
              <a:rPr lang="en" sz="1400">
                <a:solidFill>
                  <a:srgbClr val="333333"/>
                </a:solidFill>
              </a:rPr>
              <a:t> o la </a:t>
            </a:r>
            <a:r>
              <a:rPr lang="en" sz="1400">
                <a:solidFill>
                  <a:srgbClr val="007EB9"/>
                </a:solidFill>
                <a:uFill>
                  <a:noFill/>
                </a:uFill>
                <a:hlinkClick r:id="rId23">
                  <a:extLst>
                    <a:ext uri="{A12FA001-AC4F-418D-AE19-62706E023703}">
                      <ahyp:hlinkClr val="tx"/>
                    </a:ext>
                  </a:extLst>
                </a:hlinkClick>
              </a:rPr>
              <a:t>federación de la API</a:t>
            </a:r>
            <a:r>
              <a:rPr lang="en" sz="1400">
                <a:solidFill>
                  <a:srgbClr val="333333"/>
                </a:solidFill>
              </a:rPr>
              <a:t>).</a:t>
            </a:r>
            <a:endParaRPr sz="1400">
              <a:solidFill>
                <a:srgbClr val="333333"/>
              </a:solidFill>
            </a:endParaRPr>
          </a:p>
          <a:p>
            <a:pPr indent="0" lvl="0" marL="0" rtl="0" algn="l">
              <a:spcBef>
                <a:spcPts val="110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eaa2cbad8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eaa2cbad8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350">
              <a:solidFill>
                <a:srgbClr val="2E2E25"/>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e8803ca0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e8803ca0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Que son los JWT? En esta sección resolveremos esta pregunta así como entenderemos la diferencia entre codificación simetrica y asimetrica, veremos las partes que necesitamos a la hora de construir un jwt y finalmente implementaremos una demo con todos los conocimientos adquiridos. Es importante asentar este concepto ya que es un pilar del trabajo interno del servicio de Cognito. Vamos alla!</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Vamos a explicar los conceptos fundamentales sobre </a:t>
            </a:r>
            <a:r>
              <a:rPr lang="en" sz="1300"/>
              <a:t>qué</a:t>
            </a:r>
            <a:r>
              <a:rPr lang="en" sz="1300"/>
              <a:t> es la autenticación y autorización dentro del contexto que nos ocupa (AWS Cognito). Explicaremos los conceptos que más nos interesan para luego explicar cómo se implementan, de manera que no profundizaremos en aspectos que no estén muy relacionados con Cognito. </a:t>
            </a:r>
            <a:endParaRPr sz="13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8803ca04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8803ca04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sz="1400">
                <a:solidFill>
                  <a:srgbClr val="333333"/>
                </a:solidFill>
                <a:highlight>
                  <a:srgbClr val="FFFFFF"/>
                </a:highlight>
              </a:rPr>
              <a:t>Finalizaremos esta seccion haciendo una comparativa entre autenticacion y autorizacion y es que s</a:t>
            </a:r>
            <a:r>
              <a:rPr lang="en" sz="1400">
                <a:solidFill>
                  <a:srgbClr val="333333"/>
                </a:solidFill>
                <a:highlight>
                  <a:srgbClr val="FFFFFF"/>
                </a:highlight>
              </a:rPr>
              <a:t>e pueden sintetizar ambos conceptos de la siguiente manera:</a:t>
            </a:r>
            <a:endParaRPr sz="1400">
              <a:solidFill>
                <a:srgbClr val="333333"/>
              </a:solidFill>
              <a:highlight>
                <a:srgbClr val="FFFFFF"/>
              </a:highlight>
            </a:endParaRPr>
          </a:p>
          <a:p>
            <a:pPr indent="-317500" lvl="0" marL="457200" rtl="0" algn="l">
              <a:lnSpc>
                <a:spcPct val="175000"/>
              </a:lnSpc>
              <a:spcBef>
                <a:spcPts val="1500"/>
              </a:spcBef>
              <a:spcAft>
                <a:spcPts val="0"/>
              </a:spcAft>
              <a:buClr>
                <a:srgbClr val="333333"/>
              </a:buClr>
              <a:buSzPts val="1400"/>
              <a:buFont typeface="Montserrat"/>
              <a:buChar char="●"/>
            </a:pPr>
            <a:r>
              <a:rPr b="1" lang="en" sz="1400">
                <a:solidFill>
                  <a:srgbClr val="333333"/>
                </a:solidFill>
                <a:highlight>
                  <a:srgbClr val="FFFFFF"/>
                </a:highlight>
              </a:rPr>
              <a:t>La </a:t>
            </a:r>
            <a:r>
              <a:rPr b="1" lang="en" sz="1400">
                <a:solidFill>
                  <a:srgbClr val="333333"/>
                </a:solidFill>
                <a:highlight>
                  <a:srgbClr val="FFFFFF"/>
                </a:highlight>
              </a:rPr>
              <a:t>Autenticación</a:t>
            </a:r>
            <a:r>
              <a:rPr lang="en" sz="1400">
                <a:solidFill>
                  <a:srgbClr val="333333"/>
                </a:solidFill>
                <a:highlight>
                  <a:srgbClr val="FFFFFF"/>
                </a:highlight>
              </a:rPr>
              <a:t> verifica las identidades, por diferentes métodos (algo que sabemos, algo que tenemos, algo que somos).</a:t>
            </a:r>
            <a:endParaRPr sz="1400">
              <a:solidFill>
                <a:srgbClr val="333333"/>
              </a:solidFill>
              <a:highlight>
                <a:srgbClr val="FFFFFF"/>
              </a:highlight>
            </a:endParaRPr>
          </a:p>
          <a:p>
            <a:pPr indent="-317500" lvl="0" marL="457200" rtl="0" algn="l">
              <a:lnSpc>
                <a:spcPct val="175000"/>
              </a:lnSpc>
              <a:spcBef>
                <a:spcPts val="0"/>
              </a:spcBef>
              <a:spcAft>
                <a:spcPts val="0"/>
              </a:spcAft>
              <a:buClr>
                <a:srgbClr val="333333"/>
              </a:buClr>
              <a:buSzPts val="1400"/>
              <a:buFont typeface="Montserrat"/>
              <a:buChar char="●"/>
            </a:pPr>
            <a:r>
              <a:rPr b="1" lang="en" sz="1400">
                <a:solidFill>
                  <a:srgbClr val="333333"/>
                </a:solidFill>
                <a:highlight>
                  <a:srgbClr val="FFFFFF"/>
                </a:highlight>
              </a:rPr>
              <a:t>Mientras que la </a:t>
            </a:r>
            <a:r>
              <a:rPr b="1" lang="en" sz="1400">
                <a:solidFill>
                  <a:srgbClr val="333333"/>
                </a:solidFill>
                <a:highlight>
                  <a:srgbClr val="FFFFFF"/>
                </a:highlight>
              </a:rPr>
              <a:t>Autorización</a:t>
            </a:r>
            <a:r>
              <a:rPr lang="en" sz="1400">
                <a:solidFill>
                  <a:srgbClr val="333333"/>
                </a:solidFill>
                <a:highlight>
                  <a:srgbClr val="FFFFFF"/>
                </a:highlight>
              </a:rPr>
              <a:t>: verifica los permisos que corresponden a cada identidad.</a:t>
            </a:r>
            <a:endParaRPr sz="1400">
              <a:solidFill>
                <a:srgbClr val="333333"/>
              </a:solidFill>
              <a:highlight>
                <a:srgbClr val="FFFFFF"/>
              </a:highlight>
            </a:endParaRPr>
          </a:p>
          <a:p>
            <a:pPr indent="0" lvl="0" marL="0" rtl="0" algn="l">
              <a:lnSpc>
                <a:spcPct val="115000"/>
              </a:lnSpc>
              <a:spcBef>
                <a:spcPts val="1600"/>
              </a:spcBef>
              <a:spcAft>
                <a:spcPts val="0"/>
              </a:spcAft>
              <a:buNone/>
            </a:pPr>
            <a:r>
              <a:rPr lang="en" sz="1400">
                <a:solidFill>
                  <a:srgbClr val="333333"/>
                </a:solidFill>
                <a:highlight>
                  <a:srgbClr val="FFFFFF"/>
                </a:highlight>
              </a:rPr>
              <a:t>Es sumamente importante implementar y utilizar tanto la autenticación como la autorización. Ambos procesos de seguridad proveen capas adicionales de protección a los sistemas y los recursos. Esta protección extra permite que se prevengan numerosos ciberataques que perjudican especialmente a los usuarios. Recordemos que estos usuarios ponen en manos de las aplicaciones y servicios sus datos personales.</a:t>
            </a:r>
            <a:endParaRPr sz="1400">
              <a:solidFill>
                <a:srgbClr val="333333"/>
              </a:solidFill>
              <a:highlight>
                <a:srgbClr val="FFFFFF"/>
              </a:highlight>
            </a:endParaRPr>
          </a:p>
          <a:p>
            <a:pPr indent="0" lvl="0" marL="0" rtl="0" algn="l">
              <a:lnSpc>
                <a:spcPct val="115000"/>
              </a:lnSpc>
              <a:spcBef>
                <a:spcPts val="1500"/>
              </a:spcBef>
              <a:spcAft>
                <a:spcPts val="0"/>
              </a:spcAft>
              <a:buNone/>
            </a:pPr>
            <a:r>
              <a:rPr lang="en" sz="1400">
                <a:solidFill>
                  <a:srgbClr val="333333"/>
                </a:solidFill>
                <a:highlight>
                  <a:srgbClr val="FFFFFF"/>
                </a:highlight>
              </a:rPr>
              <a:t>En muchos casos, se incluyen datos sumamente sensibles como los bancarios, financieros y comerciales. Los eventos de filtración de datos son uno de los riesgos más grandes a los que se enfrentan los sistemas. Que una organización y su aplicación o servicio ofrecido se vea afectado por una filtración de datos, implica una gran violación a la seguridad y privacidad de los usuarios, que desemboca en perjuicios de valor incalculable para los mismos.</a:t>
            </a:r>
            <a:endParaRPr sz="1400">
              <a:solidFill>
                <a:srgbClr val="333333"/>
              </a:solidFill>
              <a:highlight>
                <a:srgbClr val="FFFFFF"/>
              </a:highlight>
            </a:endParaRPr>
          </a:p>
          <a:p>
            <a:pPr indent="0" lvl="0" marL="0" rtl="0" algn="l">
              <a:lnSpc>
                <a:spcPct val="115000"/>
              </a:lnSpc>
              <a:spcBef>
                <a:spcPts val="1500"/>
              </a:spcBef>
              <a:spcAft>
                <a:spcPts val="0"/>
              </a:spcAft>
              <a:buNone/>
            </a:pPr>
            <a:r>
              <a:rPr lang="en" sz="1400">
                <a:solidFill>
                  <a:srgbClr val="333333"/>
                </a:solidFill>
                <a:highlight>
                  <a:srgbClr val="FFFFFF"/>
                </a:highlight>
              </a:rPr>
              <a:t>Por tanto, como hemos visto hay diferencias entre autenticación y autorización. Hemos explicado qué significa cada término y en qué circunstancias lo vamos a utilizar. En ambos casos servirá para evitar el acceso indeseado y reducir así el riesgo de que posibles intrusos entren en las cuentas y dispositivos.</a:t>
            </a:r>
            <a:endParaRPr sz="1400">
              <a:solidFill>
                <a:srgbClr val="333333"/>
              </a:solidFill>
              <a:highlight>
                <a:srgbClr val="FFFFFF"/>
              </a:highlight>
            </a:endParaRPr>
          </a:p>
          <a:p>
            <a:pPr indent="0" lvl="0" marL="0" rtl="0" algn="l">
              <a:lnSpc>
                <a:spcPct val="115000"/>
              </a:lnSpc>
              <a:spcBef>
                <a:spcPts val="1500"/>
              </a:spcBef>
              <a:spcAft>
                <a:spcPts val="0"/>
              </a:spcAft>
              <a:buNone/>
            </a:pPr>
            <a:r>
              <a:t/>
            </a:r>
            <a:endParaRPr sz="1400">
              <a:solidFill>
                <a:srgbClr val="333333"/>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rPr lang="en" sz="1400">
                <a:solidFill>
                  <a:srgbClr val="0000FF"/>
                </a:solidFill>
                <a:highlight>
                  <a:srgbClr val="FFFFFF"/>
                </a:highlight>
                <a:latin typeface="Lato"/>
                <a:ea typeface="Lato"/>
                <a:cs typeface="Lato"/>
                <a:sym typeface="Lato"/>
              </a:rPr>
              <a:t>La </a:t>
            </a:r>
            <a:r>
              <a:rPr b="1" lang="en" sz="1400">
                <a:solidFill>
                  <a:srgbClr val="0000FF"/>
                </a:solidFill>
                <a:highlight>
                  <a:srgbClr val="FFFFFF"/>
                </a:highlight>
                <a:latin typeface="Lato"/>
                <a:ea typeface="Lato"/>
                <a:cs typeface="Lato"/>
                <a:sym typeface="Lato"/>
              </a:rPr>
              <a:t>autenticación</a:t>
            </a:r>
            <a:r>
              <a:rPr lang="en" sz="1400">
                <a:solidFill>
                  <a:srgbClr val="0000FF"/>
                </a:solidFill>
                <a:highlight>
                  <a:srgbClr val="FFFFFF"/>
                </a:highlight>
                <a:latin typeface="Lato"/>
                <a:ea typeface="Lato"/>
                <a:cs typeface="Lato"/>
                <a:sym typeface="Lato"/>
              </a:rPr>
              <a:t> es el proceso de identificación de un individuo sobre la base de sus credenciales (normalmente nombre de usuario y contraseña)</a:t>
            </a:r>
            <a:endParaRPr sz="1400">
              <a:solidFill>
                <a:srgbClr val="0000FF"/>
              </a:solidFill>
              <a:highlight>
                <a:srgbClr val="FFFFFF"/>
              </a:highlight>
              <a:latin typeface="Lato"/>
              <a:ea typeface="Lato"/>
              <a:cs typeface="Lato"/>
              <a:sym typeface="Lato"/>
            </a:endParaRPr>
          </a:p>
          <a:p>
            <a:pPr indent="0" lvl="0" marL="0" rtl="0" algn="l">
              <a:lnSpc>
                <a:spcPct val="115000"/>
              </a:lnSpc>
              <a:spcBef>
                <a:spcPts val="400"/>
              </a:spcBef>
              <a:spcAft>
                <a:spcPts val="0"/>
              </a:spcAft>
              <a:buClr>
                <a:schemeClr val="dk1"/>
              </a:buClr>
              <a:buSzPts val="1100"/>
              <a:buFont typeface="Arial"/>
              <a:buNone/>
            </a:pPr>
            <a:r>
              <a:rPr lang="en" sz="1400">
                <a:solidFill>
                  <a:srgbClr val="0000FF"/>
                </a:solidFill>
                <a:highlight>
                  <a:srgbClr val="FFFFFF"/>
                </a:highlight>
                <a:latin typeface="Lato"/>
                <a:ea typeface="Lato"/>
                <a:cs typeface="Lato"/>
                <a:sym typeface="Lato"/>
              </a:rPr>
              <a:t>El objetivo de la </a:t>
            </a:r>
            <a:r>
              <a:rPr b="1" lang="en" sz="1400">
                <a:solidFill>
                  <a:srgbClr val="0000FF"/>
                </a:solidFill>
                <a:highlight>
                  <a:srgbClr val="FFFFFF"/>
                </a:highlight>
                <a:latin typeface="Lato"/>
                <a:ea typeface="Lato"/>
                <a:cs typeface="Lato"/>
                <a:sym typeface="Lato"/>
              </a:rPr>
              <a:t>autenticación</a:t>
            </a:r>
            <a:r>
              <a:rPr lang="en" sz="1400">
                <a:solidFill>
                  <a:srgbClr val="0000FF"/>
                </a:solidFill>
                <a:highlight>
                  <a:srgbClr val="FFFFFF"/>
                </a:highlight>
                <a:latin typeface="Lato"/>
                <a:ea typeface="Lato"/>
                <a:cs typeface="Lato"/>
                <a:sym typeface="Lato"/>
              </a:rPr>
              <a:t> es decidir si "</a:t>
            </a:r>
            <a:r>
              <a:rPr b="1" lang="en" sz="1400">
                <a:solidFill>
                  <a:srgbClr val="0000FF"/>
                </a:solidFill>
                <a:highlight>
                  <a:srgbClr val="FFFFFF"/>
                </a:highlight>
                <a:latin typeface="Lato"/>
                <a:ea typeface="Lato"/>
                <a:cs typeface="Lato"/>
                <a:sym typeface="Lato"/>
              </a:rPr>
              <a:t>alguien es quien dice ser</a:t>
            </a:r>
            <a:r>
              <a:rPr lang="en" sz="1400">
                <a:solidFill>
                  <a:srgbClr val="0000FF"/>
                </a:solidFill>
                <a:highlight>
                  <a:srgbClr val="FFFFFF"/>
                </a:highlight>
                <a:latin typeface="Lato"/>
                <a:ea typeface="Lato"/>
                <a:cs typeface="Lato"/>
                <a:sym typeface="Lato"/>
              </a:rPr>
              <a:t>". Hay tres formas de reconocer a un usuario, que se conocen como factores:</a:t>
            </a:r>
            <a:endParaRPr sz="1400">
              <a:solidFill>
                <a:srgbClr val="0000FF"/>
              </a:solidFill>
              <a:highlight>
                <a:srgbClr val="FFFFFF"/>
              </a:highlight>
              <a:latin typeface="Lato"/>
              <a:ea typeface="Lato"/>
              <a:cs typeface="Lato"/>
              <a:sym typeface="Lato"/>
            </a:endParaRPr>
          </a:p>
          <a:p>
            <a:pPr indent="-317500" lvl="0" marL="457200" rtl="0" algn="l">
              <a:lnSpc>
                <a:spcPct val="115000"/>
              </a:lnSpc>
              <a:spcBef>
                <a:spcPts val="1000"/>
              </a:spcBef>
              <a:spcAft>
                <a:spcPts val="0"/>
              </a:spcAft>
              <a:buClr>
                <a:srgbClr val="0000FF"/>
              </a:buClr>
              <a:buSzPts val="1400"/>
              <a:buFont typeface="Lato"/>
              <a:buChar char="●"/>
            </a:pPr>
            <a:r>
              <a:rPr lang="en" sz="1400">
                <a:solidFill>
                  <a:srgbClr val="0000FF"/>
                </a:solidFill>
                <a:highlight>
                  <a:srgbClr val="FFFFFF"/>
                </a:highlight>
                <a:latin typeface="Lato"/>
                <a:ea typeface="Lato"/>
                <a:cs typeface="Lato"/>
                <a:sym typeface="Lato"/>
              </a:rPr>
              <a:t>Algo que saben, como una contraseña o PIN</a:t>
            </a:r>
            <a:endParaRPr sz="1400">
              <a:solidFill>
                <a:srgbClr val="0000FF"/>
              </a:solidFill>
              <a:highlight>
                <a:srgbClr val="FFFFFF"/>
              </a:highlight>
              <a:latin typeface="Lato"/>
              <a:ea typeface="Lato"/>
              <a:cs typeface="Lato"/>
              <a:sym typeface="Lato"/>
            </a:endParaRPr>
          </a:p>
          <a:p>
            <a:pPr indent="-317500" lvl="0" marL="457200" rtl="0" algn="l">
              <a:lnSpc>
                <a:spcPct val="115000"/>
              </a:lnSpc>
              <a:spcBef>
                <a:spcPts val="0"/>
              </a:spcBef>
              <a:spcAft>
                <a:spcPts val="0"/>
              </a:spcAft>
              <a:buClr>
                <a:srgbClr val="0000FF"/>
              </a:buClr>
              <a:buSzPts val="1400"/>
              <a:buFont typeface="Lato"/>
              <a:buChar char="●"/>
            </a:pPr>
            <a:r>
              <a:rPr lang="en" sz="1400">
                <a:solidFill>
                  <a:srgbClr val="0000FF"/>
                </a:solidFill>
                <a:highlight>
                  <a:srgbClr val="FFFFFF"/>
                </a:highlight>
                <a:latin typeface="Lato"/>
                <a:ea typeface="Lato"/>
                <a:cs typeface="Lato"/>
                <a:sym typeface="Lato"/>
              </a:rPr>
              <a:t>Algo que tienen, tal como una licencia de conducir o tarjeta de crédito</a:t>
            </a:r>
            <a:endParaRPr sz="1400">
              <a:solidFill>
                <a:srgbClr val="0000FF"/>
              </a:solidFill>
              <a:highlight>
                <a:srgbClr val="FFFFFF"/>
              </a:highlight>
              <a:latin typeface="Lato"/>
              <a:ea typeface="Lato"/>
              <a:cs typeface="Lato"/>
              <a:sym typeface="Lato"/>
            </a:endParaRPr>
          </a:p>
          <a:p>
            <a:pPr indent="-317500" lvl="0" marL="457200" rtl="0" algn="l">
              <a:lnSpc>
                <a:spcPct val="115000"/>
              </a:lnSpc>
              <a:spcBef>
                <a:spcPts val="0"/>
              </a:spcBef>
              <a:spcAft>
                <a:spcPts val="0"/>
              </a:spcAft>
              <a:buClr>
                <a:srgbClr val="0000FF"/>
              </a:buClr>
              <a:buSzPts val="1400"/>
              <a:buFont typeface="Lato"/>
              <a:buChar char="●"/>
            </a:pPr>
            <a:r>
              <a:rPr lang="en" sz="1400">
                <a:solidFill>
                  <a:srgbClr val="0000FF"/>
                </a:solidFill>
                <a:highlight>
                  <a:srgbClr val="FFFFFF"/>
                </a:highlight>
                <a:latin typeface="Lato"/>
                <a:ea typeface="Lato"/>
                <a:cs typeface="Lato"/>
                <a:sym typeface="Lato"/>
              </a:rPr>
              <a:t>Algo que son, como las huellas digitales o la inserción de los patrones</a:t>
            </a:r>
            <a:endParaRPr sz="1400">
              <a:solidFill>
                <a:srgbClr val="0000FF"/>
              </a:solidFill>
              <a:highlight>
                <a:srgbClr val="FFFFFF"/>
              </a:highlight>
              <a:latin typeface="Lato"/>
              <a:ea typeface="Lato"/>
              <a:cs typeface="Lato"/>
              <a:sym typeface="Lato"/>
            </a:endParaRPr>
          </a:p>
          <a:p>
            <a:pPr indent="0" lvl="0" marL="0" rtl="0" algn="l">
              <a:lnSpc>
                <a:spcPct val="115000"/>
              </a:lnSpc>
              <a:spcBef>
                <a:spcPts val="1000"/>
              </a:spcBef>
              <a:spcAft>
                <a:spcPts val="0"/>
              </a:spcAft>
              <a:buClr>
                <a:schemeClr val="dk1"/>
              </a:buClr>
              <a:buSzPts val="1100"/>
              <a:buFont typeface="Arial"/>
              <a:buNone/>
            </a:pPr>
            <a:r>
              <a:rPr lang="en" sz="1400">
                <a:solidFill>
                  <a:srgbClr val="0000FF"/>
                </a:solidFill>
                <a:highlight>
                  <a:srgbClr val="FFFFFF"/>
                </a:highlight>
                <a:latin typeface="Lato"/>
                <a:ea typeface="Lato"/>
                <a:cs typeface="Lato"/>
                <a:sym typeface="Lato"/>
              </a:rPr>
              <a:t>El </a:t>
            </a:r>
            <a:r>
              <a:rPr b="1" lang="en" sz="1400">
                <a:solidFill>
                  <a:srgbClr val="0000FF"/>
                </a:solidFill>
                <a:highlight>
                  <a:srgbClr val="FFFFFF"/>
                </a:highlight>
                <a:latin typeface="Lato"/>
                <a:ea typeface="Lato"/>
                <a:cs typeface="Lato"/>
                <a:sym typeface="Lato"/>
              </a:rPr>
              <a:t>control de acceso</a:t>
            </a:r>
            <a:r>
              <a:rPr lang="en" sz="1400">
                <a:solidFill>
                  <a:srgbClr val="0000FF"/>
                </a:solidFill>
                <a:highlight>
                  <a:srgbClr val="FFFFFF"/>
                </a:highlight>
                <a:latin typeface="Lato"/>
                <a:ea typeface="Lato"/>
                <a:cs typeface="Lato"/>
                <a:sym typeface="Lato"/>
              </a:rPr>
              <a:t> es el proceso de decidir si el usuario tiene permiso para ejecutar algo o no.</a:t>
            </a:r>
            <a:endParaRPr sz="1400">
              <a:solidFill>
                <a:srgbClr val="0000FF"/>
              </a:solidFill>
              <a:highlight>
                <a:srgbClr val="FFFFFF"/>
              </a:highlight>
              <a:latin typeface="Lato"/>
              <a:ea typeface="Lato"/>
              <a:cs typeface="Lato"/>
              <a:sym typeface="Lato"/>
            </a:endParaRPr>
          </a:p>
          <a:p>
            <a:pPr indent="0" lvl="0" marL="0" rtl="0" algn="l">
              <a:lnSpc>
                <a:spcPct val="115000"/>
              </a:lnSpc>
              <a:spcBef>
                <a:spcPts val="1500"/>
              </a:spcBef>
              <a:spcAft>
                <a:spcPts val="0"/>
              </a:spcAft>
              <a:buNone/>
            </a:pPr>
            <a:r>
              <a:rPr lang="en" sz="1400">
                <a:solidFill>
                  <a:srgbClr val="0000FF"/>
                </a:solidFill>
                <a:highlight>
                  <a:srgbClr val="FFFFFF"/>
                </a:highlight>
                <a:latin typeface="Lato"/>
                <a:ea typeface="Lato"/>
                <a:cs typeface="Lato"/>
                <a:sym typeface="Lato"/>
              </a:rPr>
              <a:t>También llamado </a:t>
            </a:r>
            <a:r>
              <a:rPr b="1" lang="en" sz="1400">
                <a:solidFill>
                  <a:srgbClr val="0000FF"/>
                </a:solidFill>
                <a:highlight>
                  <a:srgbClr val="FFFFFF"/>
                </a:highlight>
                <a:latin typeface="Lato"/>
                <a:ea typeface="Lato"/>
                <a:cs typeface="Lato"/>
                <a:sym typeface="Lato"/>
              </a:rPr>
              <a:t>autorización</a:t>
            </a:r>
            <a:r>
              <a:rPr lang="en" sz="1400">
                <a:solidFill>
                  <a:srgbClr val="0000FF"/>
                </a:solidFill>
                <a:highlight>
                  <a:srgbClr val="FFFFFF"/>
                </a:highlight>
                <a:latin typeface="Lato"/>
                <a:ea typeface="Lato"/>
                <a:cs typeface="Lato"/>
                <a:sym typeface="Lato"/>
              </a:rPr>
              <a:t>, se refiere a la gestión del acceso a los recursos protegidos y al proceso de determinar si un usuario está autorizado a acceder a un recurso particular. Por ejemplo, muchas aplicaciones web cuentan con recursos que sólo están disponibles para los usuarios autenticados, recursos que sólo están disponibles para los administradores, y los recursos que están disponibles para todos.</a:t>
            </a:r>
            <a:endParaRPr sz="1400">
              <a:solidFill>
                <a:srgbClr val="0000FF"/>
              </a:solidFill>
              <a:highlight>
                <a:srgbClr val="FFFFFF"/>
              </a:highlight>
              <a:latin typeface="Lato"/>
              <a:ea typeface="Lato"/>
              <a:cs typeface="Lato"/>
              <a:sym typeface="Lato"/>
            </a:endParaRPr>
          </a:p>
          <a:p>
            <a:pPr indent="0" lvl="0" marL="0" rtl="0" algn="l">
              <a:lnSpc>
                <a:spcPct val="175000"/>
              </a:lnSpc>
              <a:spcBef>
                <a:spcPts val="1500"/>
              </a:spcBef>
              <a:spcAft>
                <a:spcPts val="0"/>
              </a:spcAft>
              <a:buNone/>
            </a:pPr>
            <a:r>
              <a:t/>
            </a:r>
            <a:endParaRPr sz="1400">
              <a:solidFill>
                <a:srgbClr val="333333"/>
              </a:solidFill>
              <a:highlight>
                <a:srgbClr val="FFFFFF"/>
              </a:highlight>
            </a:endParaRPr>
          </a:p>
          <a:p>
            <a:pPr indent="0" lvl="0" marL="0" rtl="0" algn="l">
              <a:spcBef>
                <a:spcPts val="16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8803ca04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e8803ca04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La autenticación es un mecanismo que identifica a un usuario o un servicio según los criterios predefinidos. Los servicios de autenticación abarcan desde pares de nombre y contraseña hasta sistemas de desafío y respuesta más elaborados, por ejemplo, tarjetas de token y biometría. Los mecanismos de autenticación dependen de que un usuario proporcione información que sólo él sepa y de que un dato personal se pueda verificar. Un nombre de usuario y una contraseña es un ejemplo de información que la persona sabe. Una tarjeta inteligente o una huella digital, por ejemplo, se pueden verificar.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Por lo tanto, nos podríamos imaginar este tipo de servicios como la persona que esta en la entrada de una fiesta oficial, el cual nos pide que enseñemos el dni. Si nuestro dni consta en la lista de invitados que él tiene, nos dejará acceder a la fiesta. Si por el contrario nuestro dni no consta en la lista, no podremos disfrutar de esa fiesta.</a:t>
            </a:r>
            <a:endParaRPr sz="1600"/>
          </a:p>
          <a:p>
            <a:pPr indent="0" lvl="0" marL="0" rtl="0" algn="l">
              <a:spcBef>
                <a:spcPts val="0"/>
              </a:spcBef>
              <a:spcAft>
                <a:spcPts val="0"/>
              </a:spcAft>
              <a:buNone/>
            </a:pPr>
            <a:r>
              <a:t/>
            </a:r>
            <a:endParaRPr sz="1600"/>
          </a:p>
          <a:p>
            <a:pPr indent="0" lvl="0" marL="0" rtl="0" algn="l">
              <a:lnSpc>
                <a:spcPct val="115000"/>
              </a:lnSpc>
              <a:spcBef>
                <a:spcPts val="500"/>
              </a:spcBef>
              <a:spcAft>
                <a:spcPts val="0"/>
              </a:spcAft>
              <a:buClr>
                <a:schemeClr val="dk1"/>
              </a:buClr>
              <a:buSzPts val="1100"/>
              <a:buFont typeface="Arial"/>
              <a:buNone/>
            </a:pPr>
            <a:r>
              <a:rPr lang="en" sz="1550">
                <a:solidFill>
                  <a:srgbClr val="202122"/>
                </a:solidFill>
                <a:highlight>
                  <a:srgbClr val="FFFFFF"/>
                </a:highlight>
              </a:rPr>
              <a:t>Cualquier sistema de </a:t>
            </a:r>
            <a:r>
              <a:rPr lang="en" sz="1600">
                <a:solidFill>
                  <a:schemeClr val="dk1"/>
                </a:solidFill>
              </a:rPr>
              <a:t>autenticación </a:t>
            </a:r>
            <a:r>
              <a:rPr lang="en" sz="1550">
                <a:solidFill>
                  <a:srgbClr val="202122"/>
                </a:solidFill>
                <a:highlight>
                  <a:srgbClr val="FFFFFF"/>
                </a:highlight>
              </a:rPr>
              <a:t>ha de poseer unas determinadas características para ser viable:</a:t>
            </a:r>
            <a:endParaRPr sz="1550">
              <a:solidFill>
                <a:srgbClr val="202122"/>
              </a:solidFill>
              <a:highlight>
                <a:srgbClr val="FFFFFF"/>
              </a:highlight>
            </a:endParaRPr>
          </a:p>
          <a:p>
            <a:pPr indent="-327025" lvl="0" marL="889000" rtl="0" algn="l">
              <a:lnSpc>
                <a:spcPct val="115000"/>
              </a:lnSpc>
              <a:spcBef>
                <a:spcPts val="800"/>
              </a:spcBef>
              <a:spcAft>
                <a:spcPts val="0"/>
              </a:spcAft>
              <a:buClr>
                <a:srgbClr val="202122"/>
              </a:buClr>
              <a:buSzPts val="1550"/>
              <a:buChar char="●"/>
            </a:pPr>
            <a:r>
              <a:rPr lang="en" sz="1550">
                <a:solidFill>
                  <a:srgbClr val="202122"/>
                </a:solidFill>
                <a:highlight>
                  <a:srgbClr val="FFFFFF"/>
                </a:highlight>
              </a:rPr>
              <a:t>Ha de ser fiable con una probabilidad muy elevada. Podemos hablar de tasas de fallo en los sistemas menos seguros pero siempre con valores marginales.</a:t>
            </a:r>
            <a:endParaRPr sz="1550">
              <a:solidFill>
                <a:srgbClr val="202122"/>
              </a:solidFill>
              <a:highlight>
                <a:srgbClr val="FFFFFF"/>
              </a:highlight>
            </a:endParaRPr>
          </a:p>
          <a:p>
            <a:pPr indent="-327025" lvl="0" marL="889000" rtl="0" algn="l">
              <a:lnSpc>
                <a:spcPct val="115000"/>
              </a:lnSpc>
              <a:spcBef>
                <a:spcPts val="0"/>
              </a:spcBef>
              <a:spcAft>
                <a:spcPts val="0"/>
              </a:spcAft>
              <a:buClr>
                <a:srgbClr val="202122"/>
              </a:buClr>
              <a:buSzPts val="1550"/>
              <a:buChar char="●"/>
            </a:pPr>
            <a:r>
              <a:rPr lang="en" sz="1550">
                <a:solidFill>
                  <a:srgbClr val="202122"/>
                </a:solidFill>
                <a:highlight>
                  <a:srgbClr val="FFFFFF"/>
                </a:highlight>
              </a:rPr>
              <a:t>Económicamente factible para la organización (si su precio es superior al valor de lo que se intenta proteger, tenemos un sistema incorrecto).</a:t>
            </a:r>
            <a:endParaRPr sz="1550">
              <a:solidFill>
                <a:srgbClr val="202122"/>
              </a:solidFill>
              <a:highlight>
                <a:srgbClr val="FFFFFF"/>
              </a:highlight>
            </a:endParaRPr>
          </a:p>
          <a:p>
            <a:pPr indent="-327025" lvl="0" marL="889000" rtl="0" algn="l">
              <a:lnSpc>
                <a:spcPct val="115000"/>
              </a:lnSpc>
              <a:spcBef>
                <a:spcPts val="0"/>
              </a:spcBef>
              <a:spcAft>
                <a:spcPts val="0"/>
              </a:spcAft>
              <a:buClr>
                <a:srgbClr val="202122"/>
              </a:buClr>
              <a:buSzPts val="1550"/>
              <a:buChar char="●"/>
            </a:pPr>
            <a:r>
              <a:rPr lang="en" sz="1550">
                <a:solidFill>
                  <a:srgbClr val="202122"/>
                </a:solidFill>
                <a:highlight>
                  <a:srgbClr val="FFFFFF"/>
                </a:highlight>
              </a:rPr>
              <a:t>Soportar con éxito un amplio abanico de ciberataques.</a:t>
            </a:r>
            <a:endParaRPr sz="1550">
              <a:solidFill>
                <a:srgbClr val="202122"/>
              </a:solidFill>
              <a:highlight>
                <a:srgbClr val="FFFFFF"/>
              </a:highlight>
            </a:endParaRPr>
          </a:p>
          <a:p>
            <a:pPr indent="-327025" lvl="0" marL="889000" rtl="0" algn="l">
              <a:lnSpc>
                <a:spcPct val="115000"/>
              </a:lnSpc>
              <a:spcBef>
                <a:spcPts val="0"/>
              </a:spcBef>
              <a:spcAft>
                <a:spcPts val="0"/>
              </a:spcAft>
              <a:buClr>
                <a:srgbClr val="202122"/>
              </a:buClr>
              <a:buSzPts val="1550"/>
              <a:buChar char="●"/>
            </a:pPr>
            <a:r>
              <a:rPr lang="en" sz="1550">
                <a:solidFill>
                  <a:srgbClr val="202122"/>
                </a:solidFill>
                <a:highlight>
                  <a:srgbClr val="FFFFFF"/>
                </a:highlight>
              </a:rPr>
              <a:t>Ser aceptable para los usuarios en cuanto a uso y rendimiento ya que al fin y al cabo quienes lo utilicen.</a:t>
            </a:r>
            <a:endParaRPr sz="1550">
              <a:solidFill>
                <a:srgbClr val="202122"/>
              </a:solidFill>
              <a:highlight>
                <a:srgbClr val="FFFFFF"/>
              </a:highlight>
            </a:endParaRPr>
          </a:p>
          <a:p>
            <a:pPr indent="0" lvl="0" marL="0" rtl="0" algn="l">
              <a:lnSpc>
                <a:spcPct val="115000"/>
              </a:lnSpc>
              <a:spcBef>
                <a:spcPts val="800"/>
              </a:spcBef>
              <a:spcAft>
                <a:spcPts val="0"/>
              </a:spcAft>
              <a:buNone/>
            </a:pPr>
            <a:r>
              <a:t/>
            </a:r>
            <a:endParaRPr sz="1550">
              <a:solidFill>
                <a:srgbClr val="202122"/>
              </a:solidFill>
              <a:highlight>
                <a:srgbClr val="FFFFFF"/>
              </a:highlight>
            </a:endParaRPr>
          </a:p>
          <a:p>
            <a:pPr indent="0" lvl="0" marL="0" rtl="0" algn="l">
              <a:lnSpc>
                <a:spcPct val="115000"/>
              </a:lnSpc>
              <a:spcBef>
                <a:spcPts val="500"/>
              </a:spcBef>
              <a:spcAft>
                <a:spcPts val="0"/>
              </a:spcAft>
              <a:buNone/>
            </a:pPr>
            <a:r>
              <a:rPr lang="en" sz="1550">
                <a:solidFill>
                  <a:srgbClr val="202122"/>
                </a:solidFill>
                <a:highlight>
                  <a:srgbClr val="FFFFFF"/>
                </a:highlight>
              </a:rPr>
              <a:t>Los ejemplos comunes del control de acceso que implican la autenticación incluyen:</a:t>
            </a:r>
            <a:endParaRPr sz="1550">
              <a:solidFill>
                <a:srgbClr val="202122"/>
              </a:solidFill>
              <a:highlight>
                <a:srgbClr val="FFFFFF"/>
              </a:highlight>
            </a:endParaRPr>
          </a:p>
          <a:p>
            <a:pPr indent="-327025" lvl="0" marL="889000" rtl="0" algn="l">
              <a:lnSpc>
                <a:spcPct val="115000"/>
              </a:lnSpc>
              <a:spcBef>
                <a:spcPts val="800"/>
              </a:spcBef>
              <a:spcAft>
                <a:spcPts val="0"/>
              </a:spcAft>
              <a:buClr>
                <a:srgbClr val="202122"/>
              </a:buClr>
              <a:buSzPts val="1550"/>
              <a:buChar char="●"/>
            </a:pPr>
            <a:r>
              <a:rPr lang="en" sz="1550">
                <a:solidFill>
                  <a:srgbClr val="202122"/>
                </a:solidFill>
                <a:highlight>
                  <a:srgbClr val="FFFFFF"/>
                </a:highlight>
              </a:rPr>
              <a:t>Retirar de dinero de un cajero automático.</a:t>
            </a:r>
            <a:endParaRPr sz="1550">
              <a:solidFill>
                <a:srgbClr val="202122"/>
              </a:solidFill>
              <a:highlight>
                <a:srgbClr val="FFFFFF"/>
              </a:highlight>
            </a:endParaRPr>
          </a:p>
          <a:p>
            <a:pPr indent="-327025" lvl="0" marL="889000" rtl="0" algn="l">
              <a:lnSpc>
                <a:spcPct val="115000"/>
              </a:lnSpc>
              <a:spcBef>
                <a:spcPts val="0"/>
              </a:spcBef>
              <a:spcAft>
                <a:spcPts val="0"/>
              </a:spcAft>
              <a:buClr>
                <a:srgbClr val="202122"/>
              </a:buClr>
              <a:buSzPts val="1550"/>
              <a:buChar char="●"/>
            </a:pPr>
            <a:r>
              <a:rPr lang="en" sz="1550">
                <a:solidFill>
                  <a:srgbClr val="202122"/>
                </a:solidFill>
                <a:highlight>
                  <a:srgbClr val="FFFFFF"/>
                </a:highlight>
              </a:rPr>
              <a:t>Control de un ordenador remoto sin Internet.</a:t>
            </a:r>
            <a:endParaRPr sz="1550">
              <a:solidFill>
                <a:srgbClr val="202122"/>
              </a:solidFill>
              <a:highlight>
                <a:srgbClr val="FFFFFF"/>
              </a:highlight>
            </a:endParaRPr>
          </a:p>
          <a:p>
            <a:pPr indent="-327025" lvl="0" marL="889000" rtl="0" algn="l">
              <a:lnSpc>
                <a:spcPct val="115000"/>
              </a:lnSpc>
              <a:spcBef>
                <a:spcPts val="0"/>
              </a:spcBef>
              <a:spcAft>
                <a:spcPts val="0"/>
              </a:spcAft>
              <a:buClr>
                <a:srgbClr val="202122"/>
              </a:buClr>
              <a:buSzPts val="1550"/>
              <a:buChar char="●"/>
            </a:pPr>
            <a:r>
              <a:rPr lang="en" sz="1550">
                <a:solidFill>
                  <a:srgbClr val="202122"/>
                </a:solidFill>
                <a:highlight>
                  <a:srgbClr val="FFFFFF"/>
                </a:highlight>
              </a:rPr>
              <a:t>Acceder a una plataforma por Internet, por ejemplo; gmail.</a:t>
            </a:r>
            <a:endParaRPr sz="1550">
              <a:solidFill>
                <a:srgbClr val="202122"/>
              </a:solidFill>
              <a:highlight>
                <a:srgbClr val="FFFFFF"/>
              </a:highlight>
            </a:endParaRPr>
          </a:p>
          <a:p>
            <a:pPr indent="0" lvl="0" marL="0" rtl="0" algn="l">
              <a:lnSpc>
                <a:spcPct val="115000"/>
              </a:lnSpc>
              <a:spcBef>
                <a:spcPts val="800"/>
              </a:spcBef>
              <a:spcAft>
                <a:spcPts val="0"/>
              </a:spcAft>
              <a:buNone/>
            </a:pPr>
            <a:r>
              <a:rPr lang="en" sz="1400">
                <a:solidFill>
                  <a:srgbClr val="373737"/>
                </a:solidFill>
                <a:highlight>
                  <a:srgbClr val="FFFFFF"/>
                </a:highlight>
                <a:latin typeface="Lato"/>
                <a:ea typeface="Lato"/>
                <a:cs typeface="Lato"/>
                <a:sym typeface="Lato"/>
              </a:rPr>
              <a:t>Autenticación, que se refiere al procedimiento a través del cual la persona coloca sus datos de identificación sin </a:t>
            </a:r>
            <a:r>
              <a:rPr b="1" lang="en" sz="1400">
                <a:solidFill>
                  <a:srgbClr val="373737"/>
                </a:solidFill>
                <a:highlight>
                  <a:srgbClr val="FFFFFF"/>
                </a:highlight>
                <a:latin typeface="Lato"/>
                <a:ea typeface="Lato"/>
                <a:cs typeface="Lato"/>
                <a:sym typeface="Lato"/>
              </a:rPr>
              <a:t>equivocarse</a:t>
            </a:r>
            <a:r>
              <a:rPr lang="en" sz="1400">
                <a:solidFill>
                  <a:srgbClr val="373737"/>
                </a:solidFill>
                <a:highlight>
                  <a:srgbClr val="FFFFFF"/>
                </a:highlight>
                <a:latin typeface="Lato"/>
                <a:ea typeface="Lato"/>
                <a:cs typeface="Lato"/>
                <a:sym typeface="Lato"/>
              </a:rPr>
              <a:t>. Autorización, es el procedimiento a través del cual el sistema aprueba el acceso de la persona previamente identificada a ciertos recursos de la misma. </a:t>
            </a:r>
            <a:endParaRPr sz="1550">
              <a:solidFill>
                <a:srgbClr val="202122"/>
              </a:solidFill>
              <a:highlight>
                <a:srgbClr val="FFFFFF"/>
              </a:highlight>
              <a:latin typeface="Lato"/>
              <a:ea typeface="Lato"/>
              <a:cs typeface="Lato"/>
              <a:sym typeface="Lato"/>
            </a:endParaRPr>
          </a:p>
          <a:p>
            <a:pPr indent="0" lvl="0" marL="0" rtl="0" algn="l">
              <a:spcBef>
                <a:spcPts val="800"/>
              </a:spcBef>
              <a:spcAft>
                <a:spcPts val="0"/>
              </a:spcAft>
              <a:buClr>
                <a:schemeClr val="dk1"/>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e8803ca04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e8803ca04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rgbClr val="333333"/>
              </a:buClr>
              <a:buSzPts val="1500"/>
              <a:buFont typeface="Montserrat"/>
              <a:buChar char="●"/>
            </a:pPr>
            <a:r>
              <a:rPr b="1" lang="en" sz="1500">
                <a:solidFill>
                  <a:srgbClr val="333333"/>
                </a:solidFill>
                <a:highlight>
                  <a:srgbClr val="FFFFFF"/>
                </a:highlight>
              </a:rPr>
              <a:t>Mediante usuario/contraseña (user/password).</a:t>
            </a:r>
            <a:endParaRPr b="1" sz="1500">
              <a:solidFill>
                <a:srgbClr val="333333"/>
              </a:solidFill>
              <a:highlight>
                <a:srgbClr val="FFFFFF"/>
              </a:highlight>
            </a:endParaRPr>
          </a:p>
          <a:p>
            <a:pPr indent="-323850" lvl="0" marL="457200" rtl="0" algn="l">
              <a:lnSpc>
                <a:spcPct val="115000"/>
              </a:lnSpc>
              <a:spcBef>
                <a:spcPts val="0"/>
              </a:spcBef>
              <a:spcAft>
                <a:spcPts val="0"/>
              </a:spcAft>
              <a:buClr>
                <a:srgbClr val="333333"/>
              </a:buClr>
              <a:buSzPts val="1500"/>
              <a:buFont typeface="Montserrat"/>
              <a:buChar char="●"/>
            </a:pPr>
            <a:r>
              <a:rPr b="1" lang="en" sz="1500">
                <a:solidFill>
                  <a:srgbClr val="333333"/>
                </a:solidFill>
                <a:highlight>
                  <a:srgbClr val="FFFFFF"/>
                </a:highlight>
              </a:rPr>
              <a:t>Sin contraseña o Passwordless.</a:t>
            </a:r>
            <a:r>
              <a:rPr lang="en" sz="1500">
                <a:solidFill>
                  <a:srgbClr val="333333"/>
                </a:solidFill>
                <a:highlight>
                  <a:srgbClr val="FFFFFF"/>
                </a:highlight>
              </a:rPr>
              <a:t> Este es uno de los métodos modernos más prácticos. Un ejemplo de aplicación es el uso de un enlace mágico (</a:t>
            </a:r>
            <a:r>
              <a:rPr i="1" lang="en" sz="1500">
                <a:solidFill>
                  <a:srgbClr val="333333"/>
                </a:solidFill>
                <a:highlight>
                  <a:srgbClr val="FFFFFF"/>
                </a:highlight>
              </a:rPr>
              <a:t>magic link</a:t>
            </a:r>
            <a:r>
              <a:rPr lang="en" sz="1500">
                <a:solidFill>
                  <a:srgbClr val="333333"/>
                </a:solidFill>
                <a:highlight>
                  <a:srgbClr val="FFFFFF"/>
                </a:highlight>
              </a:rPr>
              <a:t>). Consiste en que, cada vez que quieras iniciar sesión a un recurso o servicio, se enviará a tu correo electrónico un enlace que te permitirá acceder sin necesidad de contraseña. Este es un método recomendable, ya que se necesita del acceso al correo electrónico y, por ende, hay más garantías de asegurar que es el propio usuario quien está accediendo.</a:t>
            </a:r>
            <a:endParaRPr sz="1500">
              <a:solidFill>
                <a:srgbClr val="333333"/>
              </a:solidFill>
              <a:highlight>
                <a:srgbClr val="FFFFFF"/>
              </a:highlight>
            </a:endParaRPr>
          </a:p>
          <a:p>
            <a:pPr indent="-323850" lvl="0" marL="457200" rtl="0" algn="l">
              <a:lnSpc>
                <a:spcPct val="115000"/>
              </a:lnSpc>
              <a:spcBef>
                <a:spcPts val="0"/>
              </a:spcBef>
              <a:spcAft>
                <a:spcPts val="0"/>
              </a:spcAft>
              <a:buClr>
                <a:srgbClr val="333333"/>
              </a:buClr>
              <a:buSzPts val="1500"/>
              <a:buFont typeface="Montserrat"/>
              <a:buChar char="●"/>
            </a:pPr>
            <a:r>
              <a:rPr b="1" lang="en" sz="1500">
                <a:solidFill>
                  <a:srgbClr val="333333"/>
                </a:solidFill>
                <a:highlight>
                  <a:srgbClr val="FFFFFF"/>
                </a:highlight>
              </a:rPr>
              <a:t>OpenID </a:t>
            </a:r>
            <a:r>
              <a:rPr lang="en" sz="1500">
                <a:solidFill>
                  <a:srgbClr val="333333"/>
                </a:solidFill>
                <a:highlight>
                  <a:srgbClr val="FFFFFF"/>
                </a:highlight>
              </a:rPr>
              <a:t>Connect es el estándar de facto para manejar la autenticación en el mundo moderno. Desde aplicaciones web tradicionales hasta aplicaciones de una sola página (SPAs) y aplicaciones nativas, OpenID Connect proporciona una plantilla para la interoperabilidad que facilita la incorporación de la gestión de identidades de forma transparente y segura. Mas adelante en el curso profundizaremos en el estandar OpenID ya que es un pilar donde AWS Cognito se sustenta</a:t>
            </a:r>
            <a:endParaRPr sz="1500">
              <a:solidFill>
                <a:srgbClr val="202122"/>
              </a:solidFill>
              <a:highlight>
                <a:srgbClr val="FFFFFF"/>
              </a:highlight>
            </a:endParaRPr>
          </a:p>
          <a:p>
            <a:pPr indent="-323850" lvl="0" marL="457200" rtl="0" algn="l">
              <a:lnSpc>
                <a:spcPct val="115000"/>
              </a:lnSpc>
              <a:spcBef>
                <a:spcPts val="0"/>
              </a:spcBef>
              <a:spcAft>
                <a:spcPts val="0"/>
              </a:spcAft>
              <a:buClr>
                <a:srgbClr val="333333"/>
              </a:buClr>
              <a:buSzPts val="1500"/>
              <a:buFont typeface="Montserrat"/>
              <a:buChar char="●"/>
            </a:pPr>
            <a:r>
              <a:rPr b="1" lang="en" sz="1500">
                <a:solidFill>
                  <a:srgbClr val="333333"/>
                </a:solidFill>
                <a:highlight>
                  <a:srgbClr val="FFFFFF"/>
                </a:highlight>
              </a:rPr>
              <a:t>Por redes sociales. </a:t>
            </a:r>
            <a:r>
              <a:rPr lang="en" sz="1500">
                <a:solidFill>
                  <a:srgbClr val="333333"/>
                </a:solidFill>
                <a:highlight>
                  <a:srgbClr val="FFFFFF"/>
                </a:highlight>
              </a:rPr>
              <a:t>Sin duda, ya habrás utilizado este método. Varias aplicaciones y servicios te dan como opción iniciar sesión directamente con alguna </a:t>
            </a:r>
            <a:r>
              <a:rPr b="1" lang="en" sz="1500">
                <a:solidFill>
                  <a:srgbClr val="333333"/>
                </a:solidFill>
                <a:highlight>
                  <a:srgbClr val="FFFFFF"/>
                </a:highlight>
              </a:rPr>
              <a:t>cuenta social</a:t>
            </a:r>
            <a:r>
              <a:rPr lang="en" sz="1500">
                <a:solidFill>
                  <a:srgbClr val="333333"/>
                </a:solidFill>
                <a:highlight>
                  <a:srgbClr val="FFFFFF"/>
                </a:highlight>
              </a:rPr>
              <a:t>. La ventaja principal es que no hace falta crear una cuenta aparte de forma manual, directamente los datos de esa cuenta social hacen ese paso al iniciar la sesión. Las plataformas sociales más utilizadas son Facebook, Twitter y la cuenta Google. De esta forma podremos iniciar sesión en programas o páginas de forma más rápida, sin tener que registrarnos.</a:t>
            </a:r>
            <a:endParaRPr sz="1500">
              <a:solidFill>
                <a:srgbClr val="333333"/>
              </a:solidFill>
              <a:highlight>
                <a:srgbClr val="FFFFFF"/>
              </a:highlight>
            </a:endParaRPr>
          </a:p>
          <a:p>
            <a:pPr indent="-323850" lvl="0" marL="457200" rtl="0" algn="l">
              <a:lnSpc>
                <a:spcPct val="115000"/>
              </a:lnSpc>
              <a:spcBef>
                <a:spcPts val="0"/>
              </a:spcBef>
              <a:spcAft>
                <a:spcPts val="0"/>
              </a:spcAft>
              <a:buClr>
                <a:srgbClr val="333333"/>
              </a:buClr>
              <a:buSzPts val="1500"/>
              <a:buFont typeface="Montserrat"/>
              <a:buChar char="●"/>
            </a:pPr>
            <a:r>
              <a:rPr b="1" lang="en" sz="1500">
                <a:solidFill>
                  <a:srgbClr val="333333"/>
                </a:solidFill>
                <a:highlight>
                  <a:srgbClr val="FFFFFF"/>
                </a:highlight>
              </a:rPr>
              <a:t>Autenticación API.</a:t>
            </a:r>
            <a:r>
              <a:rPr lang="en" sz="1500">
                <a:solidFill>
                  <a:srgbClr val="333333"/>
                </a:solidFill>
                <a:highlight>
                  <a:srgbClr val="FFFFFF"/>
                </a:highlight>
              </a:rPr>
              <a:t> Este es el proceso de certificar la identidad de un usuario que quiera acceder a recursos y/o servicios en el servidor. Para tener en cuenta, alguna de las APIs de autenticación más populares son: autenticación básica por HTTP, de Core (núcleo) API y OAuth.</a:t>
            </a:r>
            <a:endParaRPr sz="1500">
              <a:solidFill>
                <a:srgbClr val="333333"/>
              </a:solidFill>
              <a:highlight>
                <a:srgbClr val="FFFFFF"/>
              </a:highlight>
            </a:endParaRPr>
          </a:p>
          <a:p>
            <a:pPr indent="-323850" lvl="0" marL="457200" rtl="0" algn="l">
              <a:lnSpc>
                <a:spcPct val="115000"/>
              </a:lnSpc>
              <a:spcBef>
                <a:spcPts val="0"/>
              </a:spcBef>
              <a:spcAft>
                <a:spcPts val="0"/>
              </a:spcAft>
              <a:buClr>
                <a:srgbClr val="333333"/>
              </a:buClr>
              <a:buSzPts val="1500"/>
              <a:buFont typeface="Montserrat"/>
              <a:buChar char="●"/>
            </a:pPr>
            <a:r>
              <a:rPr b="1" lang="en" sz="1500">
                <a:solidFill>
                  <a:srgbClr val="333333"/>
                </a:solidFill>
                <a:highlight>
                  <a:srgbClr val="FFFFFF"/>
                </a:highlight>
              </a:rPr>
              <a:t>Autenticación Biométrica. </a:t>
            </a:r>
            <a:r>
              <a:rPr lang="en" sz="1500">
                <a:solidFill>
                  <a:srgbClr val="333333"/>
                </a:solidFill>
                <a:highlight>
                  <a:srgbClr val="FFFFFF"/>
                </a:highlight>
              </a:rPr>
              <a:t>Se vale de las huellas dactilares para validar la identidad del usuario. El caso de uso más popular es en los lugares de trabajo, en donde tanto para registrar la entrada como salida, se posa el dedo para validar la huella dactilar. Esa huella es validada mediante un previo registro de la misma que se almacena en la base de datos. Es cada vez más utilizado este método también en dispositivos móviles, para iniciar sesión o realizar un pago.</a:t>
            </a:r>
            <a:endParaRPr sz="1500">
              <a:solidFill>
                <a:srgbClr val="333333"/>
              </a:solidFill>
              <a:highlight>
                <a:srgbClr val="FFFFFF"/>
              </a:highlight>
            </a:endParaRPr>
          </a:p>
          <a:p>
            <a:pPr indent="0" lvl="0" marL="0" rtl="0" algn="l">
              <a:lnSpc>
                <a:spcPct val="115000"/>
              </a:lnSpc>
              <a:spcBef>
                <a:spcPts val="1600"/>
              </a:spcBef>
              <a:spcAft>
                <a:spcPts val="0"/>
              </a:spcAft>
              <a:buNone/>
            </a:pPr>
            <a:r>
              <a:t/>
            </a:r>
            <a:endParaRPr sz="1500">
              <a:solidFill>
                <a:srgbClr val="333333"/>
              </a:solidFill>
              <a:highlight>
                <a:srgbClr val="FFFFFF"/>
              </a:highlight>
            </a:endParaRPr>
          </a:p>
          <a:p>
            <a:pPr indent="0" lvl="0" marL="0" rtl="0" algn="l">
              <a:lnSpc>
                <a:spcPct val="115000"/>
              </a:lnSpc>
              <a:spcBef>
                <a:spcPts val="1600"/>
              </a:spcBef>
              <a:spcAft>
                <a:spcPts val="0"/>
              </a:spcAft>
              <a:buNone/>
            </a:pPr>
            <a:r>
              <a:rPr lang="en" sz="1500">
                <a:solidFill>
                  <a:srgbClr val="333333"/>
                </a:solidFill>
                <a:highlight>
                  <a:srgbClr val="FFFFFF"/>
                </a:highlight>
              </a:rPr>
              <a:t>Ejemplos de SAML 2.0: Es un estandard abierto basado en el inicio de sesión único (SSO), mediante el cuál el usuario se identifica una sola vez para acceder a múltiples sistemas o aplicaciones.</a:t>
            </a:r>
            <a:endParaRPr sz="1500">
              <a:solidFill>
                <a:srgbClr val="333333"/>
              </a:solidFill>
              <a:highlight>
                <a:srgbClr val="FFFFFF"/>
              </a:highlight>
            </a:endParaRPr>
          </a:p>
          <a:p>
            <a:pPr indent="0" lvl="0" marL="0" rtl="0" algn="l">
              <a:lnSpc>
                <a:spcPct val="115000"/>
              </a:lnSpc>
              <a:spcBef>
                <a:spcPts val="1600"/>
              </a:spcBef>
              <a:spcAft>
                <a:spcPts val="0"/>
              </a:spcAft>
              <a:buNone/>
            </a:pPr>
            <a:r>
              <a:rPr lang="en" sz="1300">
                <a:solidFill>
                  <a:srgbClr val="16191F"/>
                </a:solidFill>
                <a:highlight>
                  <a:srgbClr val="FFFFFF"/>
                </a:highlight>
                <a:latin typeface="Lato"/>
                <a:ea typeface="Lato"/>
                <a:cs typeface="Lato"/>
                <a:sym typeface="Lato"/>
              </a:rPr>
              <a:t>Los usuarios pueden iniciar sesión en un portal de la organización alojado por un proveedor de identidades compatible con –SAML 2.0, seleccionar una opción para ir a AWS y ser redireccionados hacia la consola sin tener que proporcionar información de inicio de sesión adicional.</a:t>
            </a:r>
            <a:endParaRPr sz="1800">
              <a:solidFill>
                <a:srgbClr val="333333"/>
              </a:solidFill>
              <a:highlight>
                <a:srgbClr val="FFFFFF"/>
              </a:highlight>
              <a:latin typeface="Lato"/>
              <a:ea typeface="Lato"/>
              <a:cs typeface="Lato"/>
              <a:sym typeface="Lato"/>
            </a:endParaRPr>
          </a:p>
          <a:p>
            <a:pPr indent="0" lvl="0" marL="0" rtl="0" algn="l">
              <a:lnSpc>
                <a:spcPct val="115000"/>
              </a:lnSpc>
              <a:spcBef>
                <a:spcPts val="1600"/>
              </a:spcBef>
              <a:spcAft>
                <a:spcPts val="0"/>
              </a:spcAft>
              <a:buNone/>
            </a:pPr>
            <a:r>
              <a:rPr lang="en" sz="1500">
                <a:solidFill>
                  <a:srgbClr val="333333"/>
                </a:solidFill>
                <a:highlight>
                  <a:srgbClr val="FFFFFF"/>
                </a:highlight>
              </a:rPr>
              <a:t>Microsoft Azure Active Directory, Salesforce, Google.</a:t>
            </a:r>
            <a:endParaRPr sz="1500">
              <a:solidFill>
                <a:srgbClr val="333333"/>
              </a:solidFill>
              <a:highlight>
                <a:srgbClr val="FFFFFF"/>
              </a:highlight>
            </a:endParaRPr>
          </a:p>
          <a:p>
            <a:pPr indent="0" lvl="0" marL="0" rtl="0" algn="l">
              <a:spcBef>
                <a:spcPts val="16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e8803ca04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e8803ca04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lang="en" sz="1400">
                <a:solidFill>
                  <a:srgbClr val="555555"/>
                </a:solidFill>
                <a:highlight>
                  <a:schemeClr val="lt1"/>
                </a:highlight>
              </a:rPr>
              <a:t>Las autorizaciones rigen en todos los ámbitos de la vida donde existe una relación jerárquica o distintos niveles de poder. Un empleado debe pedir autorización a su jefe para tomarse un día libre, por ejemplo. Un funcionario público necesita de la autorización de sus superiores para dar a conocer cierta clase de </a:t>
            </a:r>
            <a:r>
              <a:rPr lang="en" sz="1400" u="sng">
                <a:solidFill>
                  <a:srgbClr val="BB4B0D"/>
                </a:solidFill>
                <a:highlight>
                  <a:schemeClr val="lt1"/>
                </a:highlight>
                <a:hlinkClick r:id="rId2">
                  <a:extLst>
                    <a:ext uri="{A12FA001-AC4F-418D-AE19-62706E023703}">
                      <ahyp:hlinkClr val="tx"/>
                    </a:ext>
                  </a:extLst>
                </a:hlinkClick>
              </a:rPr>
              <a:t>información</a:t>
            </a:r>
            <a:r>
              <a:rPr lang="en" sz="1400">
                <a:solidFill>
                  <a:srgbClr val="555555"/>
                </a:solidFill>
                <a:highlight>
                  <a:schemeClr val="lt1"/>
                </a:highlight>
              </a:rPr>
              <a:t> a los medios de comunicación.</a:t>
            </a:r>
            <a:endParaRPr sz="1400">
              <a:solidFill>
                <a:srgbClr val="555555"/>
              </a:solidFill>
              <a:highlight>
                <a:schemeClr val="lt1"/>
              </a:highlight>
            </a:endParaRPr>
          </a:p>
          <a:p>
            <a:pPr indent="0" lvl="0" marL="0" rtl="0" algn="l">
              <a:lnSpc>
                <a:spcPct val="115000"/>
              </a:lnSpc>
              <a:spcBef>
                <a:spcPts val="1500"/>
              </a:spcBef>
              <a:spcAft>
                <a:spcPts val="0"/>
              </a:spcAft>
              <a:buNone/>
            </a:pPr>
            <a:r>
              <a:rPr lang="en" sz="1400">
                <a:solidFill>
                  <a:srgbClr val="333333"/>
                </a:solidFill>
                <a:highlight>
                  <a:srgbClr val="FFFFFF"/>
                </a:highlight>
              </a:rPr>
              <a:t>El servicio de</a:t>
            </a:r>
            <a:r>
              <a:rPr lang="en" sz="1400">
                <a:solidFill>
                  <a:srgbClr val="333333"/>
                </a:solidFill>
                <a:highlight>
                  <a:srgbClr val="FFFFFF"/>
                </a:highlight>
              </a:rPr>
              <a:t> autorización es, por lo tanto, el que define a qué recursos de sistema el usuario autenticado podrá acceder. Que haya logrado pasar la instancia de la autenticación, no significa que podrá utilizar el sistema por completo como super administrador. De acuerdo a una serie de reglas, normas y regulaciones propias de cada red interna, se determina que el usuario A tendrá acceso a los recursos X e Y. Sin embargo, el usuario B sólo podrá acceder al recurso Z.</a:t>
            </a:r>
            <a:endParaRPr sz="1400">
              <a:solidFill>
                <a:srgbClr val="333333"/>
              </a:solidFill>
              <a:highlight>
                <a:srgbClr val="FFFFFF"/>
              </a:highlight>
            </a:endParaRPr>
          </a:p>
          <a:p>
            <a:pPr indent="0" lvl="0" marL="0" rtl="0" algn="l">
              <a:lnSpc>
                <a:spcPct val="115000"/>
              </a:lnSpc>
              <a:spcBef>
                <a:spcPts val="1500"/>
              </a:spcBef>
              <a:spcAft>
                <a:spcPts val="0"/>
              </a:spcAft>
              <a:buNone/>
            </a:pPr>
            <a:r>
              <a:rPr lang="en" sz="1400">
                <a:solidFill>
                  <a:srgbClr val="333333"/>
                </a:solidFill>
                <a:highlight>
                  <a:srgbClr val="FFFFFF"/>
                </a:highlight>
              </a:rPr>
              <a:t>Si fuese un usuario administrador, tendría acceso tanto a los recursos X, Y y Z como a los recursos 1, 2, y 3, que son exclusivos de aquellos que tienen permisos y privilegios de administrador.</a:t>
            </a:r>
            <a:endParaRPr sz="1400"/>
          </a:p>
          <a:p>
            <a:pPr indent="0" lvl="0" marL="0" rtl="0" algn="l">
              <a:spcBef>
                <a:spcPts val="1500"/>
              </a:spcBef>
              <a:spcAft>
                <a:spcPts val="0"/>
              </a:spcAft>
              <a:buNone/>
            </a:pPr>
            <a:r>
              <a:rPr lang="en" sz="1400"/>
              <a:t>La autorización, por lo tanto, es una especie de permiso. Consiste en dar consentimiento para que otros hagan o dejen de hacer algo.</a:t>
            </a:r>
            <a:endParaRPr sz="1400"/>
          </a:p>
          <a:p>
            <a:pPr indent="0" lvl="0" marL="0" rtl="0" algn="l">
              <a:spcBef>
                <a:spcPts val="0"/>
              </a:spcBef>
              <a:spcAft>
                <a:spcPts val="0"/>
              </a:spcAft>
              <a:buNone/>
            </a:pPr>
            <a:r>
              <a:t/>
            </a:r>
            <a:endParaRPr sz="1600">
              <a:latin typeface="Verdana"/>
              <a:ea typeface="Verdana"/>
              <a:cs typeface="Verdana"/>
              <a:sym typeface="Verdana"/>
            </a:endParaRPr>
          </a:p>
          <a:p>
            <a:pPr indent="0" lvl="0" marL="0" rtl="0" algn="l">
              <a:spcBef>
                <a:spcPts val="0"/>
              </a:spcBef>
              <a:spcAft>
                <a:spcPts val="0"/>
              </a:spcAft>
              <a:buNone/>
            </a:pPr>
            <a:r>
              <a:t/>
            </a:r>
            <a:endParaRPr sz="1600">
              <a:latin typeface="Verdana"/>
              <a:ea typeface="Verdana"/>
              <a:cs typeface="Verdana"/>
              <a:sym typeface="Verdan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e8803ca04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e8803ca04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rgbClr val="333333"/>
              </a:buClr>
              <a:buSzPts val="1400"/>
              <a:buFont typeface="Montserrat"/>
              <a:buChar char="●"/>
            </a:pPr>
            <a:r>
              <a:rPr b="1" lang="en" sz="1400">
                <a:solidFill>
                  <a:srgbClr val="333333"/>
                </a:solidFill>
                <a:highlight>
                  <a:srgbClr val="FFFFFF"/>
                </a:highlight>
              </a:rPr>
              <a:t>Autorización HTTP. </a:t>
            </a:r>
            <a:r>
              <a:rPr lang="en" sz="1400">
                <a:solidFill>
                  <a:srgbClr val="333333"/>
                </a:solidFill>
                <a:highlight>
                  <a:srgbClr val="FFFFFF"/>
                </a:highlight>
              </a:rPr>
              <a:t>Así como la autenticación, existe la autorización de tipo HTTP.  Es bueno tener presente que este método no implica a las cookies, IDs de sesiones o páginas de inicio de sesión.</a:t>
            </a:r>
            <a:endParaRPr sz="1400">
              <a:solidFill>
                <a:srgbClr val="333333"/>
              </a:solidFill>
              <a:highlight>
                <a:srgbClr val="FFFFFF"/>
              </a:highlight>
            </a:endParaRPr>
          </a:p>
          <a:p>
            <a:pPr indent="-317500" lvl="0" marL="457200" rtl="0" algn="l">
              <a:lnSpc>
                <a:spcPct val="115000"/>
              </a:lnSpc>
              <a:spcBef>
                <a:spcPts val="0"/>
              </a:spcBef>
              <a:spcAft>
                <a:spcPts val="0"/>
              </a:spcAft>
              <a:buClr>
                <a:srgbClr val="333333"/>
              </a:buClr>
              <a:buSzPts val="1400"/>
              <a:buFont typeface="Montserrat"/>
              <a:buChar char="●"/>
            </a:pPr>
            <a:r>
              <a:rPr b="1" lang="en" sz="1400">
                <a:solidFill>
                  <a:srgbClr val="333333"/>
                </a:solidFill>
                <a:highlight>
                  <a:srgbClr val="FFFFFF"/>
                </a:highlight>
              </a:rPr>
              <a:t>Autorización API.</a:t>
            </a:r>
            <a:r>
              <a:rPr lang="en" sz="1400">
                <a:solidFill>
                  <a:srgbClr val="333333"/>
                </a:solidFill>
                <a:highlight>
                  <a:srgbClr val="FFFFFF"/>
                </a:highlight>
              </a:rPr>
              <a:t> Así como la autenticación, existe la autorización de tipo API. Cuando el usuario intenta ganar acceso a recursos de un sistema durante su registro, se genera una clave API. Esa misma clave se empareja con un token (una ficha identificadora) que se encuentra oculto. Entonces, esa combinación de clave API y token oculto es la que se utiliza constantemente cada vez que el usuario se autentica e ingresa a su entorno de recursos y servicios que puede utilizar.</a:t>
            </a:r>
            <a:endParaRPr sz="1400">
              <a:solidFill>
                <a:srgbClr val="333333"/>
              </a:solidFill>
              <a:highlight>
                <a:srgbClr val="FFFFFF"/>
              </a:highlight>
            </a:endParaRPr>
          </a:p>
          <a:p>
            <a:pPr indent="-317500" lvl="0" marL="457200" rtl="0" algn="l">
              <a:lnSpc>
                <a:spcPct val="115000"/>
              </a:lnSpc>
              <a:spcBef>
                <a:spcPts val="0"/>
              </a:spcBef>
              <a:spcAft>
                <a:spcPts val="0"/>
              </a:spcAft>
              <a:buClr>
                <a:srgbClr val="333333"/>
              </a:buClr>
              <a:buSzPts val="1400"/>
              <a:buFont typeface="Montserrat"/>
              <a:buChar char="●"/>
            </a:pPr>
            <a:r>
              <a:rPr b="1" lang="en" sz="1400">
                <a:solidFill>
                  <a:srgbClr val="333333"/>
                </a:solidFill>
                <a:highlight>
                  <a:srgbClr val="FFFFFF"/>
                </a:highlight>
              </a:rPr>
              <a:t>OAuth 2.0.</a:t>
            </a:r>
            <a:r>
              <a:rPr lang="en" sz="1400">
                <a:solidFill>
                  <a:srgbClr val="333333"/>
                </a:solidFill>
                <a:highlight>
                  <a:srgbClr val="FFFFFF"/>
                </a:highlight>
              </a:rPr>
              <a:t> </a:t>
            </a:r>
            <a:r>
              <a:rPr lang="en" sz="1400">
                <a:solidFill>
                  <a:schemeClr val="accent3"/>
                </a:solidFill>
                <a:highlight>
                  <a:srgbClr val="FFFFFF"/>
                </a:highlight>
              </a:rPr>
              <a:t>Es un framework y estándar abierto de autorización. </a:t>
            </a:r>
            <a:r>
              <a:rPr lang="en" sz="1400">
                <a:solidFill>
                  <a:srgbClr val="333333"/>
                </a:solidFill>
                <a:highlight>
                  <a:srgbClr val="FFFFFF"/>
                </a:highlight>
              </a:rPr>
              <a:t>Este protocolo permite que una API pueda autorizar el acceso a los recursos del sistema a los cuáles un usuario necesita acceder. La versión 2.0 de OAuth es uno de los métodos más seguros de autorización que existen actualmente.</a:t>
            </a:r>
            <a:r>
              <a:rPr lang="en" sz="1400">
                <a:solidFill>
                  <a:schemeClr val="accent3"/>
                </a:solidFill>
                <a:highlight>
                  <a:srgbClr val="FFFFFF"/>
                </a:highlight>
              </a:rPr>
              <a:t> OAuth 2.0 se encarga sólo de la autorización (de dar acceso a ciertos recursos protegidos), si se usa junto con OpenID Connect, sí que entonces nos proporciona autenticación + autorización, pero de por sí es un </a:t>
            </a:r>
            <a:r>
              <a:rPr lang="en" sz="1400">
                <a:solidFill>
                  <a:schemeClr val="accent3"/>
                </a:solidFill>
                <a:highlight>
                  <a:srgbClr val="FFFFFF"/>
                </a:highlight>
              </a:rPr>
              <a:t>estándar</a:t>
            </a:r>
            <a:r>
              <a:rPr lang="en" sz="1400">
                <a:solidFill>
                  <a:schemeClr val="accent3"/>
                </a:solidFill>
                <a:highlight>
                  <a:srgbClr val="FFFFFF"/>
                </a:highlight>
              </a:rPr>
              <a:t> de autorización.</a:t>
            </a:r>
            <a:endParaRPr sz="1400">
              <a:solidFill>
                <a:schemeClr val="accent3"/>
              </a:solidFill>
              <a:highlight>
                <a:srgbClr val="FFFFFF"/>
              </a:highlight>
            </a:endParaRPr>
          </a:p>
          <a:p>
            <a:pPr indent="-317500" lvl="0" marL="457200" rtl="0" algn="l">
              <a:lnSpc>
                <a:spcPct val="115000"/>
              </a:lnSpc>
              <a:spcBef>
                <a:spcPts val="0"/>
              </a:spcBef>
              <a:spcAft>
                <a:spcPts val="0"/>
              </a:spcAft>
              <a:buClr>
                <a:srgbClr val="333333"/>
              </a:buClr>
              <a:buSzPts val="1400"/>
              <a:buFont typeface="Montserrat"/>
              <a:buChar char="●"/>
            </a:pPr>
            <a:r>
              <a:rPr b="1" lang="en" sz="1400">
                <a:solidFill>
                  <a:srgbClr val="333333"/>
                </a:solidFill>
                <a:highlight>
                  <a:srgbClr val="FFFFFF"/>
                </a:highlight>
              </a:rPr>
              <a:t>Autorización JWT. </a:t>
            </a:r>
            <a:r>
              <a:rPr lang="en" sz="1400">
                <a:solidFill>
                  <a:srgbClr val="333333"/>
                </a:solidFill>
                <a:highlight>
                  <a:srgbClr val="FFFFFF"/>
                </a:highlight>
              </a:rPr>
              <a:t>Es un estándar abierto que se utiliza para la transmisión segura de datos entre distintas partes. Tiene soporte tanto para la autenticación como para la autorización. JWT </a:t>
            </a:r>
            <a:r>
              <a:rPr lang="en" sz="1400">
                <a:solidFill>
                  <a:schemeClr val="accent3"/>
                </a:solidFill>
                <a:highlight>
                  <a:srgbClr val="FFFFFF"/>
                </a:highlight>
              </a:rPr>
              <a:t> normalmente usa una clave privada para firmar los tokens, y en algunos casos utiliza también una clave pública para que permite verificar el token</a:t>
            </a:r>
            <a:r>
              <a:rPr lang="en" sz="1400">
                <a:solidFill>
                  <a:srgbClr val="333333"/>
                </a:solidFill>
                <a:highlight>
                  <a:srgbClr val="FFFFFF"/>
                </a:highlight>
              </a:rPr>
              <a:t>. </a:t>
            </a: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0081dc517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0081dc517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Que son los JWT? En esta sección resolveremos esta pregunta así como entenderemos la diferencia entre codificación simetrica y asimetrica, veremos las partes que necesitamos a la hora de construir un jwt y finalmente implementaremos una demo con todos los conocimientos adquiridos. Es importante asentar este concepto ya que es un pilar del trabajo interno del servicio de Cognito. Vamos alla!</a:t>
            </a: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eaa2cbad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eaa2cbad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Antes de avanzar, </a:t>
            </a:r>
            <a:r>
              <a:rPr lang="en" sz="1400"/>
              <a:t>deberíamos</a:t>
            </a:r>
            <a:r>
              <a:rPr lang="en" sz="1400"/>
              <a:t> hacer un alto en el camino para entender la diferencia entre codificaciones ya que es la base de cualquier sistema de autenticación o autorización y seguiremos </a:t>
            </a:r>
            <a:r>
              <a:rPr lang="en" sz="1400"/>
              <a:t>escuchándolo</a:t>
            </a:r>
            <a:r>
              <a:rPr lang="en" sz="1400"/>
              <a:t> durante el transcurso del curso. Como </a:t>
            </a:r>
            <a:r>
              <a:rPr lang="en" sz="1400"/>
              <a:t>podéis</a:t>
            </a:r>
            <a:r>
              <a:rPr lang="en" sz="1400"/>
              <a:t> ver  empezaremos con la </a:t>
            </a:r>
            <a:r>
              <a:rPr lang="en" sz="1400"/>
              <a:t>encriptación</a:t>
            </a:r>
            <a:r>
              <a:rPr lang="en" sz="1400"/>
              <a:t> </a:t>
            </a:r>
            <a:r>
              <a:rPr lang="en" sz="1400"/>
              <a:t>simétrica</a:t>
            </a:r>
            <a:r>
              <a:rPr lang="en" sz="1400"/>
              <a:t>. </a:t>
            </a:r>
            <a:endParaRPr sz="1400"/>
          </a:p>
          <a:p>
            <a:pPr indent="0" lvl="0" marL="0" rtl="0" algn="l">
              <a:lnSpc>
                <a:spcPct val="115000"/>
              </a:lnSpc>
              <a:spcBef>
                <a:spcPts val="0"/>
              </a:spcBef>
              <a:spcAft>
                <a:spcPts val="0"/>
              </a:spcAft>
              <a:buNone/>
            </a:pPr>
            <a:r>
              <a:t/>
            </a:r>
            <a:endParaRPr sz="1400"/>
          </a:p>
          <a:p>
            <a:pPr indent="0" lvl="0" marL="0" rtl="0" algn="just">
              <a:lnSpc>
                <a:spcPct val="115000"/>
              </a:lnSpc>
              <a:spcBef>
                <a:spcPts val="0"/>
              </a:spcBef>
              <a:spcAft>
                <a:spcPts val="0"/>
              </a:spcAft>
              <a:buClr>
                <a:schemeClr val="dk1"/>
              </a:buClr>
              <a:buSzPts val="1100"/>
              <a:buFont typeface="Arial"/>
              <a:buNone/>
            </a:pPr>
            <a:r>
              <a:rPr lang="en" sz="1400">
                <a:solidFill>
                  <a:srgbClr val="444444"/>
                </a:solidFill>
                <a:highlight>
                  <a:srgbClr val="FFFFFF"/>
                </a:highlight>
              </a:rPr>
              <a:t>Los sistemas de cifrado simétrico son aquellos que utilizan la misma clave para cifrar y </a:t>
            </a:r>
            <a:r>
              <a:rPr lang="en" sz="1400">
                <a:solidFill>
                  <a:srgbClr val="444444"/>
                </a:solidFill>
                <a:highlight>
                  <a:srgbClr val="FFFFFF"/>
                </a:highlight>
              </a:rPr>
              <a:t>descifrar</a:t>
            </a:r>
            <a:r>
              <a:rPr lang="en" sz="1400">
                <a:solidFill>
                  <a:srgbClr val="444444"/>
                </a:solidFill>
                <a:highlight>
                  <a:srgbClr val="FFFFFF"/>
                </a:highlight>
              </a:rPr>
              <a:t> un documento. El principal problema de seguridad reside en el intercambio de claves entre el emisor y el receptor ya que ambos deben usar la misma clave. Por lo tanto, se tiene que buscar también un canal de comunicación que sea seguro para el intercambio de la clave. Es importante que dicha clave sea muy difícil de adivinar ya que hoy en día los ordenadores pueden adivinar claves muy rápidamente. Debemos tener en cuenta que los algoritmos criptográficos son públicos, por lo que su fortaleza debe depender de su complejidad interna y de la longitud de la clave empleada para evitar los ataques de fuerza bruta.</a:t>
            </a:r>
            <a:endParaRPr sz="1400">
              <a:solidFill>
                <a:srgbClr val="444444"/>
              </a:solidFill>
              <a:highlight>
                <a:srgbClr val="FFFFFF"/>
              </a:highlight>
            </a:endParaRPr>
          </a:p>
          <a:p>
            <a:pPr indent="0" lvl="0" marL="0" rtl="0" algn="just">
              <a:lnSpc>
                <a:spcPct val="115000"/>
              </a:lnSpc>
              <a:spcBef>
                <a:spcPts val="1400"/>
              </a:spcBef>
              <a:spcAft>
                <a:spcPts val="0"/>
              </a:spcAft>
              <a:buClr>
                <a:schemeClr val="dk1"/>
              </a:buClr>
              <a:buSzPts val="1100"/>
              <a:buFont typeface="Arial"/>
              <a:buNone/>
            </a:pPr>
            <a:r>
              <a:rPr lang="en" sz="1400">
                <a:solidFill>
                  <a:srgbClr val="444444"/>
                </a:solidFill>
                <a:highlight>
                  <a:srgbClr val="FFFFFF"/>
                </a:highlight>
              </a:rPr>
              <a:t>Por ejemplo el algoritmo de cifrado DES usa una clave de 56 bits, lo que significa que hay 72 mil billones de claves posibles. Actualmente ya existen ordenadores especializados que son capaces de probar todas ellas en cuestión de horas. Hoy por hoy, se están utilizando ya claves de 128 bits que aumentan el “espectro” de claves posibles (2 elevado a 128) de forma que aunque se uniesen todos los ordenadores existentes en estos momentos no lo conseguirían en miles de millones de años.</a:t>
            </a:r>
            <a:endParaRPr sz="1400">
              <a:solidFill>
                <a:srgbClr val="444444"/>
              </a:solidFill>
              <a:highlight>
                <a:srgbClr val="FFFFFF"/>
              </a:highlight>
            </a:endParaRPr>
          </a:p>
          <a:p>
            <a:pPr indent="0" lvl="0" marL="0" rtl="0" algn="just">
              <a:lnSpc>
                <a:spcPct val="115000"/>
              </a:lnSpc>
              <a:spcBef>
                <a:spcPts val="1400"/>
              </a:spcBef>
              <a:spcAft>
                <a:spcPts val="0"/>
              </a:spcAft>
              <a:buClr>
                <a:schemeClr val="dk1"/>
              </a:buClr>
              <a:buSzPts val="1100"/>
              <a:buFont typeface="Arial"/>
              <a:buNone/>
            </a:pPr>
            <a:r>
              <a:rPr lang="en" sz="1400">
                <a:solidFill>
                  <a:srgbClr val="444444"/>
                </a:solidFill>
                <a:highlight>
                  <a:srgbClr val="FFFFFF"/>
                </a:highlight>
              </a:rPr>
              <a:t>El funcionamiento de la criptografía simétrica es el siguiente: el emisor quiere hacer llegar un documento al receptor. Toma ese documento y le aplica el algoritmo simétrico, usando la clave única que también conoce el receptor. El resultado es un documento cifrado que se puede ya enviar tranquilamente. Cuando el receptor recibe este documento cifrado, le aplica el mismo algoritmo con la misma clave, pero ahora en función de descifrar. Si el documento cifrado no ha sido alterado por el camino y la clave es la misma, se obtendrá el documento original.</a:t>
            </a:r>
            <a:endParaRPr sz="1400">
              <a:solidFill>
                <a:srgbClr val="444444"/>
              </a:solidFill>
              <a:highlight>
                <a:srgbClr val="FFFFFF"/>
              </a:highlight>
            </a:endParaRPr>
          </a:p>
          <a:p>
            <a:pPr indent="0" lvl="0" marL="0" rtl="0" algn="l">
              <a:lnSpc>
                <a:spcPct val="115000"/>
              </a:lnSpc>
              <a:spcBef>
                <a:spcPts val="1400"/>
              </a:spcBef>
              <a:spcAft>
                <a:spcPts val="0"/>
              </a:spcAft>
              <a:buNone/>
            </a:pPr>
            <a:r>
              <a:rPr lang="en" sz="1400">
                <a:solidFill>
                  <a:srgbClr val="444444"/>
                </a:solidFill>
                <a:highlight>
                  <a:srgbClr val="FFFFFF"/>
                </a:highlight>
              </a:rPr>
              <a:t>Las principales desventajas de los métodos simétricos son la distribución de las claves, el peligro de que muchas personas deban conocer una misma clave y la dificultad de almacenar y proteger muchas claves diferentes. La seguridad en clave simétrica reside en la propia clave secreta, y por tanto el principal problema es la distribución de esta clave a los distintos usuarios para cifrar y descifrar la información. La misión del emisor y receptor es mantener la clave en secreto. Si cae en manos equivocadas ya no podríamos considerar que la comunicación es segura y deberíamos generar una nueva clave.</a:t>
            </a:r>
            <a:endParaRPr sz="1400">
              <a:solidFill>
                <a:srgbClr val="444444"/>
              </a:solidFill>
              <a:highlight>
                <a:srgbClr val="FFFFFF"/>
              </a:highlight>
            </a:endParaRPr>
          </a:p>
          <a:p>
            <a:pPr indent="0" lvl="0" marL="0" rtl="0" algn="l">
              <a:lnSpc>
                <a:spcPct val="115000"/>
              </a:lnSpc>
              <a:spcBef>
                <a:spcPts val="0"/>
              </a:spcBef>
              <a:spcAft>
                <a:spcPts val="0"/>
              </a:spcAft>
              <a:buNone/>
            </a:pPr>
            <a:r>
              <a:t/>
            </a:r>
            <a:endParaRPr sz="1400">
              <a:solidFill>
                <a:srgbClr val="444444"/>
              </a:solidFill>
              <a:highlight>
                <a:srgbClr val="FFFFFF"/>
              </a:highlight>
            </a:endParaRPr>
          </a:p>
          <a:p>
            <a:pPr indent="0" lvl="0" marL="0" rtl="0" algn="l">
              <a:lnSpc>
                <a:spcPct val="115000"/>
              </a:lnSpc>
              <a:spcBef>
                <a:spcPts val="0"/>
              </a:spcBef>
              <a:spcAft>
                <a:spcPts val="0"/>
              </a:spcAft>
              <a:buNone/>
            </a:pPr>
            <a:r>
              <a:rPr lang="en" sz="1400">
                <a:solidFill>
                  <a:srgbClr val="444444"/>
                </a:solidFill>
                <a:highlight>
                  <a:srgbClr val="FFFFFF"/>
                </a:highlight>
              </a:rPr>
              <a:t>Otra desventaja de estos sistemas es que si hay varios emisores usando la misma clave, no </a:t>
            </a:r>
            <a:r>
              <a:rPr lang="en" sz="1400">
                <a:solidFill>
                  <a:srgbClr val="444444"/>
                </a:solidFill>
                <a:highlight>
                  <a:srgbClr val="FFFFFF"/>
                </a:highlight>
              </a:rPr>
              <a:t>podríamos</a:t>
            </a:r>
            <a:r>
              <a:rPr lang="en" sz="1400">
                <a:solidFill>
                  <a:srgbClr val="444444"/>
                </a:solidFill>
                <a:highlight>
                  <a:srgbClr val="FFFFFF"/>
                </a:highlight>
              </a:rPr>
              <a:t> asegurar que emisor ha sido el creador del documento.</a:t>
            </a:r>
            <a:endParaRPr sz="1400">
              <a:solidFill>
                <a:srgbClr val="444444"/>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400">
              <a:solidFill>
                <a:srgbClr val="444444"/>
              </a:solidFill>
              <a:highlight>
                <a:srgbClr val="FFFFFF"/>
              </a:highlight>
            </a:endParaRPr>
          </a:p>
          <a:p>
            <a:pPr indent="0" lvl="0" marL="0" rtl="0" algn="l">
              <a:lnSpc>
                <a:spcPct val="115000"/>
              </a:lnSpc>
              <a:spcBef>
                <a:spcPts val="0"/>
              </a:spcBef>
              <a:spcAft>
                <a:spcPts val="0"/>
              </a:spcAft>
              <a:buNone/>
            </a:pPr>
            <a:r>
              <a:rPr lang="en" sz="1400">
                <a:solidFill>
                  <a:srgbClr val="444444"/>
                </a:solidFill>
                <a:highlight>
                  <a:srgbClr val="FFFFFF"/>
                </a:highlight>
              </a:rPr>
              <a:t>Para superar estas desventajas que presentaba el sistema de criptografía de clave privada se desarrolló en 1976, o también conocido como el sistema de criptografía asimétrica o de clave pública</a:t>
            </a:r>
            <a:r>
              <a:rPr i="1" lang="en" sz="1400">
                <a:solidFill>
                  <a:srgbClr val="444444"/>
                </a:solidFill>
                <a:highlight>
                  <a:srgbClr val="FFFFFF"/>
                </a:highlight>
              </a:rPr>
              <a:t>. </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e43a53ec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e43a53ec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rgbClr val="232F3E"/>
                </a:solidFill>
                <a:highlight>
                  <a:srgbClr val="FFFFFF"/>
                </a:highlight>
              </a:rPr>
              <a:t>AWS Lambda es un servicio informático sin servidor que le permite ejecutar código sin aprovisionar ni administrar servidores, crear una lógica de escalado de clústeres basada en la carga de trabajo, mantener integraciones de eventos o administrar tiempos de ejecución. Con Lambda, puede ejecutar código para casi cualquier tipo de aplicación o servicio backend sin tener que realizar tareas de administración. Simplemente cargue su código como un archivo ZIP o una imagen de contenedor y Lambda asigna de manera automática y precisa la potencia de ejecución informática y ejecuta el código en función de la solicitud o el evento entrante para cualquier escala de tráfico. Puede configurar su código para que se active automáticamente desde otros 200 servicios de AWS y aplicaciones de SaaS o puede llamarlo directamente desde cualquier aplicación web o móvil. Puede escribir funciones de Lambda en su lenguaje favorito (Node.js, Python, Go, Java y más) y usar herramientas de contenedor y sin servidor, como AWS SAM o la CLI de Docker, para compilar, probar e implementar las funciones.</a:t>
            </a:r>
            <a:endParaRPr sz="1400"/>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0089f84b3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0089f84b3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eaa2cbad8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eaa2cbad8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rgbClr val="444444"/>
                </a:solidFill>
                <a:highlight>
                  <a:srgbClr val="FFFFFF"/>
                </a:highlight>
              </a:rPr>
              <a:t>Seguimos con la </a:t>
            </a:r>
            <a:r>
              <a:rPr lang="en" sz="1400">
                <a:solidFill>
                  <a:srgbClr val="444444"/>
                </a:solidFill>
                <a:highlight>
                  <a:srgbClr val="FFFFFF"/>
                </a:highlight>
              </a:rPr>
              <a:t>encriptación</a:t>
            </a:r>
            <a:r>
              <a:rPr lang="en" sz="1400">
                <a:solidFill>
                  <a:srgbClr val="444444"/>
                </a:solidFill>
                <a:highlight>
                  <a:srgbClr val="FFFFFF"/>
                </a:highlight>
              </a:rPr>
              <a:t> </a:t>
            </a:r>
            <a:r>
              <a:rPr lang="en" sz="1400">
                <a:solidFill>
                  <a:srgbClr val="444444"/>
                </a:solidFill>
                <a:highlight>
                  <a:srgbClr val="FFFFFF"/>
                </a:highlight>
              </a:rPr>
              <a:t>asimétrica</a:t>
            </a:r>
            <a:r>
              <a:rPr lang="en" sz="1400">
                <a:solidFill>
                  <a:srgbClr val="444444"/>
                </a:solidFill>
                <a:highlight>
                  <a:srgbClr val="FFFFFF"/>
                </a:highlight>
              </a:rPr>
              <a:t>, que también son llamados sistemas de cifrado de clave pública. Este sistema de cifrado usa dos claves diferentes. Una es la clave pública y se puede enviar a cualquier persona y otra que se llama clave privada, que debe guardarse para que nadie tenga acceso a ella. Para enviar un mensaje, el remitente usa la clave pública del destinatario para cifrar el mensaje. Una vez que lo ha cifrado, solamente con la clave privada del destinatario se puede descifrar, ni siquiera el que ha cifrado el mensaje puede volver a descifrarlo. Por ello, se puede dar a conocer perfectamente la clave pública para que todo aquel que se quiera comunicar con el destinatario lo pueda hacer.</a:t>
            </a:r>
            <a:endParaRPr sz="1400">
              <a:solidFill>
                <a:srgbClr val="444444"/>
              </a:solidFill>
              <a:highlight>
                <a:srgbClr val="FFFFFF"/>
              </a:highlight>
            </a:endParaRPr>
          </a:p>
          <a:p>
            <a:pPr indent="0" lvl="0" marL="0" rtl="0" algn="l">
              <a:lnSpc>
                <a:spcPct val="115000"/>
              </a:lnSpc>
              <a:spcBef>
                <a:spcPts val="0"/>
              </a:spcBef>
              <a:spcAft>
                <a:spcPts val="0"/>
              </a:spcAft>
              <a:buNone/>
            </a:pPr>
            <a:r>
              <a:t/>
            </a:r>
            <a:endParaRPr sz="1400">
              <a:solidFill>
                <a:srgbClr val="444444"/>
              </a:solidFill>
              <a:highlight>
                <a:srgbClr val="FFFFFF"/>
              </a:highlight>
            </a:endParaRPr>
          </a:p>
          <a:p>
            <a:pPr indent="0" lvl="0" marL="0" rtl="0" algn="l">
              <a:lnSpc>
                <a:spcPct val="115000"/>
              </a:lnSpc>
              <a:spcBef>
                <a:spcPts val="0"/>
              </a:spcBef>
              <a:spcAft>
                <a:spcPts val="0"/>
              </a:spcAft>
              <a:buNone/>
            </a:pPr>
            <a:r>
              <a:rPr lang="en" sz="1400">
                <a:solidFill>
                  <a:srgbClr val="444444"/>
                </a:solidFill>
                <a:highlight>
                  <a:srgbClr val="FFFFFF"/>
                </a:highlight>
              </a:rPr>
              <a:t>Cuando el emisor quiere hacer llegar un documento al receptor, primero consigue la clave pública del receptor. Con esa clave y el documento original, aplica el algoritmo simétrico. El resultado es un documento cifrado que puede enviar al receptor por cualquier canal. Cuando el mensaje cifrado llega al receptor, éste recupera el documento original aplicando el algoritmo asimétrico con su clave privada. Si el receptor quiere enviar al emisor una respuesta cifrada, deberá conocer la clave pública del emisor y hacer el procedimiento inverso.</a:t>
            </a:r>
            <a:endParaRPr sz="1400">
              <a:solidFill>
                <a:srgbClr val="444444"/>
              </a:solidFill>
              <a:highlight>
                <a:srgbClr val="FFFFFF"/>
              </a:highlight>
            </a:endParaRPr>
          </a:p>
          <a:p>
            <a:pPr indent="0" lvl="0" marL="0" rtl="0" algn="l">
              <a:lnSpc>
                <a:spcPct val="115000"/>
              </a:lnSpc>
              <a:spcBef>
                <a:spcPts val="0"/>
              </a:spcBef>
              <a:spcAft>
                <a:spcPts val="0"/>
              </a:spcAft>
              <a:buNone/>
            </a:pPr>
            <a:r>
              <a:t/>
            </a:r>
            <a:endParaRPr sz="1400">
              <a:solidFill>
                <a:srgbClr val="444444"/>
              </a:solidFill>
              <a:highlight>
                <a:srgbClr val="FFFFFF"/>
              </a:highlight>
            </a:endParaRPr>
          </a:p>
          <a:p>
            <a:pPr indent="0" lvl="0" marL="0" rtl="0" algn="just">
              <a:lnSpc>
                <a:spcPct val="115000"/>
              </a:lnSpc>
              <a:spcBef>
                <a:spcPts val="0"/>
              </a:spcBef>
              <a:spcAft>
                <a:spcPts val="0"/>
              </a:spcAft>
              <a:buNone/>
            </a:pPr>
            <a:r>
              <a:rPr lang="en" sz="1400">
                <a:solidFill>
                  <a:srgbClr val="444444"/>
                </a:solidFill>
                <a:highlight>
                  <a:srgbClr val="FFFFFF"/>
                </a:highlight>
              </a:rPr>
              <a:t>Pero este tipo de algoritmos también tiene desventajas:</a:t>
            </a:r>
            <a:endParaRPr sz="1400">
              <a:solidFill>
                <a:srgbClr val="444444"/>
              </a:solidFill>
              <a:highlight>
                <a:srgbClr val="FFFFFF"/>
              </a:highlight>
            </a:endParaRPr>
          </a:p>
          <a:p>
            <a:pPr indent="0" lvl="0" marL="0" rtl="0" algn="just">
              <a:lnSpc>
                <a:spcPct val="115000"/>
              </a:lnSpc>
              <a:spcBef>
                <a:spcPts val="1400"/>
              </a:spcBef>
              <a:spcAft>
                <a:spcPts val="0"/>
              </a:spcAft>
              <a:buNone/>
            </a:pPr>
            <a:r>
              <a:rPr lang="en" sz="1400">
                <a:solidFill>
                  <a:srgbClr val="444444"/>
                </a:solidFill>
                <a:highlight>
                  <a:srgbClr val="FFFFFF"/>
                </a:highlight>
              </a:rPr>
              <a:t> Son poco eficientes. </a:t>
            </a:r>
            <a:endParaRPr sz="1400">
              <a:solidFill>
                <a:srgbClr val="444444"/>
              </a:solidFill>
              <a:highlight>
                <a:srgbClr val="FFFFFF"/>
              </a:highlight>
            </a:endParaRPr>
          </a:p>
          <a:p>
            <a:pPr indent="0" lvl="0" marL="0" rtl="0" algn="just">
              <a:lnSpc>
                <a:spcPct val="115000"/>
              </a:lnSpc>
              <a:spcBef>
                <a:spcPts val="1400"/>
              </a:spcBef>
              <a:spcAft>
                <a:spcPts val="0"/>
              </a:spcAft>
              <a:buNone/>
            </a:pPr>
            <a:r>
              <a:rPr lang="en" sz="1400">
                <a:solidFill>
                  <a:srgbClr val="444444"/>
                </a:solidFill>
                <a:highlight>
                  <a:srgbClr val="FFFFFF"/>
                </a:highlight>
              </a:rPr>
              <a:t>Las claves deben de ser largas y se tarda bastante tiempo en aplicarlas.Utilizar las claves privadas repetidamente puede hacer que reciban ataques criptográficos que se basan en analizar paquetes cifrados.</a:t>
            </a:r>
            <a:endParaRPr sz="1400">
              <a:solidFill>
                <a:srgbClr val="444444"/>
              </a:solidFill>
              <a:highlight>
                <a:srgbClr val="FFFFFF"/>
              </a:highlight>
            </a:endParaRPr>
          </a:p>
          <a:p>
            <a:pPr indent="0" lvl="0" marL="0" rtl="0" algn="l">
              <a:lnSpc>
                <a:spcPct val="115000"/>
              </a:lnSpc>
              <a:spcBef>
                <a:spcPts val="1400"/>
              </a:spcBef>
              <a:spcAft>
                <a:spcPts val="1400"/>
              </a:spcAft>
              <a:buNone/>
            </a:pPr>
            <a:r>
              <a:rPr lang="en" sz="1400">
                <a:solidFill>
                  <a:srgbClr val="444444"/>
                </a:solidFill>
                <a:highlight>
                  <a:srgbClr val="FFFFFF"/>
                </a:highlight>
              </a:rPr>
              <a:t>Hay que proteger la clave privada. </a:t>
            </a:r>
            <a:endParaRPr sz="1400">
              <a:solidFill>
                <a:srgbClr val="444444"/>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0089f84b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0089f84b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e8e6e7864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e8e6e7864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rgbClr val="444444"/>
                </a:solidFill>
                <a:highlight>
                  <a:srgbClr val="FFFFFF"/>
                </a:highlight>
              </a:rPr>
              <a:t>Para finalizar con estos dos tipos de codificacion, podríamos comparar las principales caracteristicas de ambas opciones.</a:t>
            </a:r>
            <a:endParaRPr sz="1400">
              <a:solidFill>
                <a:srgbClr val="444444"/>
              </a:solidFill>
              <a:highlight>
                <a:srgbClr val="FFFFFF"/>
              </a:highlight>
            </a:endParaRPr>
          </a:p>
          <a:p>
            <a:pPr indent="0" lvl="0" marL="0" rtl="0" algn="l">
              <a:lnSpc>
                <a:spcPct val="115000"/>
              </a:lnSpc>
              <a:spcBef>
                <a:spcPts val="1400"/>
              </a:spcBef>
              <a:spcAft>
                <a:spcPts val="0"/>
              </a:spcAft>
              <a:buNone/>
            </a:pPr>
            <a:r>
              <a:rPr lang="en" sz="1400">
                <a:solidFill>
                  <a:srgbClr val="444444"/>
                </a:solidFill>
                <a:highlight>
                  <a:srgbClr val="FFFFFF"/>
                </a:highlight>
              </a:rPr>
              <a:t>Empezaremos por el número de claves. Ya hemos comentado que en el caso de la simetrica a medida que aumentan los usuarios, incrementará el número de claves, por el contrario, la </a:t>
            </a:r>
            <a:r>
              <a:rPr lang="en" sz="1400">
                <a:solidFill>
                  <a:srgbClr val="444444"/>
                </a:solidFill>
                <a:highlight>
                  <a:srgbClr val="FFFFFF"/>
                </a:highlight>
              </a:rPr>
              <a:t>codificación</a:t>
            </a:r>
            <a:r>
              <a:rPr lang="en" sz="1400">
                <a:solidFill>
                  <a:srgbClr val="444444"/>
                </a:solidFill>
                <a:highlight>
                  <a:srgbClr val="FFFFFF"/>
                </a:highlight>
              </a:rPr>
              <a:t> </a:t>
            </a:r>
            <a:r>
              <a:rPr lang="en" sz="1400">
                <a:solidFill>
                  <a:srgbClr val="444444"/>
                </a:solidFill>
                <a:highlight>
                  <a:srgbClr val="FFFFFF"/>
                </a:highlight>
              </a:rPr>
              <a:t>asimétrica</a:t>
            </a:r>
            <a:r>
              <a:rPr lang="en" sz="1400">
                <a:solidFill>
                  <a:srgbClr val="444444"/>
                </a:solidFill>
                <a:highlight>
                  <a:srgbClr val="FFFFFF"/>
                </a:highlight>
              </a:rPr>
              <a:t> solamente require un par de claves por cada usuario nuevo para que cada uno pueda cifrar mensajes para todos los demás.</a:t>
            </a:r>
            <a:endParaRPr sz="1400">
              <a:solidFill>
                <a:srgbClr val="444444"/>
              </a:solidFill>
              <a:highlight>
                <a:srgbClr val="FFFFFF"/>
              </a:highlight>
            </a:endParaRPr>
          </a:p>
          <a:p>
            <a:pPr indent="0" lvl="0" marL="0" rtl="0" algn="l">
              <a:lnSpc>
                <a:spcPct val="115000"/>
              </a:lnSpc>
              <a:spcBef>
                <a:spcPts val="1400"/>
              </a:spcBef>
              <a:spcAft>
                <a:spcPts val="0"/>
              </a:spcAft>
              <a:buNone/>
            </a:pPr>
            <a:r>
              <a:rPr lang="en" sz="1400">
                <a:solidFill>
                  <a:srgbClr val="444444"/>
                </a:solidFill>
                <a:highlight>
                  <a:srgbClr val="FFFFFF"/>
                </a:highlight>
              </a:rPr>
              <a:t>Si miramos la velocidad, la codificacion simetra es muy rapida y agil y por eso permite cifrar gran cantidad de datos y ahorrar tiempo simultáneamente. En este aspecto, asimétrica es mucho más lento y por eso no es la mejor opcion s se requiere de un optimo rendimiento o la seguridad de las claves no es lo mas importante.</a:t>
            </a:r>
            <a:endParaRPr sz="1400">
              <a:solidFill>
                <a:srgbClr val="444444"/>
              </a:solidFill>
              <a:highlight>
                <a:srgbClr val="FFFFFF"/>
              </a:highlight>
            </a:endParaRPr>
          </a:p>
          <a:p>
            <a:pPr indent="0" lvl="0" marL="0" rtl="0" algn="l">
              <a:lnSpc>
                <a:spcPct val="115000"/>
              </a:lnSpc>
              <a:spcBef>
                <a:spcPts val="1400"/>
              </a:spcBef>
              <a:spcAft>
                <a:spcPts val="0"/>
              </a:spcAft>
              <a:buNone/>
            </a:pPr>
            <a:r>
              <a:rPr lang="en" sz="1400">
                <a:solidFill>
                  <a:srgbClr val="444444"/>
                </a:solidFill>
                <a:highlight>
                  <a:srgbClr val="FFFFFF"/>
                </a:highlight>
              </a:rPr>
              <a:t>Finalmente, si nos fijamos en la seguridad, el cifrado simetrico es poco seguro en comparación al asimetrico ya que el hecho de tener que comunicar la clave aporta vulnerabilidad. Por el contrario, el cifrado asimetrico es mas seguro porque cuenta con la libertad de emitir claves publicas mientras que la privada solo permanece con el usuario.</a:t>
            </a:r>
            <a:endParaRPr sz="1400">
              <a:solidFill>
                <a:srgbClr val="444444"/>
              </a:solidFill>
              <a:highlight>
                <a:srgbClr val="FFFFFF"/>
              </a:highlight>
            </a:endParaRPr>
          </a:p>
          <a:p>
            <a:pPr indent="0" lvl="0" marL="0" rtl="0" algn="l">
              <a:lnSpc>
                <a:spcPct val="115000"/>
              </a:lnSpc>
              <a:spcBef>
                <a:spcPts val="1400"/>
              </a:spcBef>
              <a:spcAft>
                <a:spcPts val="1400"/>
              </a:spcAft>
              <a:buNone/>
            </a:pPr>
            <a:r>
              <a:rPr lang="en" sz="1400">
                <a:solidFill>
                  <a:srgbClr val="444444"/>
                </a:solidFill>
                <a:highlight>
                  <a:srgbClr val="FFFFFF"/>
                </a:highlight>
              </a:rPr>
              <a:t>Asi que, podriamos poner esta regla, si lo que nos interesa la seguridad, mejor escojer un cifrado asimetrico, mientras que si lo que nos interesa es cifrar una gran cantidad de datos en el menor tiempo posible, mejor escojer un algoritmo de cifrado simetrico.</a:t>
            </a:r>
            <a:endParaRPr sz="1400">
              <a:solidFill>
                <a:srgbClr val="444444"/>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745affe0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745affe0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ee43a53e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ee43a53e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Que son los JWT? En esta sección resolveremos esta pregunta así como entenderemos la diferencia entre codificación simetrica y asimetrica, veremos las partes que necesitamos a la hora de construir un jwt y finalmente implementaremos una demo con todos los conocimientos adquiridos. Es importante asentar este concepto ya que es un pilar del trabajo interno del servicio de Cognito. Vamos alla!</a:t>
            </a:r>
            <a:endParaRPr sz="1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a99866a5f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ea99866a5f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t>Los JWT o </a:t>
            </a:r>
            <a:r>
              <a:rPr lang="en" sz="1400"/>
              <a:t>JSON Web Token es un estándar abierto (RFC 7519) que define una forma compacta y autónoma de transmitir información de forma segura entre distintas partes con un objeto JSON. Esta información puede ser verificada y de confianza, ya que está firmada digitalmente. Los JWT se pueden firmar mediante </a:t>
            </a:r>
            <a:r>
              <a:rPr lang="en" sz="1400"/>
              <a:t>codificación</a:t>
            </a:r>
            <a:r>
              <a:rPr lang="en" sz="1400"/>
              <a:t> simetrica o asimetrica.</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en" sz="1400"/>
              <a:t>Aunque los JWT se pueden cifrar para proporcionar también secretismo entre las partes, nos centraremos en los tokens firmados. Los tokens firmados pueden verificar la integridad de la </a:t>
            </a:r>
            <a:r>
              <a:rPr lang="en" sz="1400"/>
              <a:t>información</a:t>
            </a:r>
            <a:r>
              <a:rPr lang="en" sz="1400"/>
              <a:t> contenida en él, mientras que los tokens encriptados ocultan esa </a:t>
            </a:r>
            <a:r>
              <a:rPr lang="en" sz="1400"/>
              <a:t>información</a:t>
            </a:r>
            <a:r>
              <a:rPr lang="en" sz="1400"/>
              <a:t> a otras partes. Cuando los tokens se firman utilizando pares de claves públicas / privadas, o lo que es lo mismo, algoritmos de </a:t>
            </a:r>
            <a:r>
              <a:rPr lang="en" sz="1400"/>
              <a:t>codificación</a:t>
            </a:r>
            <a:r>
              <a:rPr lang="en" sz="1400"/>
              <a:t> </a:t>
            </a:r>
            <a:r>
              <a:rPr lang="en" sz="1400"/>
              <a:t>asimétrica</a:t>
            </a:r>
            <a:r>
              <a:rPr lang="en" sz="1400"/>
              <a:t>, la firma también certifica que solo la parte que posee la clave privada es la que la firmó.</a:t>
            </a:r>
            <a:endParaRPr sz="1400"/>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ea99866a5f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ea99866a5f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¿Cuándo debería utilizar JSON Web Tokens?</a:t>
            </a:r>
            <a:endParaRPr sz="1400"/>
          </a:p>
          <a:p>
            <a:pPr indent="0" lvl="0" marL="0" rtl="0" algn="l">
              <a:lnSpc>
                <a:spcPct val="115000"/>
              </a:lnSpc>
              <a:spcBef>
                <a:spcPts val="0"/>
              </a:spcBef>
              <a:spcAft>
                <a:spcPts val="0"/>
              </a:spcAft>
              <a:buNone/>
            </a:pPr>
            <a:r>
              <a:rPr lang="en" sz="1400"/>
              <a:t>A continuación, se muestran algunos escenarios en los que los tokens web JSON son útiles:</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en" sz="1400"/>
              <a:t>El primer caso de uso que explicaremos es el de a</a:t>
            </a:r>
            <a:r>
              <a:rPr lang="en" sz="1400"/>
              <a:t>utorización. Este es el escenario más común para usar JWT. Una vez que el usuario haya iniciado sesión, cada solicitud posterior incluirá el JWT, lo que le permitirá acceder a rutas, servicios y recursos que están permitidos con ese token. El inicio de sesión único es una función que utiliza ampliamente JWT en la actualidad, debido a su pequeña sobrecarga y su capacidad para usarse fácilmente en diferentes dominios.</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en" sz="1400"/>
              <a:t>Un segundo caso de uso seria el de i</a:t>
            </a:r>
            <a:r>
              <a:rPr lang="en" sz="1400"/>
              <a:t>ntercambio de información. Los </a:t>
            </a:r>
            <a:r>
              <a:rPr lang="en" sz="1400">
                <a:solidFill>
                  <a:schemeClr val="dk1"/>
                </a:solidFill>
              </a:rPr>
              <a:t>JSON web</a:t>
            </a:r>
            <a:r>
              <a:rPr lang="en" sz="1400"/>
              <a:t> tokens son una buena forma de transmitir información de forma segura entre las partes. Debido a que los JWT se pueden firmar, por ejemplo, utilizando pares de claves públicas / privadas, puede estar seguro de que los remitentes son quienes dicen ser. Además, como la firma se calcula utilizando el encabezado y el Payload, también puede verificar que el contenido no haya sido manipulado.</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en" sz="1400"/>
              <a:t>Un tercer caso podria ser cuando necesitamos mecanismos de identificación de usuarios o aplicaciones.</a:t>
            </a:r>
            <a:endParaRPr sz="1400"/>
          </a:p>
          <a:p>
            <a:pPr indent="0" lvl="0" marL="0" rtl="0" algn="l">
              <a:lnSpc>
                <a:spcPct val="115000"/>
              </a:lnSpc>
              <a:spcBef>
                <a:spcPts val="0"/>
              </a:spcBef>
              <a:spcAft>
                <a:spcPts val="0"/>
              </a:spcAft>
              <a:buNone/>
            </a:pPr>
            <a:r>
              <a:t/>
            </a:r>
            <a:endParaRPr sz="1400"/>
          </a:p>
          <a:p>
            <a:pPr indent="0" lvl="0" marL="0" rtl="0" algn="l">
              <a:lnSpc>
                <a:spcPct val="115000"/>
              </a:lnSpc>
              <a:spcBef>
                <a:spcPts val="0"/>
              </a:spcBef>
              <a:spcAft>
                <a:spcPts val="0"/>
              </a:spcAft>
              <a:buNone/>
            </a:pPr>
            <a:r>
              <a:rPr lang="en" sz="1400"/>
              <a:t>Por ultimo, hay que tener ciertas precauciones. Por ejemplo, no es recomendable guardar los tokens en el local storage del navegador, ya que somos vulnerables a ataques de XSS (Cross Site Scripting). Es por eso que es más recomendable guardarlos en la memoria.</a:t>
            </a:r>
            <a:endParaRPr sz="14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ea99866a5f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ea99866a5f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t>Vamos a ver ahora el ciclo de vida de un token JWT cuando lo queremos utilizar en el marco de un proceso de autenticación.</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en" sz="1400"/>
              <a:t>Como hemos visto, JWT no es un estándar de autenticación, sino que simplemente un estándar que nos permite hacer una comunicación entre dos partes de identidad de usuario. Con este proceso, además, podríamos implementar la autenticación de usuario de una manera que fuera relativamente segura.</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en" sz="1400"/>
              <a:t>Comenzaríamos desde el cliente, haciendo una petición POST para enviar el usuario y contraseña, y realizar el proceso de login.</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en" sz="1400"/>
              <a:t>Se comprobaría que ese usuario y su contraseña son correctos, y de serlos, generar el token JWT para devolverlo al usuario.</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en" sz="1400"/>
              <a:t>A partir de ahí la aplicación cliente, con ese token, haría peticiones solicitando recursos, siempre con ese token JWT dentro de un encabezado, que sería Authorization: Bearer XXXXXXX, siendo Bearer el tipo de prefijo seguido de todo el contenido del token.</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en" sz="1400"/>
              <a:t>En el servidor se comprobaría el token mediante la firma, para verificar que el token es seguro, y, por tanto, podemos confiar en el usuario.</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en" sz="1400"/>
              <a:t>Dentro del cuerpo del token, además, tenemos los datos de quién es el usuario que ha realizado esa petición, porque podemos contener en el payload todos los datos de usuario que queramos.</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en" sz="1400"/>
              <a:t>Tras verificar que el token es correcto y saber quién es el que ha hecho la petición, podemos aplicar entonces el mecanismo de control de acceso, saber si puede acceder o no, y si es así, responder con el recurso protegido, de manera que lo podría recibir de una forma correcta.</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en" sz="1400"/>
              <a:t>De esta forma podríamos implementar el proceso de autenticación, y hacerlo, además, con estos JSON Web Token.</a:t>
            </a:r>
            <a:endParaRPr sz="1400"/>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e85e0119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e85e0119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Para firma el token, se usa el Header y el Payload, que están codificados en base64 y separados por un punto. A estos dos campos se les aplica el algoritmo asimétrico con la clave privada del par de claves, y se obtiene la firma del token.</a:t>
            </a: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edf082b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edf082b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0000"/>
              </a:lnSpc>
              <a:spcBef>
                <a:spcPts val="1100"/>
              </a:spcBef>
              <a:spcAft>
                <a:spcPts val="0"/>
              </a:spcAft>
              <a:buClr>
                <a:schemeClr val="dk1"/>
              </a:buClr>
              <a:buSzPts val="1100"/>
              <a:buFont typeface="Arial"/>
              <a:buNone/>
            </a:pPr>
            <a:r>
              <a:rPr b="1" lang="en" sz="1400">
                <a:solidFill>
                  <a:srgbClr val="232F3E"/>
                </a:solidFill>
                <a:highlight>
                  <a:srgbClr val="F1F4F6"/>
                </a:highlight>
              </a:rPr>
              <a:t>Beneficios:</a:t>
            </a:r>
            <a:endParaRPr b="1" sz="1400">
              <a:solidFill>
                <a:srgbClr val="232F3E"/>
              </a:solidFill>
              <a:highlight>
                <a:srgbClr val="F1F4F6"/>
              </a:highlight>
            </a:endParaRPr>
          </a:p>
          <a:p>
            <a:pPr indent="0" lvl="0" marL="12700" marR="12700" rtl="0" algn="l">
              <a:lnSpc>
                <a:spcPct val="150000"/>
              </a:lnSpc>
              <a:spcBef>
                <a:spcPts val="3400"/>
              </a:spcBef>
              <a:spcAft>
                <a:spcPts val="0"/>
              </a:spcAft>
              <a:buClr>
                <a:schemeClr val="dk1"/>
              </a:buClr>
              <a:buSzPts val="1100"/>
              <a:buFont typeface="Arial"/>
              <a:buNone/>
            </a:pPr>
            <a:r>
              <a:rPr lang="en" sz="1400">
                <a:solidFill>
                  <a:srgbClr val="232F3E"/>
                </a:solidFill>
                <a:highlight>
                  <a:srgbClr val="F1F4F6"/>
                </a:highlight>
              </a:rPr>
              <a:t>Olvídese de administrar servidores</a:t>
            </a:r>
            <a:endParaRPr sz="1400">
              <a:solidFill>
                <a:srgbClr val="232F3E"/>
              </a:solidFill>
              <a:highlight>
                <a:srgbClr val="F1F4F6"/>
              </a:highlight>
            </a:endParaRPr>
          </a:p>
          <a:p>
            <a:pPr indent="0" lvl="0" marL="12700" marR="12700" rtl="0" algn="l">
              <a:lnSpc>
                <a:spcPct val="115000"/>
              </a:lnSpc>
              <a:spcBef>
                <a:spcPts val="3400"/>
              </a:spcBef>
              <a:spcAft>
                <a:spcPts val="0"/>
              </a:spcAft>
              <a:buClr>
                <a:schemeClr val="dk1"/>
              </a:buClr>
              <a:buSzPts val="1100"/>
              <a:buFont typeface="Arial"/>
              <a:buNone/>
            </a:pPr>
            <a:r>
              <a:rPr lang="en" sz="1400">
                <a:solidFill>
                  <a:srgbClr val="333333"/>
                </a:solidFill>
                <a:highlight>
                  <a:srgbClr val="F1F4F6"/>
                </a:highlight>
              </a:rPr>
              <a:t>AWS Lambda ejecuta automáticamente el código sin la necesidad de aprovisionar ni administrar infraestructura. Simplemente escriba el código y cárguelo en Lambda como un archivo ZIP o una imagen de contenedor.</a:t>
            </a:r>
            <a:endParaRPr sz="1400">
              <a:solidFill>
                <a:srgbClr val="333333"/>
              </a:solidFill>
              <a:highlight>
                <a:srgbClr val="F1F4F6"/>
              </a:highlight>
            </a:endParaRPr>
          </a:p>
          <a:p>
            <a:pPr indent="0" lvl="0" marL="12700" marR="12700" rtl="0" algn="l">
              <a:lnSpc>
                <a:spcPct val="150000"/>
              </a:lnSpc>
              <a:spcBef>
                <a:spcPts val="3400"/>
              </a:spcBef>
              <a:spcAft>
                <a:spcPts val="0"/>
              </a:spcAft>
              <a:buClr>
                <a:schemeClr val="dk1"/>
              </a:buClr>
              <a:buSzPts val="1100"/>
              <a:buFont typeface="Arial"/>
              <a:buNone/>
            </a:pPr>
            <a:r>
              <a:rPr lang="en" sz="1400">
                <a:solidFill>
                  <a:srgbClr val="232F3E"/>
                </a:solidFill>
                <a:highlight>
                  <a:srgbClr val="F1F4F6"/>
                </a:highlight>
              </a:rPr>
              <a:t>Escalado continuo</a:t>
            </a:r>
            <a:endParaRPr sz="1400">
              <a:solidFill>
                <a:srgbClr val="232F3E"/>
              </a:solidFill>
              <a:highlight>
                <a:srgbClr val="F1F4F6"/>
              </a:highlight>
            </a:endParaRPr>
          </a:p>
          <a:p>
            <a:pPr indent="0" lvl="0" marL="12700" marR="12700" rtl="0" algn="l">
              <a:lnSpc>
                <a:spcPct val="115000"/>
              </a:lnSpc>
              <a:spcBef>
                <a:spcPts val="3400"/>
              </a:spcBef>
              <a:spcAft>
                <a:spcPts val="0"/>
              </a:spcAft>
              <a:buClr>
                <a:schemeClr val="dk1"/>
              </a:buClr>
              <a:buSzPts val="1100"/>
              <a:buFont typeface="Arial"/>
              <a:buNone/>
            </a:pPr>
            <a:r>
              <a:rPr lang="en" sz="1400">
                <a:solidFill>
                  <a:srgbClr val="333333"/>
                </a:solidFill>
                <a:highlight>
                  <a:srgbClr val="F1F4F6"/>
                </a:highlight>
              </a:rPr>
              <a:t>AWS Lambda escala automáticamente la aplicación mediante la ejecución de código en respuesta a cada evento. El código se ejecuta en paralelo y procesa cada desencadenador por separado. Así logra escalar de forma precisa con el tamaño de la carga de trabajo, desde unas pocas solicitudes por día hasta cientos de miles por segundo.</a:t>
            </a:r>
            <a:endParaRPr sz="1400">
              <a:solidFill>
                <a:srgbClr val="333333"/>
              </a:solidFill>
              <a:highlight>
                <a:srgbClr val="F1F4F6"/>
              </a:highlight>
            </a:endParaRPr>
          </a:p>
          <a:p>
            <a:pPr indent="0" lvl="0" marL="12700" marR="12700" rtl="0" algn="l">
              <a:lnSpc>
                <a:spcPct val="150000"/>
              </a:lnSpc>
              <a:spcBef>
                <a:spcPts val="3400"/>
              </a:spcBef>
              <a:spcAft>
                <a:spcPts val="0"/>
              </a:spcAft>
              <a:buClr>
                <a:schemeClr val="dk1"/>
              </a:buClr>
              <a:buSzPts val="1100"/>
              <a:buFont typeface="Arial"/>
              <a:buNone/>
            </a:pPr>
            <a:r>
              <a:rPr lang="en" sz="1400">
                <a:solidFill>
                  <a:srgbClr val="232F3E"/>
                </a:solidFill>
                <a:highlight>
                  <a:srgbClr val="F1F4F6"/>
                </a:highlight>
              </a:rPr>
              <a:t>Costo optimizado con medición de milisegundos</a:t>
            </a:r>
            <a:endParaRPr sz="1400">
              <a:solidFill>
                <a:srgbClr val="232F3E"/>
              </a:solidFill>
              <a:highlight>
                <a:srgbClr val="F1F4F6"/>
              </a:highlight>
            </a:endParaRPr>
          </a:p>
          <a:p>
            <a:pPr indent="0" lvl="0" marL="12700" marR="12700" rtl="0" algn="l">
              <a:lnSpc>
                <a:spcPct val="115000"/>
              </a:lnSpc>
              <a:spcBef>
                <a:spcPts val="3400"/>
              </a:spcBef>
              <a:spcAft>
                <a:spcPts val="0"/>
              </a:spcAft>
              <a:buClr>
                <a:schemeClr val="dk1"/>
              </a:buClr>
              <a:buSzPts val="1100"/>
              <a:buFont typeface="Arial"/>
              <a:buNone/>
            </a:pPr>
            <a:r>
              <a:rPr lang="en" sz="1400">
                <a:solidFill>
                  <a:srgbClr val="333333"/>
                </a:solidFill>
                <a:highlight>
                  <a:srgbClr val="F1F4F6"/>
                </a:highlight>
              </a:rPr>
              <a:t>Con AWS Lambda, solo paga por el tiempo de cómputo que consume, por lo que nunca pagará por infraestructura aprovisionada de manera excesiva. Se aplican cargos por cada milisegundo de ejecución del código y por el número de veces que se activa el código. Con Compute Savings Plan, puede ahorrar hasta un 17 % adicional.</a:t>
            </a:r>
            <a:endParaRPr sz="1400">
              <a:solidFill>
                <a:srgbClr val="333333"/>
              </a:solidFill>
              <a:highlight>
                <a:srgbClr val="F1F4F6"/>
              </a:highlight>
            </a:endParaRPr>
          </a:p>
          <a:p>
            <a:pPr indent="0" lvl="0" marL="12700" marR="12700" rtl="0" algn="l">
              <a:lnSpc>
                <a:spcPct val="150000"/>
              </a:lnSpc>
              <a:spcBef>
                <a:spcPts val="3400"/>
              </a:spcBef>
              <a:spcAft>
                <a:spcPts val="0"/>
              </a:spcAft>
              <a:buClr>
                <a:schemeClr val="dk1"/>
              </a:buClr>
              <a:buSzPts val="1100"/>
              <a:buFont typeface="Arial"/>
              <a:buNone/>
            </a:pPr>
            <a:r>
              <a:rPr lang="en" sz="1400">
                <a:solidFill>
                  <a:srgbClr val="232F3E"/>
                </a:solidFill>
                <a:highlight>
                  <a:srgbClr val="F1F4F6"/>
                </a:highlight>
              </a:rPr>
              <a:t>Rendimiento uniforme a cualquier escala</a:t>
            </a:r>
            <a:endParaRPr sz="1400">
              <a:solidFill>
                <a:srgbClr val="232F3E"/>
              </a:solidFill>
              <a:highlight>
                <a:srgbClr val="F1F4F6"/>
              </a:highlight>
            </a:endParaRPr>
          </a:p>
          <a:p>
            <a:pPr indent="0" lvl="0" marL="12700" marR="12700" rtl="0" algn="l">
              <a:lnSpc>
                <a:spcPct val="115000"/>
              </a:lnSpc>
              <a:spcBef>
                <a:spcPts val="3400"/>
              </a:spcBef>
              <a:spcAft>
                <a:spcPts val="0"/>
              </a:spcAft>
              <a:buClr>
                <a:schemeClr val="dk1"/>
              </a:buClr>
              <a:buSzPts val="1100"/>
              <a:buFont typeface="Arial"/>
              <a:buNone/>
            </a:pPr>
            <a:r>
              <a:rPr lang="en" sz="1400">
                <a:solidFill>
                  <a:srgbClr val="333333"/>
                </a:solidFill>
                <a:highlight>
                  <a:srgbClr val="F1F4F6"/>
                </a:highlight>
              </a:rPr>
              <a:t>Con AWS Lambda, puede optimizar el tiempo de ejecución del código mediante la selección del volumen adecuado de memoria para su función. También puede mantener las funciones inicializadas e hiper preparadas para responder en milisegundos de dos dígitos mediante la habilitación de simultaneidad aprovisionada.</a:t>
            </a:r>
            <a:endParaRPr sz="1400">
              <a:solidFill>
                <a:srgbClr val="333333"/>
              </a:solidFill>
              <a:highlight>
                <a:srgbClr val="F1F4F6"/>
              </a:highlight>
            </a:endParaRPr>
          </a:p>
          <a:p>
            <a:pPr indent="0" lvl="0" marL="0" rtl="0" algn="l">
              <a:spcBef>
                <a:spcPts val="340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ea99866a5f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ea99866a5f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333333"/>
                </a:solidFill>
                <a:highlight>
                  <a:srgbClr val="FFFFFF"/>
                </a:highlight>
              </a:rPr>
              <a:t>En la práctica, un JWT se trata de una cadena de texto que tiene tres partes codificadas en Base64, cada una de ellas separadas por un punto, como la que vemos en la imagen siguiente. </a:t>
            </a:r>
            <a:r>
              <a:rPr lang="en" sz="1400">
                <a:solidFill>
                  <a:srgbClr val="333333"/>
                </a:solidFill>
                <a:highlight>
                  <a:schemeClr val="lt1"/>
                </a:highlight>
              </a:rPr>
              <a:t>V</a:t>
            </a:r>
            <a:r>
              <a:rPr lang="en" sz="1400">
                <a:solidFill>
                  <a:srgbClr val="333333"/>
                </a:solidFill>
                <a:highlight>
                  <a:schemeClr val="lt1"/>
                </a:highlight>
              </a:rPr>
              <a:t>amos a </a:t>
            </a:r>
            <a:r>
              <a:rPr lang="en" sz="1400">
                <a:solidFill>
                  <a:srgbClr val="333333"/>
                </a:solidFill>
                <a:highlight>
                  <a:srgbClr val="FFFFFF"/>
                </a:highlight>
              </a:rPr>
              <a:t>p</a:t>
            </a:r>
            <a:r>
              <a:rPr lang="en" sz="1400">
                <a:solidFill>
                  <a:srgbClr val="333333"/>
                </a:solidFill>
                <a:highlight>
                  <a:srgbClr val="FFFFFF"/>
                </a:highlight>
              </a:rPr>
              <a:t>rocedamos a ver cada parte con </a:t>
            </a:r>
            <a:r>
              <a:rPr lang="en" sz="1400">
                <a:solidFill>
                  <a:srgbClr val="333333"/>
                </a:solidFill>
                <a:highlight>
                  <a:srgbClr val="FFFFFF"/>
                </a:highlight>
              </a:rPr>
              <a:t>más</a:t>
            </a:r>
            <a:r>
              <a:rPr lang="en" sz="1400">
                <a:solidFill>
                  <a:srgbClr val="333333"/>
                </a:solidFill>
                <a:highlight>
                  <a:srgbClr val="FFFFFF"/>
                </a:highlight>
              </a:rPr>
              <a:t> detalle.</a:t>
            </a:r>
            <a:endParaRPr sz="1400">
              <a:solidFill>
                <a:srgbClr val="333333"/>
              </a:solidFill>
              <a:highlight>
                <a:srgbClr val="FFFFFF"/>
              </a:highlight>
            </a:endParaRPr>
          </a:p>
          <a:p>
            <a:pPr indent="0" lvl="0" marL="0" rtl="0" algn="l">
              <a:spcBef>
                <a:spcPts val="0"/>
              </a:spcBef>
              <a:spcAft>
                <a:spcPts val="0"/>
              </a:spcAft>
              <a:buNone/>
            </a:pPr>
            <a:r>
              <a:t/>
            </a:r>
            <a:endParaRPr sz="1400">
              <a:solidFill>
                <a:srgbClr val="333333"/>
              </a:solidFill>
              <a:highlight>
                <a:srgbClr val="FFFFFF"/>
              </a:highlight>
            </a:endParaRPr>
          </a:p>
          <a:p>
            <a:pPr indent="0" lvl="0" marL="0" rtl="0" algn="l">
              <a:spcBef>
                <a:spcPts val="0"/>
              </a:spcBef>
              <a:spcAft>
                <a:spcPts val="0"/>
              </a:spcAft>
              <a:buClr>
                <a:schemeClr val="dk1"/>
              </a:buClr>
              <a:buSzPts val="1100"/>
              <a:buFont typeface="Arial"/>
              <a:buNone/>
            </a:pPr>
            <a:r>
              <a:rPr lang="en" sz="1400">
                <a:solidFill>
                  <a:srgbClr val="333333"/>
                </a:solidFill>
                <a:highlight>
                  <a:srgbClr val="FFFFFF"/>
                </a:highlight>
              </a:rPr>
              <a:t> Header: encabezado </a:t>
            </a:r>
            <a:r>
              <a:rPr lang="en" sz="1400">
                <a:solidFill>
                  <a:srgbClr val="333333"/>
                </a:solidFill>
                <a:highlight>
                  <a:srgbClr val="FFFFFF"/>
                </a:highlight>
              </a:rPr>
              <a:t>donde</a:t>
            </a:r>
            <a:r>
              <a:rPr lang="en" sz="1400">
                <a:solidFill>
                  <a:srgbClr val="333333"/>
                </a:solidFill>
                <a:highlight>
                  <a:srgbClr val="FFFFFF"/>
                </a:highlight>
              </a:rPr>
              <a:t> se indica, al menos, el algoritmo y el tipo de token.</a:t>
            </a:r>
            <a:endParaRPr sz="1400">
              <a:solidFill>
                <a:srgbClr val="333333"/>
              </a:solidFill>
              <a:highlight>
                <a:srgbClr val="FFFFFF"/>
              </a:highlight>
            </a:endParaRPr>
          </a:p>
          <a:p>
            <a:pPr indent="0" lvl="0" marL="0" rtl="0" algn="l">
              <a:spcBef>
                <a:spcPts val="0"/>
              </a:spcBef>
              <a:spcAft>
                <a:spcPts val="0"/>
              </a:spcAft>
              <a:buClr>
                <a:schemeClr val="dk1"/>
              </a:buClr>
              <a:buSzPts val="1100"/>
              <a:buFont typeface="Arial"/>
              <a:buNone/>
            </a:pPr>
            <a:r>
              <a:t/>
            </a:r>
            <a:endParaRPr sz="1400">
              <a:solidFill>
                <a:srgbClr val="333333"/>
              </a:solidFill>
              <a:highlight>
                <a:srgbClr val="FFFFFF"/>
              </a:highlight>
            </a:endParaRPr>
          </a:p>
          <a:p>
            <a:pPr indent="0" lvl="0" marL="0" rtl="0" algn="l">
              <a:spcBef>
                <a:spcPts val="0"/>
              </a:spcBef>
              <a:spcAft>
                <a:spcPts val="0"/>
              </a:spcAft>
              <a:buClr>
                <a:schemeClr val="dk1"/>
              </a:buClr>
              <a:buSzPts val="1100"/>
              <a:buFont typeface="Arial"/>
              <a:buNone/>
            </a:pPr>
            <a:r>
              <a:rPr lang="en" sz="1400">
                <a:solidFill>
                  <a:srgbClr val="333333"/>
                </a:solidFill>
                <a:highlight>
                  <a:srgbClr val="FFFFFF"/>
                </a:highlight>
              </a:rPr>
              <a:t> Payload: </a:t>
            </a:r>
            <a:r>
              <a:rPr lang="en" sz="1400">
                <a:solidFill>
                  <a:srgbClr val="333333"/>
                </a:solidFill>
                <a:highlight>
                  <a:srgbClr val="FFFFFF"/>
                </a:highlight>
              </a:rPr>
              <a:t>donde aparecen los datos de usuario y privilegios, así como toda la información que queramos añadir, todos los datos que creamos convenientes. </a:t>
            </a:r>
            <a:r>
              <a:rPr lang="en" sz="1400">
                <a:solidFill>
                  <a:srgbClr val="333333"/>
                </a:solidFill>
                <a:highlight>
                  <a:schemeClr val="lt1"/>
                </a:highlight>
              </a:rPr>
              <a:t>Contiene propiedades o aserciones (claims), algunas de ellas son estándar, como “iss” (creador del JWT), “aud” (quién recibirá el JWT), “exp” (tiempo de expiración del token, “jti” (identificador único del token), etc. Podemos añadir información personalizable, pero hemos de saber que el payload no estará firmado, por lo que es recomendable no incluir información sensible.</a:t>
            </a:r>
            <a:endParaRPr sz="1400">
              <a:solidFill>
                <a:srgbClr val="333333"/>
              </a:solidFill>
              <a:highlight>
                <a:schemeClr val="lt1"/>
              </a:highlight>
            </a:endParaRPr>
          </a:p>
          <a:p>
            <a:pPr indent="0" lvl="0" marL="0" rtl="0" algn="l">
              <a:spcBef>
                <a:spcPts val="0"/>
              </a:spcBef>
              <a:spcAft>
                <a:spcPts val="0"/>
              </a:spcAft>
              <a:buClr>
                <a:schemeClr val="dk1"/>
              </a:buClr>
              <a:buSzPts val="1100"/>
              <a:buFont typeface="Arial"/>
              <a:buNone/>
            </a:pPr>
            <a:r>
              <a:t/>
            </a:r>
            <a:endParaRPr sz="1400">
              <a:solidFill>
                <a:srgbClr val="333333"/>
              </a:solidFill>
              <a:highlight>
                <a:srgbClr val="FFFFFF"/>
              </a:highlight>
            </a:endParaRPr>
          </a:p>
          <a:p>
            <a:pPr indent="0" lvl="0" marL="0" rtl="0" algn="l">
              <a:spcBef>
                <a:spcPts val="0"/>
              </a:spcBef>
              <a:spcAft>
                <a:spcPts val="0"/>
              </a:spcAft>
              <a:buClr>
                <a:schemeClr val="dk1"/>
              </a:buClr>
              <a:buSzPts val="1100"/>
              <a:buFont typeface="Arial"/>
              <a:buNone/>
            </a:pPr>
            <a:r>
              <a:rPr lang="en" sz="1400">
                <a:solidFill>
                  <a:srgbClr val="333333"/>
                </a:solidFill>
                <a:highlight>
                  <a:srgbClr val="FFFFFF"/>
                </a:highlight>
              </a:rPr>
              <a:t>Signature: una firma que nos permite verificar si el token es válido, ya que si estamos tratando de hacer una comunicación segura entre partes, esta firma debe poder ser verificable.</a:t>
            </a:r>
            <a:endParaRPr sz="1400">
              <a:solidFill>
                <a:srgbClr val="333333"/>
              </a:solidFill>
              <a:highlight>
                <a:srgbClr val="FFFFFF"/>
              </a:highlight>
            </a:endParaRPr>
          </a:p>
          <a:p>
            <a:pPr indent="0" lvl="0" marL="0" rtl="0" algn="l">
              <a:spcBef>
                <a:spcPts val="0"/>
              </a:spcBef>
              <a:spcAft>
                <a:spcPts val="0"/>
              </a:spcAft>
              <a:buClr>
                <a:schemeClr val="dk1"/>
              </a:buClr>
              <a:buSzPts val="1100"/>
              <a:buFont typeface="Arial"/>
              <a:buNone/>
            </a:pPr>
            <a:r>
              <a:t/>
            </a:r>
            <a:endParaRPr sz="1400">
              <a:solidFill>
                <a:srgbClr val="333333"/>
              </a:solidFill>
              <a:highlight>
                <a:srgbClr val="FFFFFF"/>
              </a:highlight>
            </a:endParaRPr>
          </a:p>
          <a:p>
            <a:pPr indent="0" lvl="0" marL="0" rtl="0" algn="l">
              <a:spcBef>
                <a:spcPts val="0"/>
              </a:spcBef>
              <a:spcAft>
                <a:spcPts val="0"/>
              </a:spcAft>
              <a:buClr>
                <a:schemeClr val="dk1"/>
              </a:buClr>
              <a:buSzPts val="1100"/>
              <a:buFont typeface="Arial"/>
              <a:buNone/>
            </a:pPr>
            <a:r>
              <a:rPr lang="en" sz="1400">
                <a:solidFill>
                  <a:srgbClr val="333333"/>
                </a:solidFill>
                <a:highlight>
                  <a:srgbClr val="FFFFFF"/>
                </a:highlight>
              </a:rPr>
              <a:t>Podemos utilizar un debugger online para decodificar ese token y visualizar su contenido. Si accedemos al mismo y pegamos dentro el texto completo, se nos mostrará lo que contiene.</a:t>
            </a:r>
            <a:endParaRPr sz="1400">
              <a:solidFill>
                <a:srgbClr val="333333"/>
              </a:solidFill>
              <a:highlight>
                <a:srgbClr val="FFFFFF"/>
              </a:highlight>
            </a:endParaRPr>
          </a:p>
          <a:p>
            <a:pPr indent="0" lvl="0" marL="0" rtl="0" algn="l">
              <a:spcBef>
                <a:spcPts val="0"/>
              </a:spcBef>
              <a:spcAft>
                <a:spcPts val="0"/>
              </a:spcAft>
              <a:buClr>
                <a:schemeClr val="dk1"/>
              </a:buClr>
              <a:buSzPts val="1100"/>
              <a:buFont typeface="Arial"/>
              <a:buNone/>
            </a:pPr>
            <a:r>
              <a:t/>
            </a:r>
            <a:endParaRPr sz="1400">
              <a:solidFill>
                <a:srgbClr val="333333"/>
              </a:solidFill>
              <a:highlight>
                <a:srgbClr val="FFFFFF"/>
              </a:highlight>
            </a:endParaRPr>
          </a:p>
          <a:p>
            <a:pPr indent="0" lvl="0" marL="0" rtl="0" algn="l">
              <a:spcBef>
                <a:spcPts val="0"/>
              </a:spcBef>
              <a:spcAft>
                <a:spcPts val="0"/>
              </a:spcAft>
              <a:buClr>
                <a:schemeClr val="dk1"/>
              </a:buClr>
              <a:buSzPts val="1100"/>
              <a:buFont typeface="Arial"/>
              <a:buNone/>
            </a:pPr>
            <a:r>
              <a:rPr lang="en" sz="1400">
                <a:solidFill>
                  <a:srgbClr val="333333"/>
                </a:solidFill>
                <a:highlight>
                  <a:srgbClr val="FFFFFF"/>
                </a:highlight>
              </a:rPr>
              <a:t>En el caso de uso del debugger (jwt.io), en particular con los tokens de Cognito, si pegamos el acces token, la propia aplicación construirá la clave pública a partir de dos parámetros matemáticos que contiene en sus campos, a través de los cuáles se puede reconstruir la clave pública (pero no la privada). De forma que podremos verificar la firma del token.</a:t>
            </a:r>
            <a:endParaRPr sz="1400">
              <a:solidFill>
                <a:srgbClr val="333333"/>
              </a:solidFill>
              <a:highlight>
                <a:srgbClr val="FFFFFF"/>
              </a:highlight>
            </a:endParaRPr>
          </a:p>
          <a:p>
            <a:pPr indent="0" lvl="0" marL="0" rtl="0" algn="l">
              <a:spcBef>
                <a:spcPts val="0"/>
              </a:spcBef>
              <a:spcAft>
                <a:spcPts val="0"/>
              </a:spcAft>
              <a:buClr>
                <a:schemeClr val="dk1"/>
              </a:buClr>
              <a:buSzPts val="1100"/>
              <a:buFont typeface="Arial"/>
              <a:buNone/>
            </a:pPr>
            <a:r>
              <a:t/>
            </a:r>
            <a:endParaRPr sz="1350">
              <a:solidFill>
                <a:srgbClr val="333333"/>
              </a:solidFill>
              <a:highlight>
                <a:srgbClr val="FFFFFF"/>
              </a:highlight>
              <a:latin typeface="Lato"/>
              <a:ea typeface="Lato"/>
              <a:cs typeface="Lato"/>
              <a:sym typeface="Lato"/>
            </a:endParaRPr>
          </a:p>
          <a:p>
            <a:pPr indent="0" lvl="0" marL="0" rtl="0" algn="l">
              <a:spcBef>
                <a:spcPts val="0"/>
              </a:spcBef>
              <a:spcAft>
                <a:spcPts val="0"/>
              </a:spcAft>
              <a:buNone/>
            </a:pPr>
            <a:r>
              <a:t/>
            </a:r>
            <a:endParaRPr sz="1350">
              <a:solidFill>
                <a:srgbClr val="333333"/>
              </a:solidFill>
              <a:highlight>
                <a:srgbClr val="FFFFFF"/>
              </a:highlight>
              <a:latin typeface="Lato"/>
              <a:ea typeface="Lato"/>
              <a:cs typeface="Lato"/>
              <a:sym typeface="La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f2d57da96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f2d57da96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2500"/>
              </a:lnSpc>
              <a:spcBef>
                <a:spcPts val="1800"/>
              </a:spcBef>
              <a:spcAft>
                <a:spcPts val="0"/>
              </a:spcAft>
              <a:buClr>
                <a:schemeClr val="dk1"/>
              </a:buClr>
              <a:buSzPts val="1100"/>
              <a:buFont typeface="Arial"/>
              <a:buNone/>
            </a:pPr>
            <a:r>
              <a:rPr lang="en" sz="1400">
                <a:solidFill>
                  <a:srgbClr val="2E2E25"/>
                </a:solidFill>
                <a:highlight>
                  <a:srgbClr val="FFFFFF"/>
                </a:highlight>
              </a:rPr>
              <a:t>Hay muchos tipos de token, aunque en la autenticación con JWT los más típicos son el ID token (token de autenticación), el access token (o token de acceso o autorización) y el refresh token (o token de actualización). </a:t>
            </a:r>
            <a:endParaRPr sz="1400">
              <a:solidFill>
                <a:srgbClr val="2E2E25"/>
              </a:solidFill>
              <a:highlight>
                <a:srgbClr val="FFFFFF"/>
              </a:highlight>
            </a:endParaRPr>
          </a:p>
          <a:p>
            <a:pPr indent="0" lvl="0" marL="0" rtl="0" algn="l">
              <a:lnSpc>
                <a:spcPct val="112500"/>
              </a:lnSpc>
              <a:spcBef>
                <a:spcPts val="1800"/>
              </a:spcBef>
              <a:spcAft>
                <a:spcPts val="0"/>
              </a:spcAft>
              <a:buClr>
                <a:schemeClr val="dk1"/>
              </a:buClr>
              <a:buSzPts val="1100"/>
              <a:buFont typeface="Arial"/>
              <a:buNone/>
            </a:pPr>
            <a:r>
              <a:rPr lang="en" sz="1400">
                <a:solidFill>
                  <a:srgbClr val="2E2E25"/>
                </a:solidFill>
                <a:highlight>
                  <a:srgbClr val="FFFFFF"/>
                </a:highlight>
              </a:rPr>
              <a:t>El ID token, permite la autenticación del usuario en el sistema. </a:t>
            </a:r>
            <a:endParaRPr sz="1400">
              <a:solidFill>
                <a:srgbClr val="2E2E25"/>
              </a:solidFill>
              <a:highlight>
                <a:srgbClr val="FFFFFF"/>
              </a:highlight>
            </a:endParaRPr>
          </a:p>
          <a:p>
            <a:pPr indent="0" lvl="0" marL="0" rtl="0" algn="l">
              <a:lnSpc>
                <a:spcPct val="112500"/>
              </a:lnSpc>
              <a:spcBef>
                <a:spcPts val="1800"/>
              </a:spcBef>
              <a:spcAft>
                <a:spcPts val="0"/>
              </a:spcAft>
              <a:buClr>
                <a:schemeClr val="dk1"/>
              </a:buClr>
              <a:buSzPts val="1100"/>
              <a:buFont typeface="Arial"/>
              <a:buNone/>
            </a:pPr>
            <a:r>
              <a:rPr lang="en" sz="1400">
                <a:solidFill>
                  <a:srgbClr val="2E2E25"/>
                </a:solidFill>
                <a:highlight>
                  <a:srgbClr val="FFFFFF"/>
                </a:highlight>
              </a:rPr>
              <a:t>El token de acceso contiene toda la información que el servidor necesita para saber si el usuario o dispositivo puede acceder al recurso que está solicitando. Este token </a:t>
            </a:r>
            <a:r>
              <a:rPr lang="en" sz="1400">
                <a:solidFill>
                  <a:srgbClr val="2E2E25"/>
                </a:solidFill>
                <a:highlight>
                  <a:schemeClr val="lt1"/>
                </a:highlight>
              </a:rPr>
              <a:t>nos permite por ejemplo: subir ficheros u objetos al sistema de almacenamiento S3, o acceder a una instancia de EC2, o permitir borrar ficheros de S3. Tanto el ID token como el Acces token, </a:t>
            </a:r>
            <a:r>
              <a:rPr lang="en" sz="1400">
                <a:solidFill>
                  <a:srgbClr val="2E2E25"/>
                </a:solidFill>
                <a:highlight>
                  <a:srgbClr val="FFFFFF"/>
                </a:highlight>
              </a:rPr>
              <a:t>suelen ser tokens con un período de validez breve (lo recomendable  son 15 minutos).</a:t>
            </a:r>
            <a:endParaRPr sz="1400">
              <a:solidFill>
                <a:srgbClr val="2E2E25"/>
              </a:solidFill>
              <a:highlight>
                <a:srgbClr val="FFFFFF"/>
              </a:highlight>
            </a:endParaRPr>
          </a:p>
          <a:p>
            <a:pPr indent="0" lvl="0" marL="0" rtl="0" algn="l">
              <a:lnSpc>
                <a:spcPct val="112500"/>
              </a:lnSpc>
              <a:spcBef>
                <a:spcPts val="1800"/>
              </a:spcBef>
              <a:spcAft>
                <a:spcPts val="0"/>
              </a:spcAft>
              <a:buClr>
                <a:schemeClr val="dk1"/>
              </a:buClr>
              <a:buSzPts val="1100"/>
              <a:buFont typeface="Arial"/>
              <a:buNone/>
            </a:pPr>
            <a:r>
              <a:rPr lang="en" sz="1400">
                <a:solidFill>
                  <a:srgbClr val="2E2E25"/>
                </a:solidFill>
                <a:highlight>
                  <a:srgbClr val="FFFFFF"/>
                </a:highlight>
              </a:rPr>
              <a:t>Es token de actualización es el token que se utiliza para generar un token de acceso nuevo. Normalmente, si el token de acceso tiene una fecha de vencimiento, una vez que caduca, el usuario tendría que autenticarse nuevamente para obtener un token de acceso. Con el token de actualización, este paso se puede omitir y, con una solicitud a la API, obtener un nuevo token de acceso que permite al usuario continuar accediendo a los recursos de la aplicación.</a:t>
            </a:r>
            <a:endParaRPr sz="1400">
              <a:solidFill>
                <a:srgbClr val="2E2E25"/>
              </a:solidFill>
              <a:highlight>
                <a:srgbClr val="FFFFFF"/>
              </a:highlight>
            </a:endParaRPr>
          </a:p>
          <a:p>
            <a:pPr indent="0" lvl="0" marL="0" rtl="0" algn="l">
              <a:lnSpc>
                <a:spcPct val="112500"/>
              </a:lnSpc>
              <a:spcBef>
                <a:spcPts val="1800"/>
              </a:spcBef>
              <a:spcAft>
                <a:spcPts val="0"/>
              </a:spcAft>
              <a:buClr>
                <a:srgbClr val="1B212C"/>
              </a:buClr>
              <a:buSzPts val="1100"/>
              <a:buFont typeface="Arial"/>
              <a:buNone/>
            </a:pPr>
            <a:r>
              <a:rPr lang="en" sz="1400">
                <a:solidFill>
                  <a:srgbClr val="2E2E25"/>
                </a:solidFill>
                <a:highlight>
                  <a:schemeClr val="lt1"/>
                </a:highlight>
              </a:rPr>
              <a:t>El refresh token (de refresco o actualización) se usa en los casos en que haya expirado el tiempo de los tokens que se usan actualmente, de manera que nos permite generar nuevos tokens para poder seguir autenticados/autorizados en el sistema. </a:t>
            </a:r>
            <a:r>
              <a:rPr lang="en" sz="1400">
                <a:solidFill>
                  <a:srgbClr val="2E2E25"/>
                </a:solidFill>
                <a:highlight>
                  <a:srgbClr val="FFFFFF"/>
                </a:highlight>
              </a:rPr>
              <a:t>Este tipos de token </a:t>
            </a:r>
            <a:r>
              <a:rPr lang="en" sz="1400">
                <a:solidFill>
                  <a:srgbClr val="2E2E25"/>
                </a:solidFill>
                <a:highlight>
                  <a:srgbClr val="FFFFFF"/>
                </a:highlight>
              </a:rPr>
              <a:t>requiere mayor seguridad,  ya que si fuera robado por terceros, podrían usarlo para obtener tokens de acceso y acceder a los recursos protegidos de la aplicación. Para evitar un escenario como este, se debe implementar un sistema en el servidor para invalidar un token de actualización, además de establecer una vida que obviamente debe ser más larga que la de los tokens de acceso.</a:t>
            </a:r>
            <a:endParaRPr sz="1400">
              <a:solidFill>
                <a:srgbClr val="2E2E25"/>
              </a:solidFill>
              <a:highlight>
                <a:srgbClr val="FFFFFF"/>
              </a:highlight>
            </a:endParaRPr>
          </a:p>
          <a:p>
            <a:pPr indent="0" lvl="0" marL="0" rtl="0" algn="l">
              <a:lnSpc>
                <a:spcPct val="115000"/>
              </a:lnSpc>
              <a:spcBef>
                <a:spcPts val="400"/>
              </a:spcBef>
              <a:spcAft>
                <a:spcPts val="0"/>
              </a:spcAft>
              <a:buNone/>
            </a:pPr>
            <a:r>
              <a:t/>
            </a:r>
            <a:endParaRPr sz="1200">
              <a:solidFill>
                <a:schemeClr val="dk1"/>
              </a:solidFill>
              <a:highlight>
                <a:srgbClr val="FFFFFF"/>
              </a:highlight>
            </a:endParaRPr>
          </a:p>
          <a:p>
            <a:pPr indent="0" lvl="0" marL="0" rtl="0" algn="l">
              <a:lnSpc>
                <a:spcPct val="115000"/>
              </a:lnSpc>
              <a:spcBef>
                <a:spcPts val="1200"/>
              </a:spcBef>
              <a:spcAft>
                <a:spcPts val="1200"/>
              </a:spcAft>
              <a:buClr>
                <a:schemeClr val="dk1"/>
              </a:buClr>
              <a:buSzPts val="1100"/>
              <a:buFont typeface="Arial"/>
              <a:buNone/>
            </a:pPr>
            <a:r>
              <a:t/>
            </a:r>
            <a:endParaRPr sz="1350">
              <a:solidFill>
                <a:srgbClr val="2E2E25"/>
              </a:solidFill>
              <a:highlight>
                <a:srgbClr val="FFFFFF"/>
              </a:high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248eaec8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248eaec8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248eaec88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248eaec8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efaa6400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efaa6400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50">
                <a:solidFill>
                  <a:srgbClr val="2E2E25"/>
                </a:solidFill>
                <a:highlight>
                  <a:srgbClr val="FFFFFF"/>
                </a:highlight>
              </a:rPr>
              <a:t>Como ya hemos visto durante el transcurso del curso, ya sea que trabajemos con algoritmos simetricos o asimetricos, siempre </a:t>
            </a:r>
            <a:r>
              <a:rPr lang="en" sz="1350">
                <a:solidFill>
                  <a:srgbClr val="2E2E25"/>
                </a:solidFill>
                <a:highlight>
                  <a:srgbClr val="FFFFFF"/>
                </a:highlight>
              </a:rPr>
              <a:t>trabajaremos</a:t>
            </a:r>
            <a:r>
              <a:rPr lang="en" sz="1350">
                <a:solidFill>
                  <a:srgbClr val="2E2E25"/>
                </a:solidFill>
                <a:highlight>
                  <a:srgbClr val="FFFFFF"/>
                </a:highlight>
              </a:rPr>
              <a:t> con keys. En el caso de una firma simétrica, el secret o key se usa tanto para el firmado como para la verificación de la firma. Mientras que, una criptografia asimétrica es una llave privada la que se usa para el firmado y una llave </a:t>
            </a:r>
            <a:r>
              <a:rPr lang="en" sz="1350">
                <a:solidFill>
                  <a:srgbClr val="2E2E25"/>
                </a:solidFill>
                <a:highlight>
                  <a:srgbClr val="FFFFFF"/>
                </a:highlight>
              </a:rPr>
              <a:t>pública</a:t>
            </a:r>
            <a:r>
              <a:rPr lang="en" sz="1350">
                <a:solidFill>
                  <a:srgbClr val="2E2E25"/>
                </a:solidFill>
                <a:highlight>
                  <a:srgbClr val="FFFFFF"/>
                </a:highlight>
              </a:rPr>
              <a:t> es la que se usa para verificar la firma.</a:t>
            </a:r>
            <a:endParaRPr sz="1350">
              <a:solidFill>
                <a:srgbClr val="2E2E25"/>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350">
                <a:solidFill>
                  <a:srgbClr val="2E2E25"/>
                </a:solidFill>
                <a:highlight>
                  <a:srgbClr val="FFFFFF"/>
                </a:highlight>
              </a:rPr>
              <a:t>JWK es una especificación para representar las llaves criptográficas que se usan en el firmado del token.</a:t>
            </a:r>
            <a:endParaRPr sz="1350">
              <a:solidFill>
                <a:srgbClr val="2E2E25"/>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350">
                <a:solidFill>
                  <a:srgbClr val="2E2E25"/>
                </a:solidFill>
                <a:highlight>
                  <a:srgbClr val="FFFFFF"/>
                </a:highlight>
              </a:rPr>
              <a:t>La especificación define dos estructuras de datos de alto nivel: JSON Web Key (JWK) y JSON Web key Set (JWKS).</a:t>
            </a:r>
            <a:endParaRPr sz="1350">
              <a:solidFill>
                <a:srgbClr val="2E2E25"/>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350">
                <a:solidFill>
                  <a:srgbClr val="2E2E25"/>
                </a:solidFill>
                <a:highlight>
                  <a:srgbClr val="FFFFFF"/>
                </a:highlight>
              </a:rPr>
              <a:t>JSON Web Key (JWK) es un objeto JSON que representa una llave criptográfica. Las propiedades del objeto representan propiedades de la llave incluyendo su valor.</a:t>
            </a:r>
            <a:endParaRPr sz="1350">
              <a:solidFill>
                <a:srgbClr val="2E2E25"/>
              </a:solidFill>
              <a:highlight>
                <a:srgbClr val="FFFFFF"/>
              </a:highlight>
            </a:endParaRPr>
          </a:p>
          <a:p>
            <a:pPr indent="0" lvl="0" marL="0" rtl="0" algn="l">
              <a:lnSpc>
                <a:spcPct val="115000"/>
              </a:lnSpc>
              <a:spcBef>
                <a:spcPts val="1200"/>
              </a:spcBef>
              <a:spcAft>
                <a:spcPts val="0"/>
              </a:spcAft>
              <a:buNone/>
            </a:pPr>
            <a:r>
              <a:rPr lang="en" sz="1350">
                <a:solidFill>
                  <a:srgbClr val="EFF3F8"/>
                </a:solidFill>
                <a:highlight>
                  <a:srgbClr val="121F3D"/>
                </a:highlight>
                <a:latin typeface="Roboto"/>
                <a:ea typeface="Roboto"/>
                <a:cs typeface="Roboto"/>
                <a:sym typeface="Roboto"/>
              </a:rPr>
              <a:t>Cada una de las propiedades definida en cada JWK parte de la especificación RFC 7517 pero vamos a ver algunas propiedades importantes y su significado</a:t>
            </a:r>
            <a:endParaRPr sz="1350">
              <a:solidFill>
                <a:srgbClr val="EFF3F8"/>
              </a:solidFill>
              <a:highlight>
                <a:srgbClr val="121F3D"/>
              </a:highlight>
              <a:latin typeface="Roboto"/>
              <a:ea typeface="Roboto"/>
              <a:cs typeface="Roboto"/>
              <a:sym typeface="Roboto"/>
            </a:endParaRPr>
          </a:p>
          <a:p>
            <a:pPr indent="0" lvl="0" marL="0" rtl="0" algn="l">
              <a:lnSpc>
                <a:spcPct val="115000"/>
              </a:lnSpc>
              <a:spcBef>
                <a:spcPts val="0"/>
              </a:spcBef>
              <a:spcAft>
                <a:spcPts val="0"/>
              </a:spcAft>
              <a:buNone/>
            </a:pPr>
            <a:r>
              <a:t/>
            </a:r>
            <a:endParaRPr sz="1350">
              <a:solidFill>
                <a:srgbClr val="EFF3F8"/>
              </a:solidFill>
              <a:highlight>
                <a:srgbClr val="121F3D"/>
              </a:highlight>
              <a:latin typeface="Roboto"/>
              <a:ea typeface="Roboto"/>
              <a:cs typeface="Roboto"/>
              <a:sym typeface="Roboto"/>
            </a:endParaRPr>
          </a:p>
          <a:p>
            <a:pPr indent="0" lvl="0" marL="0" rtl="0" algn="l">
              <a:lnSpc>
                <a:spcPct val="115000"/>
              </a:lnSpc>
              <a:spcBef>
                <a:spcPts val="0"/>
              </a:spcBef>
              <a:spcAft>
                <a:spcPts val="0"/>
              </a:spcAft>
              <a:buNone/>
            </a:pPr>
            <a:r>
              <a:rPr lang="en" sz="1350">
                <a:solidFill>
                  <a:srgbClr val="EFF3F8"/>
                </a:solidFill>
                <a:highlight>
                  <a:srgbClr val="121F3D"/>
                </a:highlight>
                <a:latin typeface="Roboto"/>
                <a:ea typeface="Roboto"/>
                <a:cs typeface="Roboto"/>
                <a:sym typeface="Roboto"/>
              </a:rPr>
              <a:t>alg: es el algoritmo de la llave</a:t>
            </a:r>
            <a:endParaRPr sz="1350">
              <a:solidFill>
                <a:srgbClr val="EFF3F8"/>
              </a:solidFill>
              <a:highlight>
                <a:srgbClr val="121F3D"/>
              </a:highlight>
              <a:latin typeface="Roboto"/>
              <a:ea typeface="Roboto"/>
              <a:cs typeface="Roboto"/>
              <a:sym typeface="Roboto"/>
            </a:endParaRPr>
          </a:p>
          <a:p>
            <a:pPr indent="0" lvl="0" marL="0" rtl="0" algn="l">
              <a:lnSpc>
                <a:spcPct val="115000"/>
              </a:lnSpc>
              <a:spcBef>
                <a:spcPts val="0"/>
              </a:spcBef>
              <a:spcAft>
                <a:spcPts val="0"/>
              </a:spcAft>
              <a:buNone/>
            </a:pPr>
            <a:r>
              <a:rPr lang="en" sz="1350">
                <a:solidFill>
                  <a:srgbClr val="EFF3F8"/>
                </a:solidFill>
                <a:highlight>
                  <a:srgbClr val="121F3D"/>
                </a:highlight>
                <a:latin typeface="Roboto"/>
                <a:ea typeface="Roboto"/>
                <a:cs typeface="Roboto"/>
                <a:sym typeface="Roboto"/>
              </a:rPr>
              <a:t>kty: es el tipo de llave.</a:t>
            </a:r>
            <a:endParaRPr sz="1350">
              <a:solidFill>
                <a:srgbClr val="EFF3F8"/>
              </a:solidFill>
              <a:highlight>
                <a:srgbClr val="121F3D"/>
              </a:highlight>
              <a:latin typeface="Roboto"/>
              <a:ea typeface="Roboto"/>
              <a:cs typeface="Roboto"/>
              <a:sym typeface="Roboto"/>
            </a:endParaRPr>
          </a:p>
          <a:p>
            <a:pPr indent="0" lvl="0" marL="0" rtl="0" algn="l">
              <a:lnSpc>
                <a:spcPct val="115000"/>
              </a:lnSpc>
              <a:spcBef>
                <a:spcPts val="0"/>
              </a:spcBef>
              <a:spcAft>
                <a:spcPts val="0"/>
              </a:spcAft>
              <a:buNone/>
            </a:pPr>
            <a:r>
              <a:rPr lang="en" sz="1350">
                <a:solidFill>
                  <a:srgbClr val="EFF3F8"/>
                </a:solidFill>
                <a:highlight>
                  <a:srgbClr val="121F3D"/>
                </a:highlight>
                <a:latin typeface="Roboto"/>
                <a:ea typeface="Roboto"/>
                <a:cs typeface="Roboto"/>
                <a:sym typeface="Roboto"/>
              </a:rPr>
              <a:t>use: es como la llave será usada. En el ejemplo anterior significa que sera usado como una firma.</a:t>
            </a:r>
            <a:endParaRPr sz="1350">
              <a:solidFill>
                <a:srgbClr val="EFF3F8"/>
              </a:solidFill>
              <a:highlight>
                <a:srgbClr val="121F3D"/>
              </a:highlight>
              <a:latin typeface="Roboto"/>
              <a:ea typeface="Roboto"/>
              <a:cs typeface="Roboto"/>
              <a:sym typeface="Roboto"/>
            </a:endParaRPr>
          </a:p>
          <a:p>
            <a:pPr indent="0" lvl="0" marL="0" rtl="0" algn="l">
              <a:lnSpc>
                <a:spcPct val="115000"/>
              </a:lnSpc>
              <a:spcBef>
                <a:spcPts val="0"/>
              </a:spcBef>
              <a:spcAft>
                <a:spcPts val="0"/>
              </a:spcAft>
              <a:buNone/>
            </a:pPr>
            <a:r>
              <a:rPr lang="en" sz="1350">
                <a:solidFill>
                  <a:srgbClr val="EFF3F8"/>
                </a:solidFill>
                <a:highlight>
                  <a:srgbClr val="121F3D"/>
                </a:highlight>
                <a:latin typeface="Roboto"/>
                <a:ea typeface="Roboto"/>
                <a:cs typeface="Roboto"/>
                <a:sym typeface="Roboto"/>
              </a:rPr>
              <a:t>x5c: es la cadena de certificado x509.</a:t>
            </a:r>
            <a:endParaRPr sz="1350">
              <a:solidFill>
                <a:srgbClr val="EFF3F8"/>
              </a:solidFill>
              <a:highlight>
                <a:srgbClr val="121F3D"/>
              </a:highlight>
              <a:latin typeface="Roboto"/>
              <a:ea typeface="Roboto"/>
              <a:cs typeface="Roboto"/>
              <a:sym typeface="Roboto"/>
            </a:endParaRPr>
          </a:p>
          <a:p>
            <a:pPr indent="0" lvl="0" marL="0" rtl="0" algn="l">
              <a:lnSpc>
                <a:spcPct val="115000"/>
              </a:lnSpc>
              <a:spcBef>
                <a:spcPts val="0"/>
              </a:spcBef>
              <a:spcAft>
                <a:spcPts val="0"/>
              </a:spcAft>
              <a:buNone/>
            </a:pPr>
            <a:r>
              <a:rPr lang="en" sz="1350">
                <a:solidFill>
                  <a:srgbClr val="EFF3F8"/>
                </a:solidFill>
                <a:highlight>
                  <a:srgbClr val="121F3D"/>
                </a:highlight>
                <a:latin typeface="Roboto"/>
                <a:ea typeface="Roboto"/>
                <a:cs typeface="Roboto"/>
                <a:sym typeface="Roboto"/>
              </a:rPr>
              <a:t>kid: es un identificador único de la llave.</a:t>
            </a:r>
            <a:endParaRPr sz="1350">
              <a:solidFill>
                <a:srgbClr val="EFF3F8"/>
              </a:solidFill>
              <a:highlight>
                <a:srgbClr val="121F3D"/>
              </a:highlight>
              <a:latin typeface="Roboto"/>
              <a:ea typeface="Roboto"/>
              <a:cs typeface="Roboto"/>
              <a:sym typeface="Roboto"/>
            </a:endParaRPr>
          </a:p>
          <a:p>
            <a:pPr indent="0" lvl="0" marL="0" rtl="0" algn="l">
              <a:lnSpc>
                <a:spcPct val="115000"/>
              </a:lnSpc>
              <a:spcBef>
                <a:spcPts val="0"/>
              </a:spcBef>
              <a:spcAft>
                <a:spcPts val="0"/>
              </a:spcAft>
              <a:buNone/>
            </a:pPr>
            <a:r>
              <a:t/>
            </a:r>
            <a:endParaRPr sz="1350">
              <a:solidFill>
                <a:srgbClr val="EFF3F8"/>
              </a:solidFill>
              <a:highlight>
                <a:srgbClr val="121F3D"/>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350">
                <a:solidFill>
                  <a:srgbClr val="2E2E25"/>
                </a:solidFill>
                <a:highlight>
                  <a:srgbClr val="FFFFFF"/>
                </a:highlight>
              </a:rPr>
              <a:t>JSON Web key Set (JWKS) es </a:t>
            </a:r>
            <a:r>
              <a:rPr lang="en" sz="1350">
                <a:solidFill>
                  <a:srgbClr val="2E2E25"/>
                </a:solidFill>
                <a:highlight>
                  <a:srgbClr val="FFFFFF"/>
                </a:highlight>
              </a:rPr>
              <a:t>también</a:t>
            </a:r>
            <a:r>
              <a:rPr lang="en" sz="1350">
                <a:solidFill>
                  <a:srgbClr val="2E2E25"/>
                </a:solidFill>
                <a:highlight>
                  <a:srgbClr val="FFFFFF"/>
                </a:highlight>
              </a:rPr>
              <a:t> un objeto JSON que representa un conjunto de JWKs. El objeto JSON debe tener una propiedad llamada keys que es la lista de JWKs. Al nivel más básico, el JWKS contiene las llaves </a:t>
            </a:r>
            <a:r>
              <a:rPr lang="en" sz="1350">
                <a:solidFill>
                  <a:srgbClr val="2E2E25"/>
                </a:solidFill>
                <a:highlight>
                  <a:srgbClr val="FFFFFF"/>
                </a:highlight>
              </a:rPr>
              <a:t>públicas</a:t>
            </a:r>
            <a:r>
              <a:rPr lang="en" sz="1350">
                <a:solidFill>
                  <a:srgbClr val="2E2E25"/>
                </a:solidFill>
                <a:highlight>
                  <a:srgbClr val="FFFFFF"/>
                </a:highlight>
              </a:rPr>
              <a:t> que deberían ser usadas para verificar un JWT generado por el servidor de autorización.</a:t>
            </a:r>
            <a:endParaRPr sz="1350">
              <a:solidFill>
                <a:srgbClr val="2E2E25"/>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350">
                <a:solidFill>
                  <a:srgbClr val="2E2E25"/>
                </a:solidFill>
                <a:highlight>
                  <a:srgbClr val="FFFFFF"/>
                </a:highlight>
              </a:rPr>
              <a:t>Para tener </a:t>
            </a:r>
            <a:r>
              <a:rPr lang="en" sz="1350">
                <a:solidFill>
                  <a:srgbClr val="2E2E25"/>
                </a:solidFill>
                <a:highlight>
                  <a:srgbClr val="FFFFFF"/>
                </a:highlight>
              </a:rPr>
              <a:t>éxito</a:t>
            </a:r>
            <a:r>
              <a:rPr lang="en" sz="1350">
                <a:solidFill>
                  <a:srgbClr val="2E2E25"/>
                </a:solidFill>
                <a:highlight>
                  <a:srgbClr val="FFFFFF"/>
                </a:highlight>
              </a:rPr>
              <a:t> al verificar un JWT usando un endpoint JWK, estos son los pasos a grandes rasgos que se deben seguir:</a:t>
            </a:r>
            <a:endParaRPr sz="1350">
              <a:solidFill>
                <a:srgbClr val="2E2E25"/>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350">
                <a:solidFill>
                  <a:srgbClr val="2E2E25"/>
                </a:solidFill>
                <a:highlight>
                  <a:srgbClr val="FFFFFF"/>
                </a:highlight>
              </a:rPr>
              <a:t>Obtener los ficheros JWKS del endpoint y filtrar las potenciales keys de firmado, en nuestro caso serán dos, pero sólo una es la que se usa para verificar el token. </a:t>
            </a:r>
            <a:endParaRPr sz="1350">
              <a:solidFill>
                <a:srgbClr val="2E2E25"/>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350">
                <a:solidFill>
                  <a:srgbClr val="2E2E25"/>
                </a:solidFill>
                <a:highlight>
                  <a:srgbClr val="FFFFFF"/>
                </a:highlight>
              </a:rPr>
              <a:t>Extraer el JWT del header del request de autorización.</a:t>
            </a:r>
            <a:endParaRPr sz="1350">
              <a:solidFill>
                <a:srgbClr val="2E2E25"/>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350">
                <a:solidFill>
                  <a:srgbClr val="2E2E25"/>
                </a:solidFill>
                <a:highlight>
                  <a:srgbClr val="FFFFFF"/>
                </a:highlight>
              </a:rPr>
              <a:t>Decodificar el JWT y obtener la propiedad kid del header.</a:t>
            </a:r>
            <a:endParaRPr sz="1350">
              <a:solidFill>
                <a:srgbClr val="2E2E25"/>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350">
                <a:solidFill>
                  <a:srgbClr val="2E2E25"/>
                </a:solidFill>
                <a:highlight>
                  <a:srgbClr val="FFFFFF"/>
                </a:highlight>
              </a:rPr>
              <a:t>Encontrar la llave de firmado filtrada de los JWKS usando la propiedad kid.</a:t>
            </a:r>
            <a:endParaRPr sz="1350">
              <a:solidFill>
                <a:srgbClr val="2E2E25"/>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350">
                <a:solidFill>
                  <a:srgbClr val="2E2E25"/>
                </a:solidFill>
                <a:highlight>
                  <a:srgbClr val="FFFFFF"/>
                </a:highlight>
              </a:rPr>
              <a:t>Y finalmente usar la propiedad x5c para construir un certificado que es el que posteriormente se podrá usar para verificar la firma del JWT.</a:t>
            </a:r>
            <a:endParaRPr sz="1350">
              <a:solidFill>
                <a:srgbClr val="2E2E25"/>
              </a:solidFill>
              <a:highlight>
                <a:srgbClr val="FFFFFF"/>
              </a:highlight>
            </a:endParaRPr>
          </a:p>
          <a:p>
            <a:pPr indent="0" lvl="0" marL="0" rtl="0" algn="l">
              <a:lnSpc>
                <a:spcPct val="115000"/>
              </a:lnSpc>
              <a:spcBef>
                <a:spcPts val="1200"/>
              </a:spcBef>
              <a:spcAft>
                <a:spcPts val="1200"/>
              </a:spcAft>
              <a:buClr>
                <a:schemeClr val="dk1"/>
              </a:buClr>
              <a:buSzPts val="1100"/>
              <a:buFont typeface="Arial"/>
              <a:buNone/>
            </a:pPr>
            <a:r>
              <a:rPr lang="en" sz="1350">
                <a:solidFill>
                  <a:srgbClr val="2E2E25"/>
                </a:solidFill>
                <a:highlight>
                  <a:srgbClr val="FFFFFF"/>
                </a:highlight>
              </a:rPr>
              <a:t>En el caso de Cognito, los JWK incluyen unos parámetros matemáticos que nos permitirán construir la clave pública para poder verificar la firma de los tokens.</a:t>
            </a:r>
            <a:endParaRPr sz="1350">
              <a:solidFill>
                <a:srgbClr val="2E2E25"/>
              </a:solidFill>
              <a:highlight>
                <a:srgbClr val="FFFFFF"/>
              </a:highlight>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029cd9661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029cd9661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f26b2ea872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f26b2ea872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400">
                <a:solidFill>
                  <a:schemeClr val="dk1"/>
                </a:solidFill>
              </a:rPr>
              <a:t>OAuth2.0 no es un protocolo en sí, si no más bien un framework del que existen varias implementaciones de diferentes empresas, pero que es usado como estándar en la industria (basado en RFC-6749). Este framework permite acceder a los usuarios a diferentes recursos de nuestro sistema. Es usado en múltiples sistemas: aplicaciones de escritorio, de móviles, etc.</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f1a733613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f1a733613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600"/>
          </a:p>
          <a:p>
            <a:pPr indent="0" lvl="0" marL="0" rtl="0" algn="just">
              <a:spcBef>
                <a:spcPts val="0"/>
              </a:spcBef>
              <a:spcAft>
                <a:spcPts val="0"/>
              </a:spcAft>
              <a:buNone/>
            </a:pPr>
            <a:r>
              <a:rPr lang="en" sz="1400"/>
              <a:t>OAuth (open authorization 2.0) es un framework de autorización, comúnmente utilizado como una forma para que los usuarios de Internet otorguen a sitios web o aplicaciones acceso a información en otros sitios web pero sin tener que introducir las credenciales de forma repetitiva.  [3] [ 4] Este mecanismo es utilizado por empresas como Amazon, [5] Google, Facebook, Microsoft, Spotify, Twitter, etc.,  para permitir a los usuarios compartir información sobre sus cuentas con aplicaciones o sitios web de terceros.</a:t>
            </a:r>
            <a:endParaRPr sz="1400"/>
          </a:p>
          <a:p>
            <a:pPr indent="0" lvl="0" marL="0" rtl="0" algn="just">
              <a:spcBef>
                <a:spcPts val="0"/>
              </a:spcBef>
              <a:spcAft>
                <a:spcPts val="0"/>
              </a:spcAft>
              <a:buNone/>
            </a:pPr>
            <a:r>
              <a:t/>
            </a:r>
            <a:endParaRPr sz="1400"/>
          </a:p>
          <a:p>
            <a:pPr indent="0" lvl="0" marL="0" rtl="0" algn="just">
              <a:spcBef>
                <a:spcPts val="0"/>
              </a:spcBef>
              <a:spcAft>
                <a:spcPts val="0"/>
              </a:spcAft>
              <a:buNone/>
            </a:pPr>
            <a:r>
              <a:rPr lang="en" sz="1400"/>
              <a:t>En el caso de Cognito, con Oauth podemos conceder permisos a los usuarios para acceder por ejemplo al sistema de almacenamiento S3, pudiendo especificar si el usuario puede subir objetos o ficheros (o leerlos/borrarlos etc.), también podemos conceder permisos para acceder a una instancia EC2 para acceder a una página web. AWS nos permitirá definir políticas de acceso a recursos de forma personalizable, de manera que podamos especificar con detalle qué permisos tiene cada usuario o grupo de usuarios. Podremos configurar los permisos o roles de los usuarios a través de las opciones en la configuración de Identity Pool en AWS Cognito, dónde podremos asociar los grupos definidos en las opciones de configuración de User Pool. En la práctica generalmente obtendremos unas credenciales de acceso a cambio del token de acceso. Estas credenciales nos permitirán acceder temporalmente a los servicios de AWS para los que estén autorizados.</a:t>
            </a:r>
            <a:endParaRPr sz="1400"/>
          </a:p>
          <a:p>
            <a:pPr indent="0" lvl="0" marL="0" rtl="0" algn="just">
              <a:spcBef>
                <a:spcPts val="0"/>
              </a:spcBef>
              <a:spcAft>
                <a:spcPts val="0"/>
              </a:spcAft>
              <a:buNone/>
            </a:pPr>
            <a:r>
              <a:t/>
            </a:r>
            <a:endParaRPr sz="1400"/>
          </a:p>
          <a:p>
            <a:pPr indent="0" lvl="0" marL="0" rtl="0" algn="just">
              <a:spcBef>
                <a:spcPts val="0"/>
              </a:spcBef>
              <a:spcAft>
                <a:spcPts val="0"/>
              </a:spcAft>
              <a:buNone/>
            </a:pPr>
            <a:r>
              <a:rPr lang="en" sz="1400"/>
              <a:t>Este estándar trabaja también con JWT, en particular con un token de acceso firmado que nos permite especificar ciertos permisos que permitirán a los usuarios acceder a determinados recursos en nuestro sistema. Dentro del token de acceso se definen los claims o aserciones (adjunto enlace en los recursos hacia los claims </a:t>
            </a:r>
            <a:r>
              <a:rPr lang="en" sz="1400"/>
              <a:t>estándar</a:t>
            </a:r>
            <a:r>
              <a:rPr lang="en" sz="1400"/>
              <a:t>) que nos permitirán especificar los permisos de los usuarios. Algunos de estos claims pueden ser: el teléfono del usuario, su email, el grupo al que pertenece el usuario, o también su perfil o profile. También podemos personalizar nuestros propios claims (adjunto enlace, por ejemplo un claim que indique el departamento al que pertenece un usuario o un claim que indique el tipo de autorización (permisos de lectura/escritura de ficheros, etc.).</a:t>
            </a:r>
            <a:endParaRPr sz="1400"/>
          </a:p>
          <a:p>
            <a:pPr indent="0" lvl="0" marL="0" rtl="0" algn="just">
              <a:spcBef>
                <a:spcPts val="0"/>
              </a:spcBef>
              <a:spcAft>
                <a:spcPts val="0"/>
              </a:spcAft>
              <a:buNone/>
            </a:pPr>
            <a:r>
              <a:t/>
            </a:r>
            <a:endParaRPr sz="1400"/>
          </a:p>
          <a:p>
            <a:pPr indent="0" lvl="0" marL="0" rtl="0" algn="just">
              <a:spcBef>
                <a:spcPts val="0"/>
              </a:spcBef>
              <a:spcAft>
                <a:spcPts val="0"/>
              </a:spcAft>
              <a:buNone/>
            </a:pPr>
            <a:r>
              <a:rPr lang="en" sz="1400"/>
              <a:t>OAuth 2.0  genera el token de acceso y un token opcional de refresco para poder renovar los antiguos tokens por unos nuevos.</a:t>
            </a:r>
            <a:endParaRPr sz="14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ed8b6db06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ed8b6db06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Hay definidos ciertos flujos básicos de intercambio de mensajes entre Cognito y nuestras aplicaciones:</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Authorization Code Grant: </a:t>
            </a:r>
            <a:r>
              <a:rPr b="1" lang="en" sz="1400"/>
              <a:t>es considerado uno de los flujos más seguros. </a:t>
            </a:r>
            <a:r>
              <a:rPr lang="en" sz="1400"/>
              <a:t>En este caso la autorización se gestiona en el servidor. Por ejemplo podemos tener un backend hecho en Java dónde nuestro servidor sea el encargado de entregar los tokens a los usuarios de nuestro front-end. Está basado en un código de autorización proporcionado a nuestro sistema que junto con un clientId y clientSecret entregados a Cognito, nos proporcionará el token de acceso con el cuál podremos acceder a los recursos.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Implícit Grant: es un flujo que podemos utilizar si nuestra aplicación es una SPA (Single Page Application). A través de la identificación del usuario en el servidor de autorización, este nos entregará el token de acceso que permitirá acceder a los recursos protegidos.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Client Credentials Grant: este flujo será adecuado en sistemas en los que usemos herramientas de órdenes de línia de comandos (CLI), es decir, en el caso de Cognito será la CLI de AWS desde la cuál podremos configurar nuestro sistema. También su puede usar en sistemas con llamadas a las API’s de AWS. Particularmente necesitaremos disponer de las credenciales de acceso (clientId y secretId) con las cuáles el servidor de autorización de Cognito nos entregará el token que nos permitirá acceder a los recursos protegidos.</a:t>
            </a:r>
            <a:endParaRPr sz="14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f6e83edf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f6e83edf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rgbClr val="1B212C"/>
              </a:buClr>
              <a:buSzPts val="1100"/>
              <a:buFont typeface="Arial"/>
              <a:buNone/>
            </a:pPr>
            <a:r>
              <a:rPr lang="en" sz="1600">
                <a:solidFill>
                  <a:schemeClr val="dk1"/>
                </a:solidFill>
              </a:rPr>
              <a:t>El código de autorización es un código temporal que el cliente intercambiará por un token de acceso. El código en sí se obtiene del servidor de autorización, donde el usuario tiene la oportunidad de ver qué información solicita el cliente y aprobar o rechazar la solicitud.</a:t>
            </a:r>
            <a:endParaRPr sz="1600">
              <a:solidFill>
                <a:schemeClr val="dk1"/>
              </a:solidFill>
            </a:endParaRPr>
          </a:p>
          <a:p>
            <a:pPr indent="0" lvl="0" marL="0" rtl="0" algn="just">
              <a:spcBef>
                <a:spcPts val="0"/>
              </a:spcBef>
              <a:spcAft>
                <a:spcPts val="0"/>
              </a:spcAft>
              <a:buClr>
                <a:srgbClr val="1B212C"/>
              </a:buClr>
              <a:buSzPts val="1100"/>
              <a:buFont typeface="Arial"/>
              <a:buNone/>
            </a:pPr>
            <a:r>
              <a:t/>
            </a:r>
            <a:endParaRPr sz="1600">
              <a:solidFill>
                <a:schemeClr val="dk1"/>
              </a:solidFill>
            </a:endParaRPr>
          </a:p>
          <a:p>
            <a:pPr indent="0" lvl="0" marL="0" rtl="0" algn="just">
              <a:spcBef>
                <a:spcPts val="0"/>
              </a:spcBef>
              <a:spcAft>
                <a:spcPts val="0"/>
              </a:spcAft>
              <a:buClr>
                <a:srgbClr val="1B212C"/>
              </a:buClr>
              <a:buSzPts val="1100"/>
              <a:buFont typeface="Arial"/>
              <a:buNone/>
            </a:pPr>
            <a:r>
              <a:rPr lang="en" sz="1600">
                <a:solidFill>
                  <a:schemeClr val="dk1"/>
                </a:solidFill>
              </a:rPr>
              <a:t>Es uno de los flujos de autenticación más seguros, y se usa cuando la autenticación se realiza en el servidor, es decir, cuando tenemos una Server-Side Application. Cuando el usuario autoriza la aplicación, el servidor (nuestra aplicación de servidor), envia los parámetros de autenticación del cliente junto con el código de autorización a Cognito, y este le devuelve el token de acceso con el cuál el ususario final podrá acceder a los recursos. Esto también significa que el token de acceso nunca es visible para el usuario, por lo que es la forma más segura de devolver el token a la aplicación, lo que reduce el riesgo de que el token se filtre a otra persona.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ee43a53ec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ee43a53ec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232F3E"/>
                </a:solidFill>
              </a:rPr>
              <a:t>Amazon Simple Storage Service (Amazon S3) es un servicio de almacenamiento de objetos que ofrece escalabilidad, disponibilidad de datos, seguridad y rendimiento líderes en el sector. Gracias a Amazon S3, clientes de todos los tipos y sectores pueden almacenar y proteger cualquier volumen de datos para los más variados fines, como usarlos en lagos de datos, sitios web, aplicaciones móviles, procesos de copia de seguridad y restauración, operaciones de archivado, aplicaciones empresariales, dispositivos IoT y análisis de big data. Amazon S3 proporciona características de administración fáciles de utilizar que le permiten organizar los datos y configurar sofisticados controles de acceso con objeto de satisfacer sus requisitos empresariales, organizativos y de conformidad. Amazon S3 está diseñado para ofrecer una durabilidad del 99,999999999 % (11 nueves) y almacena datos de millones de aplicaciones para empresas de todo el mundo.</a:t>
            </a:r>
            <a:endParaRPr sz="1050">
              <a:solidFill>
                <a:srgbClr val="007EB9"/>
              </a:solidFill>
              <a:highlight>
                <a:srgbClr val="F1F4F6"/>
              </a:highlight>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f9f7e1e9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f9f7e1e9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f6e83edfc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f6e83edfc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600">
                <a:solidFill>
                  <a:srgbClr val="5F6368"/>
                </a:solidFill>
                <a:highlight>
                  <a:schemeClr val="lt1"/>
                </a:highlight>
              </a:rPr>
              <a:t>El tipo de concesión implícita es una forma de que una aplicación de JavaScript de una sola página o Single Page Application (SPA) obtenga un token de acceso sin un paso de intercambio de código intermedio. Fue creado originalmente para que lo utilicen aplicaciones de JavaScript (que no tienen una forma de almacenar secretos de forma segura).</a:t>
            </a:r>
            <a:r>
              <a:rPr lang="en" sz="1600">
                <a:solidFill>
                  <a:srgbClr val="1B212C"/>
                </a:solidFill>
                <a:highlight>
                  <a:srgbClr val="F5F5F5"/>
                </a:highlight>
              </a:rPr>
              <a:t> </a:t>
            </a:r>
            <a:endParaRPr sz="1600">
              <a:solidFill>
                <a:srgbClr val="1B212C"/>
              </a:solidFill>
              <a:highlight>
                <a:srgbClr val="F5F5F5"/>
              </a:highlight>
            </a:endParaRPr>
          </a:p>
          <a:p>
            <a:pPr indent="0" lvl="0" marL="0" rtl="0" algn="just">
              <a:spcBef>
                <a:spcPts val="0"/>
              </a:spcBef>
              <a:spcAft>
                <a:spcPts val="0"/>
              </a:spcAft>
              <a:buClr>
                <a:schemeClr val="dk1"/>
              </a:buClr>
              <a:buSzPts val="1100"/>
              <a:buFont typeface="Arial"/>
              <a:buNone/>
            </a:pPr>
            <a:r>
              <a:t/>
            </a:r>
            <a:endParaRPr sz="1600">
              <a:solidFill>
                <a:srgbClr val="1B212C"/>
              </a:solidFill>
              <a:highlight>
                <a:srgbClr val="F5F5F5"/>
              </a:highlight>
            </a:endParaRPr>
          </a:p>
          <a:p>
            <a:pPr indent="0" lvl="0" marL="0" rtl="0" algn="just">
              <a:spcBef>
                <a:spcPts val="0"/>
              </a:spcBef>
              <a:spcAft>
                <a:spcPts val="0"/>
              </a:spcAft>
              <a:buClr>
                <a:schemeClr val="dk1"/>
              </a:buClr>
              <a:buSzPts val="1100"/>
              <a:buFont typeface="Arial"/>
              <a:buNone/>
            </a:pPr>
            <a:r>
              <a:rPr lang="en" sz="1600">
                <a:solidFill>
                  <a:srgbClr val="1B212C"/>
                </a:solidFill>
                <a:highlight>
                  <a:srgbClr val="F5F5F5"/>
                </a:highlight>
              </a:rPr>
              <a:t>La principal desventaja del tipo de concesión implícita es que el token de acceso se devuelve directamente en la URL, en lugar de devolverse a través de un canal de respaldo de confianza como en el flujo del Código de autorización. El token de acceso en sí se registrará en el historial del navegador, por lo que la mayoría de los servidores emiten tokens de acceso de corta duración (recomendable unos 15 minutos) para mitigar el riesgo de que se filtre el token de acceso. Para que la aplicación obtenga un nuevo token de acceso cuando caduque el de corta duración, la aplicación debe enviar al usuario de regreso a través del flujo de OAuth nuevamente, es decir, lo devolverá de nuevo a la página de Login.</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f9f7e1e9c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f9f7e1e9c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f6e83edfc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f6e83edfc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600">
                <a:solidFill>
                  <a:srgbClr val="5F6368"/>
                </a:solidFill>
                <a:highlight>
                  <a:schemeClr val="lt1"/>
                </a:highlight>
              </a:rPr>
              <a:t>La concesión de Credenciales de cliente se utiliza cuando las aplicaciones solicitan un token de acceso para acceder a sus propios recursos, no en nombre de un usuario.</a:t>
            </a:r>
            <a:endParaRPr sz="1600">
              <a:solidFill>
                <a:srgbClr val="5F6368"/>
              </a:solidFill>
              <a:highlight>
                <a:schemeClr val="lt1"/>
              </a:highlight>
            </a:endParaRPr>
          </a:p>
          <a:p>
            <a:pPr indent="0" lvl="0" marL="0" rtl="0" algn="just">
              <a:spcBef>
                <a:spcPts val="0"/>
              </a:spcBef>
              <a:spcAft>
                <a:spcPts val="0"/>
              </a:spcAft>
              <a:buClr>
                <a:schemeClr val="dk1"/>
              </a:buClr>
              <a:buSzPts val="1100"/>
              <a:buFont typeface="Arial"/>
              <a:buNone/>
            </a:pPr>
            <a:r>
              <a:t/>
            </a:r>
            <a:endParaRPr sz="1600">
              <a:solidFill>
                <a:srgbClr val="5F6368"/>
              </a:solidFill>
              <a:highlight>
                <a:schemeClr val="lt1"/>
              </a:highlight>
            </a:endParaRPr>
          </a:p>
          <a:p>
            <a:pPr indent="0" lvl="0" marL="0" rtl="0" algn="just">
              <a:spcBef>
                <a:spcPts val="0"/>
              </a:spcBef>
              <a:spcAft>
                <a:spcPts val="0"/>
              </a:spcAft>
              <a:buClr>
                <a:schemeClr val="dk1"/>
              </a:buClr>
              <a:buSzPts val="1100"/>
              <a:buFont typeface="Arial"/>
              <a:buNone/>
            </a:pPr>
            <a:r>
              <a:rPr lang="en" sz="1600">
                <a:solidFill>
                  <a:srgbClr val="1B212C"/>
                </a:solidFill>
              </a:rPr>
              <a:t>Este flujo será adecuado en sistemas en los que usemos herramientas de órdenes de línia de comandos (CLI), es decir, en el caso de Cognito será la CLI de AWS desde la cuál podremos configurar nuestro sistema e interactuar con él. También su puede usar en sistemas con llamadas a las API’s de AWS. Particularmente necesitaremos disponer de las credenciales de acceso (clientId y secretId) con las cuáles el servidor de autorización de Cognito nos entregará el token que nos permitirá acceder a los recursos protegidos.</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f9f7e1e9c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f9f7e1e9c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ed0e81588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ed0e81588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t>En el caso de que nuestra aplicación sea de tipo mobile, deberemos usar una variante especial del flujo Authorization Code Grant llamada Authorization Code Grant PKCE (Proof Key for Code Exchange). Esta variante se creó porque en el caso de las aplicaciones móviles existe el peligro de que el Authorization Code pueda ser interceptado. </a:t>
            </a:r>
            <a:endParaRPr sz="1900"/>
          </a:p>
          <a:p>
            <a:pPr indent="0" lvl="0" marL="0" rtl="0" algn="just">
              <a:spcBef>
                <a:spcPts val="0"/>
              </a:spcBef>
              <a:spcAft>
                <a:spcPts val="0"/>
              </a:spcAft>
              <a:buNone/>
            </a:pPr>
            <a:r>
              <a:t/>
            </a:r>
            <a:endParaRPr sz="1900"/>
          </a:p>
          <a:p>
            <a:pPr indent="0" lvl="0" marL="0" rtl="0" algn="just">
              <a:spcBef>
                <a:spcPts val="0"/>
              </a:spcBef>
              <a:spcAft>
                <a:spcPts val="0"/>
              </a:spcAft>
              <a:buNone/>
            </a:pPr>
            <a:r>
              <a:rPr lang="en" sz="1900"/>
              <a:t>De forma general, en este flujo nuestra aplicación crea un código (llamémosle code-1) a partir del cuál se genera otro (code-2) aplicando un algoritmo al primero. El code-2 es enviado al servidor de autorización junto con el método usado para crearlo, entonces el servidor de autorización nos envia el código de autorización. Una vez recibido el código de autorización, nuestra aplicación envia el code-1 como parte del cuerpo de la petición junto con las credenciales de usuario, para que el servidor de autorización pueda verificar que el código generado es nuestro. Después de la verificación el servidor de autorización nos envia el token de acceso con el cuál podremos acceder a los recursos protegidos.</a:t>
            </a:r>
            <a:endParaRPr sz="1900"/>
          </a:p>
          <a:p>
            <a:pPr indent="0" lvl="0" marL="0" rtl="0" algn="just">
              <a:spcBef>
                <a:spcPts val="0"/>
              </a:spcBef>
              <a:spcAft>
                <a:spcPts val="0"/>
              </a:spcAft>
              <a:buNone/>
            </a:pPr>
            <a:r>
              <a:t/>
            </a:r>
            <a:endParaRPr sz="1400"/>
          </a:p>
          <a:p>
            <a:pPr indent="0" lvl="0" marL="0" rtl="0" algn="just">
              <a:spcBef>
                <a:spcPts val="0"/>
              </a:spcBef>
              <a:spcAft>
                <a:spcPts val="0"/>
              </a:spcAft>
              <a:buNone/>
            </a:pPr>
            <a:r>
              <a:t/>
            </a:r>
            <a:endParaRPr sz="1400"/>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f26b2ea87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f26b2ea87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OpenID Connect es un protocolo estándar de autenticación que funciona en una capa más alta que OAuth2.0, es decir, que utiliza también OAuth2.0 en una capa inferior. Este protocolo nos permite administrar la autenticación de los usuarios en nuestro sistema. En el caso de Cognito podemos decir que también está basado en este protocolo. Cómo veremos más adelante también está basado en el uso de los JWT.</a:t>
            </a:r>
            <a:endParaRPr sz="1400"/>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ed8b6db0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ed8b6db0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Con OpenId Connect (OIDC) podremos integrar el servicio de autenticación junto con su servicio de autorización basado en OAuth2.0. En particular, OIDC utiliza un token de identificación de usuario (Id token), que incluye información básica sobre el usuario a través de sus claims, por ejemplo: su email, su nombre, su número de teléfono, etc. OIDC junto con OAuth2.0 nos proporcionan dos capas muy importantes de autenticación y de autorización. Es por eso que con OIDC, al identificarnos obtendremos dos tokens, uno de identificación (Id token) y otro de acceso (access token), así como también uno de refresco opcional.</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OIDC nos permite autenticación a través de otros proveedores de identidad, como pueden ser Facebook, Google, Apple, Cognito, etc., de manera que podremos compartir los datos sin necesidad de ingresar de nuevo las credenciales de usuario (user y password).</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188a52a33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188a52a33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29919d5e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29919d5e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edf082b1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edf082b1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3400"/>
              </a:spcBef>
              <a:spcAft>
                <a:spcPts val="0"/>
              </a:spcAft>
              <a:buClr>
                <a:schemeClr val="dk1"/>
              </a:buClr>
              <a:buSzPts val="1100"/>
              <a:buFont typeface="Arial"/>
              <a:buNone/>
            </a:pPr>
            <a:r>
              <a:rPr lang="en" sz="1400">
                <a:solidFill>
                  <a:srgbClr val="232F3E"/>
                </a:solidFill>
                <a:highlight>
                  <a:srgbClr val="F1F4F6"/>
                </a:highlight>
              </a:rPr>
              <a:t>Rendimiento, escalabilidad, disponibilidad y durabilidad líderes en el sector</a:t>
            </a:r>
            <a:endParaRPr sz="1400">
              <a:solidFill>
                <a:srgbClr val="232F3E"/>
              </a:solidFill>
              <a:highlight>
                <a:srgbClr val="F1F4F6"/>
              </a:highlight>
            </a:endParaRPr>
          </a:p>
          <a:p>
            <a:pPr indent="0" lvl="0" marL="0" rtl="0" algn="l">
              <a:lnSpc>
                <a:spcPct val="115000"/>
              </a:lnSpc>
              <a:spcBef>
                <a:spcPts val="3400"/>
              </a:spcBef>
              <a:spcAft>
                <a:spcPts val="0"/>
              </a:spcAft>
              <a:buClr>
                <a:schemeClr val="dk1"/>
              </a:buClr>
              <a:buSzPts val="1100"/>
              <a:buFont typeface="Arial"/>
              <a:buNone/>
            </a:pPr>
            <a:r>
              <a:rPr lang="en" sz="1400">
                <a:solidFill>
                  <a:srgbClr val="333333"/>
                </a:solidFill>
                <a:highlight>
                  <a:srgbClr val="F1F4F6"/>
                </a:highlight>
              </a:rPr>
              <a:t>Incremente o reduzca los recursos de almacenamiento para satisfacer la demanda fluctuante, sin necesidad de inversiones iniciales ni ciclos de adquisición de recursos. Amazon S3 está diseñado para ofrecer una durabilidad de los datos del 99,999999999 % (11 nueves), ya que crea y almacena automáticamente copias de todos los objetos de S3 en varios sistemas. Esto significa que los datos están disponibles cuando se necesitan y protegidos frente a errores y amenazas. Amazon S3 también ofrece una consistencia sólida de lectura tras escritura de forma automática, sin coste alguno ni cambios en el rendimiento o la disponibilidad.</a:t>
            </a:r>
            <a:endParaRPr sz="1400">
              <a:solidFill>
                <a:srgbClr val="333333"/>
              </a:solidFill>
              <a:highlight>
                <a:srgbClr val="F1F4F6"/>
              </a:highlight>
            </a:endParaRPr>
          </a:p>
          <a:p>
            <a:pPr indent="0" lvl="0" marL="0" rtl="0" algn="l">
              <a:lnSpc>
                <a:spcPct val="115000"/>
              </a:lnSpc>
              <a:spcBef>
                <a:spcPts val="4500"/>
              </a:spcBef>
              <a:spcAft>
                <a:spcPts val="0"/>
              </a:spcAft>
              <a:buClr>
                <a:schemeClr val="dk1"/>
              </a:buClr>
              <a:buSzPts val="1100"/>
              <a:buFont typeface="Arial"/>
              <a:buNone/>
            </a:pPr>
            <a:r>
              <a:rPr lang="en" sz="1400">
                <a:solidFill>
                  <a:srgbClr val="007EB9"/>
                </a:solidFill>
                <a:highlight>
                  <a:srgbClr val="F1F4F6"/>
                </a:highlight>
                <a:uFill>
                  <a:noFill/>
                </a:uFill>
                <a:hlinkClick r:id="rId2">
                  <a:extLst>
                    <a:ext uri="{A12FA001-AC4F-418D-AE19-62706E023703}">
                      <ahyp:hlinkClr val="tx"/>
                    </a:ext>
                  </a:extLst>
                </a:hlinkClick>
              </a:rPr>
              <a:t>Más información sobre la durabilidad de los datos de S3 »</a:t>
            </a:r>
            <a:endParaRPr sz="1400">
              <a:solidFill>
                <a:srgbClr val="007EB9"/>
              </a:solidFill>
              <a:highlight>
                <a:srgbClr val="F1F4F6"/>
              </a:highlight>
            </a:endParaRPr>
          </a:p>
          <a:p>
            <a:pPr indent="0" lvl="0" marL="0" rtl="0" algn="l">
              <a:lnSpc>
                <a:spcPct val="150000"/>
              </a:lnSpc>
              <a:spcBef>
                <a:spcPts val="3400"/>
              </a:spcBef>
              <a:spcAft>
                <a:spcPts val="0"/>
              </a:spcAft>
              <a:buClr>
                <a:schemeClr val="dk1"/>
              </a:buClr>
              <a:buSzPts val="1100"/>
              <a:buFont typeface="Arial"/>
              <a:buNone/>
            </a:pPr>
            <a:r>
              <a:rPr lang="en" sz="1400">
                <a:solidFill>
                  <a:srgbClr val="232F3E"/>
                </a:solidFill>
                <a:highlight>
                  <a:srgbClr val="F1F4F6"/>
                </a:highlight>
              </a:rPr>
              <a:t>Gran variedad de clases de almacenamiento rentables</a:t>
            </a:r>
            <a:endParaRPr sz="1400">
              <a:solidFill>
                <a:srgbClr val="232F3E"/>
              </a:solidFill>
              <a:highlight>
                <a:srgbClr val="F1F4F6"/>
              </a:highlight>
            </a:endParaRPr>
          </a:p>
          <a:p>
            <a:pPr indent="0" lvl="0" marL="0" rtl="0" algn="l">
              <a:lnSpc>
                <a:spcPct val="115000"/>
              </a:lnSpc>
              <a:spcBef>
                <a:spcPts val="3400"/>
              </a:spcBef>
              <a:spcAft>
                <a:spcPts val="0"/>
              </a:spcAft>
              <a:buClr>
                <a:schemeClr val="dk1"/>
              </a:buClr>
              <a:buSzPts val="1100"/>
              <a:buFont typeface="Arial"/>
              <a:buNone/>
            </a:pPr>
            <a:r>
              <a:rPr lang="en" sz="1400">
                <a:solidFill>
                  <a:srgbClr val="333333"/>
                </a:solidFill>
                <a:highlight>
                  <a:srgbClr val="F1F4F6"/>
                </a:highlight>
              </a:rPr>
              <a:t>Disminuya los costos sin sacrificar el rendimiento almacenando los datos en las distintas clases de almacenamiento de S3, que admiten varios niveles de acceso a los datos con sus tarifas correspondientes. Puede utilizar el análisis de clases de almacenamiento de S3 para detectar datos que se deben mover a una clase de almacenamiento más barata en función de los patrones de acceso, así como configurar una política de ciclo de vida de S3 para llevar a cabo la transferencia. También puede almacenar datos con patrones de acceso cambiantes o desconocidos mediante la característica Capas inteligentes de S3, que dispone los datos en capas en función de patrones de acceso cambiantes y ofrece automáticamente un ahorro de costos. Con la clase de almacenamiento S3 Outposts, puede cumplir con los requisitos de residencia de datos, y almacenar datos en las instalaciones en su entorno de Outposts utilizando S3 on Outposts. </a:t>
            </a:r>
            <a:r>
              <a:rPr lang="en" sz="1400">
                <a:solidFill>
                  <a:srgbClr val="007EB9"/>
                </a:solidFill>
                <a:highlight>
                  <a:srgbClr val="F1F4F6"/>
                </a:highlight>
                <a:uFill>
                  <a:noFill/>
                </a:uFill>
                <a:hlinkClick r:id="rId3">
                  <a:extLst>
                    <a:ext uri="{A12FA001-AC4F-418D-AE19-62706E023703}">
                      <ahyp:hlinkClr val="tx"/>
                    </a:ext>
                  </a:extLst>
                </a:hlinkClick>
              </a:rPr>
              <a:t>Optimice los costos con S3 »</a:t>
            </a:r>
            <a:r>
              <a:rPr lang="en" sz="1400">
                <a:solidFill>
                  <a:srgbClr val="333333"/>
                </a:solidFill>
                <a:highlight>
                  <a:srgbClr val="F1F4F6"/>
                </a:highlight>
              </a:rPr>
              <a:t> y </a:t>
            </a:r>
            <a:r>
              <a:rPr lang="en" sz="1400">
                <a:solidFill>
                  <a:srgbClr val="007EB9"/>
                </a:solidFill>
                <a:highlight>
                  <a:srgbClr val="F1F4F6"/>
                </a:highlight>
                <a:uFill>
                  <a:noFill/>
                </a:uFill>
                <a:hlinkClick r:id="rId4">
                  <a:extLst>
                    <a:ext uri="{A12FA001-AC4F-418D-AE19-62706E023703}">
                      <ahyp:hlinkClr val="tx"/>
                    </a:ext>
                  </a:extLst>
                </a:hlinkClick>
              </a:rPr>
              <a:t>obtenga más información sobre las clases de almacenamiento que ofrece este servicio »</a:t>
            </a:r>
            <a:endParaRPr sz="1400">
              <a:solidFill>
                <a:srgbClr val="007EB9"/>
              </a:solidFill>
              <a:highlight>
                <a:srgbClr val="F1F4F6"/>
              </a:highlight>
            </a:endParaRPr>
          </a:p>
          <a:p>
            <a:pPr indent="0" lvl="0" marL="0" rtl="0" algn="l">
              <a:lnSpc>
                <a:spcPct val="150000"/>
              </a:lnSpc>
              <a:spcBef>
                <a:spcPts val="3400"/>
              </a:spcBef>
              <a:spcAft>
                <a:spcPts val="0"/>
              </a:spcAft>
              <a:buClr>
                <a:schemeClr val="dk1"/>
              </a:buClr>
              <a:buSzPts val="1100"/>
              <a:buFont typeface="Arial"/>
              <a:buNone/>
            </a:pPr>
            <a:r>
              <a:rPr lang="en" sz="1250">
                <a:solidFill>
                  <a:srgbClr val="232F3E"/>
                </a:solidFill>
                <a:highlight>
                  <a:srgbClr val="F1F4F6"/>
                </a:highlight>
              </a:rPr>
              <a:t>Capacidades inigualables de seguridad, conformidad y auditoría</a:t>
            </a:r>
            <a:endParaRPr sz="1250">
              <a:solidFill>
                <a:srgbClr val="232F3E"/>
              </a:solidFill>
              <a:highlight>
                <a:srgbClr val="F1F4F6"/>
              </a:highlight>
            </a:endParaRPr>
          </a:p>
          <a:p>
            <a:pPr indent="0" lvl="0" marL="0" rtl="0" algn="l">
              <a:lnSpc>
                <a:spcPct val="115000"/>
              </a:lnSpc>
              <a:spcBef>
                <a:spcPts val="3400"/>
              </a:spcBef>
              <a:spcAft>
                <a:spcPts val="0"/>
              </a:spcAft>
              <a:buClr>
                <a:schemeClr val="dk1"/>
              </a:buClr>
              <a:buSzPts val="1100"/>
              <a:buFont typeface="Arial"/>
              <a:buNone/>
            </a:pPr>
            <a:r>
              <a:rPr lang="en" sz="1050">
                <a:solidFill>
                  <a:srgbClr val="333333"/>
                </a:solidFill>
                <a:highlight>
                  <a:srgbClr val="F1F4F6"/>
                </a:highlight>
              </a:rPr>
              <a:t>Almacene los datos en Amazon S3 y protéjalos del acceso no autorizado con características de cifrado y herramientas de administración de acceso. S3 es el único servicio de almacenamiento de objetos que le permite bloquear el acceso público a todos sus objetos a nivel de bucket o cuenta con </a:t>
            </a:r>
            <a:r>
              <a:rPr lang="en" sz="1050">
                <a:solidFill>
                  <a:srgbClr val="007EB9"/>
                </a:solidFill>
                <a:highlight>
                  <a:srgbClr val="F1F4F6"/>
                </a:highlight>
                <a:uFill>
                  <a:noFill/>
                </a:uFill>
                <a:hlinkClick r:id="rId5">
                  <a:extLst>
                    <a:ext uri="{A12FA001-AC4F-418D-AE19-62706E023703}">
                      <ahyp:hlinkClr val="tx"/>
                    </a:ext>
                  </a:extLst>
                </a:hlinkClick>
              </a:rPr>
              <a:t>S3 Block Public Access</a:t>
            </a:r>
            <a:r>
              <a:rPr lang="en" sz="1050">
                <a:solidFill>
                  <a:srgbClr val="333333"/>
                </a:solidFill>
                <a:highlight>
                  <a:srgbClr val="F1F4F6"/>
                </a:highlight>
              </a:rPr>
              <a:t>. S3 cuenta con programas de conformidad, como PCI-DSS, HIPAA/HITECH, FedRAMP, la Directiva de Protección de Datos de la UE y FISMA, para ayudarlo a cumplir los requisitos normativos. S3 se integra con </a:t>
            </a:r>
            <a:r>
              <a:rPr lang="en" sz="1050">
                <a:solidFill>
                  <a:srgbClr val="007EB9"/>
                </a:solidFill>
                <a:highlight>
                  <a:srgbClr val="F1F4F6"/>
                </a:highlight>
                <a:uFill>
                  <a:noFill/>
                </a:uFill>
                <a:hlinkClick r:id="rId6">
                  <a:extLst>
                    <a:ext uri="{A12FA001-AC4F-418D-AE19-62706E023703}">
                      <ahyp:hlinkClr val="tx"/>
                    </a:ext>
                  </a:extLst>
                </a:hlinkClick>
              </a:rPr>
              <a:t>Amazon Macie</a:t>
            </a:r>
            <a:r>
              <a:rPr lang="en" sz="1050">
                <a:solidFill>
                  <a:srgbClr val="333333"/>
                </a:solidFill>
                <a:highlight>
                  <a:srgbClr val="F1F4F6"/>
                </a:highlight>
              </a:rPr>
              <a:t> para detectar y proteger sus datos confidenciales. AWS también es compatible con un gran número de funciones de auditoría que permiten monitorear las solicitudes de acceso a los recursos de S3.</a:t>
            </a:r>
            <a:endParaRPr sz="1050">
              <a:solidFill>
                <a:srgbClr val="333333"/>
              </a:solidFill>
              <a:highlight>
                <a:srgbClr val="F1F4F6"/>
              </a:highlight>
            </a:endParaRPr>
          </a:p>
          <a:p>
            <a:pPr indent="0" lvl="0" marL="0" rtl="0" algn="l">
              <a:lnSpc>
                <a:spcPct val="115000"/>
              </a:lnSpc>
              <a:spcBef>
                <a:spcPts val="4500"/>
              </a:spcBef>
              <a:spcAft>
                <a:spcPts val="0"/>
              </a:spcAft>
              <a:buClr>
                <a:schemeClr val="dk1"/>
              </a:buClr>
              <a:buSzPts val="1100"/>
              <a:buFont typeface="Arial"/>
              <a:buNone/>
            </a:pPr>
            <a:r>
              <a:rPr lang="en" sz="1050">
                <a:solidFill>
                  <a:srgbClr val="333333"/>
                </a:solidFill>
                <a:highlight>
                  <a:srgbClr val="F1F4F6"/>
                </a:highlight>
              </a:rPr>
              <a:t>Más información sobre la </a:t>
            </a:r>
            <a:r>
              <a:rPr lang="en" sz="1050">
                <a:solidFill>
                  <a:srgbClr val="007EB9"/>
                </a:solidFill>
                <a:highlight>
                  <a:srgbClr val="F1F4F6"/>
                </a:highlight>
                <a:uFill>
                  <a:noFill/>
                </a:uFill>
                <a:hlinkClick r:id="rId7">
                  <a:extLst>
                    <a:ext uri="{A12FA001-AC4F-418D-AE19-62706E023703}">
                      <ahyp:hlinkClr val="tx"/>
                    </a:ext>
                  </a:extLst>
                </a:hlinkClick>
              </a:rPr>
              <a:t>seguridad de S3</a:t>
            </a:r>
            <a:r>
              <a:rPr lang="en" sz="1050">
                <a:solidFill>
                  <a:srgbClr val="333333"/>
                </a:solidFill>
                <a:highlight>
                  <a:srgbClr val="F1F4F6"/>
                </a:highlight>
              </a:rPr>
              <a:t> y la </a:t>
            </a:r>
            <a:r>
              <a:rPr lang="en" sz="1050">
                <a:solidFill>
                  <a:srgbClr val="007EB9"/>
                </a:solidFill>
                <a:highlight>
                  <a:srgbClr val="F1F4F6"/>
                </a:highlight>
                <a:uFill>
                  <a:noFill/>
                </a:uFill>
                <a:hlinkClick r:id="rId8">
                  <a:extLst>
                    <a:ext uri="{A12FA001-AC4F-418D-AE19-62706E023703}">
                      <ahyp:hlinkClr val="tx"/>
                    </a:ext>
                  </a:extLst>
                </a:hlinkClick>
              </a:rPr>
              <a:t>conformidad »</a:t>
            </a:r>
            <a:endParaRPr sz="1050">
              <a:solidFill>
                <a:srgbClr val="007EB9"/>
              </a:solidFill>
              <a:highlight>
                <a:srgbClr val="F1F4F6"/>
              </a:highlight>
            </a:endParaRPr>
          </a:p>
          <a:p>
            <a:pPr indent="0" lvl="0" marL="0" rtl="0" algn="l">
              <a:lnSpc>
                <a:spcPct val="150000"/>
              </a:lnSpc>
              <a:spcBef>
                <a:spcPts val="3400"/>
              </a:spcBef>
              <a:spcAft>
                <a:spcPts val="0"/>
              </a:spcAft>
              <a:buClr>
                <a:schemeClr val="dk1"/>
              </a:buClr>
              <a:buSzPts val="1100"/>
              <a:buFont typeface="Arial"/>
              <a:buNone/>
            </a:pPr>
            <a:r>
              <a:rPr lang="en" sz="1250">
                <a:solidFill>
                  <a:srgbClr val="232F3E"/>
                </a:solidFill>
                <a:highlight>
                  <a:srgbClr val="F1F4F6"/>
                </a:highlight>
              </a:rPr>
              <a:t>Administre datos y acceda a los controles fácilmente</a:t>
            </a:r>
            <a:endParaRPr sz="1250">
              <a:solidFill>
                <a:srgbClr val="232F3E"/>
              </a:solidFill>
              <a:highlight>
                <a:srgbClr val="F1F4F6"/>
              </a:highlight>
            </a:endParaRPr>
          </a:p>
          <a:p>
            <a:pPr indent="0" lvl="0" marL="0" rtl="0" algn="l">
              <a:lnSpc>
                <a:spcPct val="115000"/>
              </a:lnSpc>
              <a:spcBef>
                <a:spcPts val="3400"/>
              </a:spcBef>
              <a:spcAft>
                <a:spcPts val="0"/>
              </a:spcAft>
              <a:buClr>
                <a:schemeClr val="dk1"/>
              </a:buClr>
              <a:buSzPts val="1100"/>
              <a:buFont typeface="Arial"/>
              <a:buNone/>
            </a:pPr>
            <a:r>
              <a:rPr lang="en" sz="1050">
                <a:solidFill>
                  <a:srgbClr val="333333"/>
                </a:solidFill>
                <a:highlight>
                  <a:srgbClr val="F1F4F6"/>
                </a:highlight>
              </a:rPr>
              <a:t>S3 le ofrece capacidades sólidas para administrar el acceso, el costo, la replicación y la protección de datos. Los puntos de acceso de S3 facilitan la administración del acceso a los datos con permisos específicos para sus aplicaciones utilizando un conjunto de datos compartidos. La replicación de S3 administra la replicación de datos dentro de la región o de otras regiones. Las operaciones por lote en S3 ayudan a administrar los cambios a gran escala entre miles de millones de objetos. S3 Storage Lens brinda visibilidad en toda la organización del uso de almacenamiento de objetos y las tendencias de actividad. Dado que S3 funciona con AWS Lambda, los clientes pueden registrar actividades, definir alertas y automatizar flujos de trabajo, todo ello sin administrar ninguna infraestructura adicional.</a:t>
            </a:r>
            <a:endParaRPr sz="1050">
              <a:solidFill>
                <a:srgbClr val="333333"/>
              </a:solidFill>
              <a:highlight>
                <a:srgbClr val="F1F4F6"/>
              </a:highlight>
            </a:endParaRPr>
          </a:p>
          <a:p>
            <a:pPr indent="0" lvl="0" marL="0" rtl="0" algn="l">
              <a:lnSpc>
                <a:spcPct val="115000"/>
              </a:lnSpc>
              <a:spcBef>
                <a:spcPts val="4500"/>
              </a:spcBef>
              <a:spcAft>
                <a:spcPts val="0"/>
              </a:spcAft>
              <a:buClr>
                <a:schemeClr val="dk1"/>
              </a:buClr>
              <a:buSzPts val="1100"/>
              <a:buFont typeface="Arial"/>
              <a:buNone/>
            </a:pPr>
            <a:r>
              <a:rPr lang="en" sz="1050">
                <a:solidFill>
                  <a:srgbClr val="007EB9"/>
                </a:solidFill>
                <a:highlight>
                  <a:srgbClr val="F1F4F6"/>
                </a:highlight>
                <a:uFill>
                  <a:noFill/>
                </a:uFill>
                <a:hlinkClick r:id="rId9">
                  <a:extLst>
                    <a:ext uri="{A12FA001-AC4F-418D-AE19-62706E023703}">
                      <ahyp:hlinkClr val="tx"/>
                    </a:ext>
                  </a:extLst>
                </a:hlinkClick>
              </a:rPr>
              <a:t>Más información sobre las características de administración del almacenamiento de S3 »</a:t>
            </a:r>
            <a:endParaRPr sz="1050">
              <a:solidFill>
                <a:srgbClr val="007EB9"/>
              </a:solidFill>
              <a:highlight>
                <a:srgbClr val="F1F4F6"/>
              </a:highlight>
            </a:endParaRPr>
          </a:p>
          <a:p>
            <a:pPr indent="0" lvl="0" marL="0" rtl="0" algn="l">
              <a:lnSpc>
                <a:spcPct val="150000"/>
              </a:lnSpc>
              <a:spcBef>
                <a:spcPts val="3400"/>
              </a:spcBef>
              <a:spcAft>
                <a:spcPts val="0"/>
              </a:spcAft>
              <a:buClr>
                <a:schemeClr val="dk1"/>
              </a:buClr>
              <a:buSzPts val="1100"/>
              <a:buFont typeface="Arial"/>
              <a:buNone/>
            </a:pPr>
            <a:r>
              <a:rPr lang="en" sz="1250">
                <a:solidFill>
                  <a:srgbClr val="232F3E"/>
                </a:solidFill>
                <a:highlight>
                  <a:srgbClr val="F1F4F6"/>
                </a:highlight>
              </a:rPr>
              <a:t>Consulta in situ y procesamiento bajo demanda</a:t>
            </a:r>
            <a:endParaRPr sz="1250">
              <a:solidFill>
                <a:srgbClr val="232F3E"/>
              </a:solidFill>
              <a:highlight>
                <a:srgbClr val="F1F4F6"/>
              </a:highlight>
            </a:endParaRPr>
          </a:p>
          <a:p>
            <a:pPr indent="0" lvl="0" marL="0" rtl="0" algn="l">
              <a:lnSpc>
                <a:spcPct val="115000"/>
              </a:lnSpc>
              <a:spcBef>
                <a:spcPts val="3400"/>
              </a:spcBef>
              <a:spcAft>
                <a:spcPts val="0"/>
              </a:spcAft>
              <a:buClr>
                <a:schemeClr val="dk1"/>
              </a:buClr>
              <a:buSzPts val="1100"/>
              <a:buFont typeface="Arial"/>
              <a:buNone/>
            </a:pPr>
            <a:r>
              <a:rPr lang="en" sz="1050">
                <a:solidFill>
                  <a:srgbClr val="333333"/>
                </a:solidFill>
                <a:highlight>
                  <a:srgbClr val="F1F4F6"/>
                </a:highlight>
              </a:rPr>
              <a:t>Lleve a cabo análisis de big data en los objetos de S3 mediante nuestros servicios de consulta in situ. Utilice Amazon Athena para consultar datos de S3 con expresiones SQL estándar y Amazon Redshift Spectrum para analizar datos ubicados en almacenes de datos de AWS y recursos de S3. También puede utilizar S3 Select para recuperar subconjuntos de datos de objetos en lugar del objeto completo y mejorar el rendimiento de las consultas en hasta un 400 %. Con Lambda para objetos de S3 puede agregar su propio código a solicitudes GET de S3 para modificar y procesar datos cuando estos se devuelven a una aplicación. Puede utilizar esta característica para filtrar columnas específicas, redimensionar imágenes de manera dinámica, ocultar o enmascarar datos confidenciales o, de lo contrario, modificar datos. Su código personalizado se ejecuta bajo demanda, de modo que evita tener que crear y almacenar copias derivativas de sus datos, y no requiere cambios en aplicaciones.</a:t>
            </a:r>
            <a:endParaRPr sz="1050">
              <a:solidFill>
                <a:srgbClr val="333333"/>
              </a:solidFill>
              <a:highlight>
                <a:srgbClr val="F1F4F6"/>
              </a:highlight>
            </a:endParaRPr>
          </a:p>
          <a:p>
            <a:pPr indent="0" lvl="0" marL="0" rtl="0" algn="l">
              <a:lnSpc>
                <a:spcPct val="115000"/>
              </a:lnSpc>
              <a:spcBef>
                <a:spcPts val="4500"/>
              </a:spcBef>
              <a:spcAft>
                <a:spcPts val="0"/>
              </a:spcAft>
              <a:buClr>
                <a:schemeClr val="dk1"/>
              </a:buClr>
              <a:buSzPts val="1100"/>
              <a:buFont typeface="Arial"/>
              <a:buNone/>
            </a:pPr>
            <a:r>
              <a:rPr lang="en" sz="1050">
                <a:solidFill>
                  <a:srgbClr val="007EB9"/>
                </a:solidFill>
                <a:highlight>
                  <a:srgbClr val="F1F4F6"/>
                </a:highlight>
                <a:uFill>
                  <a:noFill/>
                </a:uFill>
                <a:hlinkClick r:id="rId10">
                  <a:extLst>
                    <a:ext uri="{A12FA001-AC4F-418D-AE19-62706E023703}">
                      <ahyp:hlinkClr val="tx"/>
                    </a:ext>
                  </a:extLst>
                </a:hlinkClick>
              </a:rPr>
              <a:t>Más información sobre las consultas in situ »</a:t>
            </a:r>
            <a:endParaRPr sz="1050">
              <a:solidFill>
                <a:srgbClr val="007EB9"/>
              </a:solidFill>
              <a:highlight>
                <a:srgbClr val="F1F4F6"/>
              </a:highlight>
            </a:endParaRPr>
          </a:p>
          <a:p>
            <a:pPr indent="0" lvl="0" marL="0" rtl="0" algn="l">
              <a:lnSpc>
                <a:spcPct val="150000"/>
              </a:lnSpc>
              <a:spcBef>
                <a:spcPts val="3400"/>
              </a:spcBef>
              <a:spcAft>
                <a:spcPts val="0"/>
              </a:spcAft>
              <a:buClr>
                <a:schemeClr val="dk1"/>
              </a:buClr>
              <a:buSzPts val="1100"/>
              <a:buFont typeface="Arial"/>
              <a:buNone/>
            </a:pPr>
            <a:r>
              <a:rPr lang="en" sz="1250">
                <a:solidFill>
                  <a:srgbClr val="232F3E"/>
                </a:solidFill>
                <a:highlight>
                  <a:srgbClr val="F1F4F6"/>
                </a:highlight>
              </a:rPr>
              <a:t>El servicio de almacenamiento en la nube con el mayor nivel de soporte</a:t>
            </a:r>
            <a:endParaRPr sz="1250">
              <a:solidFill>
                <a:srgbClr val="232F3E"/>
              </a:solidFill>
              <a:highlight>
                <a:srgbClr val="F1F4F6"/>
              </a:highlight>
            </a:endParaRPr>
          </a:p>
          <a:p>
            <a:pPr indent="0" lvl="0" marL="0" rtl="0" algn="l">
              <a:lnSpc>
                <a:spcPct val="115000"/>
              </a:lnSpc>
              <a:spcBef>
                <a:spcPts val="3400"/>
              </a:spcBef>
              <a:spcAft>
                <a:spcPts val="0"/>
              </a:spcAft>
              <a:buClr>
                <a:schemeClr val="dk1"/>
              </a:buClr>
              <a:buSzPts val="1100"/>
              <a:buFont typeface="Arial"/>
              <a:buNone/>
            </a:pPr>
            <a:r>
              <a:rPr lang="en" sz="1050">
                <a:solidFill>
                  <a:srgbClr val="333333"/>
                </a:solidFill>
                <a:highlight>
                  <a:srgbClr val="F1F4F6"/>
                </a:highlight>
              </a:rPr>
              <a:t>Almacene y proteja sus datos en Amazon S3 trabajando con un socio de la red de socios de AWS (APN), la mayor comunidad de proveedores de servicios tecnológicos y de consultoría en la nube. APN acredita a los socios de migración que transfieren datos a Amazon S3 y socios de almacenamiento que ofrecen soluciones integradas en S3 para almacenamiento principal, copia de seguridad y restauración, archivado de datos y recuperación de desastres. También puede adquirir una solución integrada en AWS directamente en AWS Marketplace, que cuenta con más de 250 ofertas específicas de almacenamiento.</a:t>
            </a:r>
            <a:endParaRPr sz="1050">
              <a:solidFill>
                <a:srgbClr val="333333"/>
              </a:solidFill>
              <a:highlight>
                <a:srgbClr val="F1F4F6"/>
              </a:highlight>
            </a:endParaRPr>
          </a:p>
          <a:p>
            <a:pPr indent="0" lvl="0" marL="0" rtl="0" algn="l">
              <a:lnSpc>
                <a:spcPct val="115000"/>
              </a:lnSpc>
              <a:spcBef>
                <a:spcPts val="4500"/>
              </a:spcBef>
              <a:spcAft>
                <a:spcPts val="1100"/>
              </a:spcAft>
              <a:buClr>
                <a:schemeClr val="dk1"/>
              </a:buClr>
              <a:buSzPts val="1100"/>
              <a:buFont typeface="Arial"/>
              <a:buNone/>
            </a:pPr>
            <a:r>
              <a:rPr lang="en" sz="1050">
                <a:solidFill>
                  <a:srgbClr val="007EB9"/>
                </a:solidFill>
                <a:highlight>
                  <a:srgbClr val="F1F4F6"/>
                </a:highlight>
                <a:uFill>
                  <a:noFill/>
                </a:uFill>
                <a:hlinkClick r:id="rId11">
                  <a:extLst>
                    <a:ext uri="{A12FA001-AC4F-418D-AE19-62706E023703}">
                      <ahyp:hlinkClr val="tx"/>
                    </a:ext>
                  </a:extLst>
                </a:hlinkClick>
              </a:rPr>
              <a:t>Más información sobre APN</a:t>
            </a:r>
            <a:r>
              <a:rPr lang="en" sz="1050">
                <a:solidFill>
                  <a:srgbClr val="333333"/>
                </a:solidFill>
                <a:highlight>
                  <a:srgbClr val="F1F4F6"/>
                </a:highlight>
              </a:rPr>
              <a:t> y</a:t>
            </a:r>
            <a:r>
              <a:rPr lang="en" sz="1050">
                <a:solidFill>
                  <a:srgbClr val="007EB9"/>
                </a:solidFill>
                <a:highlight>
                  <a:srgbClr val="F1F4F6"/>
                </a:highlight>
                <a:uFill>
                  <a:noFill/>
                </a:uFill>
                <a:hlinkClick r:id="rId12">
                  <a:extLst>
                    <a:ext uri="{A12FA001-AC4F-418D-AE19-62706E023703}">
                      <ahyp:hlinkClr val="tx"/>
                    </a:ext>
                  </a:extLst>
                </a:hlinkClick>
              </a:rPr>
              <a:t> AWS</a:t>
            </a:r>
            <a:endParaRPr sz="1050">
              <a:solidFill>
                <a:srgbClr val="007EB9"/>
              </a:solidFill>
              <a:highlight>
                <a:srgbClr val="F1F4F6"/>
              </a:highlight>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d1eb8daf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d1eb8daf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d1eb8dafa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d1eb8dafa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ed0e8158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ed0e8158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d1eb8dafa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d1eb8dafa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d1eb8dafa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d1eb8dafa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ec8f0172d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ec8f0172d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ec8f0172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ec8f0172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Empezaremos con la definicion de Cognito y es que Cognito e</a:t>
            </a:r>
            <a:r>
              <a:rPr lang="en" sz="1400"/>
              <a:t>s un servicio de AWS que nos proporciona servicios de autenticación, autorización, administración de usuarios e integración con nuestras aplicaciones. También permite la identificación a través de otros proveedores de identidad, como Facebook, Amazon, Google y Apple, así cómo autenticación multifactor (MFA). Decir que cumple con los requisitos de las normas isos.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A través de la definición de  roles, desde Cognito, podemos dar acceso a ciertos recursos de AWS  a nuestros usuarios, com por ejemplo, acceso a S3,  bases de datos, triggers Lambda, o acceso a instancias EC2 (por ejemplo con nuestra página web).</a:t>
            </a:r>
            <a:endParaRPr sz="1400"/>
          </a:p>
          <a:p>
            <a:pPr indent="0" lvl="0" marL="0" rtl="0" algn="l">
              <a:spcBef>
                <a:spcPts val="0"/>
              </a:spcBef>
              <a:spcAft>
                <a:spcPts val="0"/>
              </a:spcAft>
              <a:buNone/>
            </a:pPr>
            <a:r>
              <a:rPr lang="en" sz="1400"/>
              <a:t>Admite los estándares de administración de acceso e identidades:OAuth 2.0, SAML 2.0 y OpenID Connect.</a:t>
            </a:r>
            <a:endParaRPr sz="1400"/>
          </a:p>
          <a:p>
            <a:pPr indent="0" lvl="0" marL="0" rtl="0" algn="l">
              <a:spcBef>
                <a:spcPts val="0"/>
              </a:spcBef>
              <a:spcAft>
                <a:spcPts val="0"/>
              </a:spcAft>
              <a:buNone/>
            </a:pPr>
            <a:r>
              <a:rPr lang="en" sz="1400"/>
              <a:t>Permite escalar a cientos de millones de usuarios y en la capa gratuita AWS podemos trabajar hasta con 50.000 usuarios en la capa gratuita.</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Cognito de la posibilidad de personalizar la interfaz de usuario a nuestras aplicaciones a través de herramientas como los SDK (Software Development Kit) de Android, iOS, Javascript, React, Angular, etc.</a:t>
            </a:r>
            <a:endParaRPr sz="1400"/>
          </a:p>
          <a:p>
            <a:pPr indent="0" lvl="0" marL="0" rtl="0" algn="l">
              <a:spcBef>
                <a:spcPts val="0"/>
              </a:spcBef>
              <a:spcAft>
                <a:spcPts val="0"/>
              </a:spcAft>
              <a:buNone/>
            </a:pPr>
            <a:r>
              <a:rPr lang="en" sz="1400"/>
              <a:t>Deciros también que Incorpora opciones de seguridad avanzadas para proteger el acceso de los usuarios a nuestras aplicaciones. Por ejemplo: intentos de inicio se sesión desde ubicaciones y dispositivos nuevos, o detección de credenciales vulnerables. De manera que podemos configurar el servicio para solicitar verificaciones adicionales (SMS, correo, etc.) o incluso bloquear el acceso.</a:t>
            </a:r>
            <a:endParaRPr sz="1400"/>
          </a:p>
          <a:p>
            <a:pPr indent="0" lvl="0" marL="0" rtl="0" algn="l">
              <a:spcBef>
                <a:spcPts val="0"/>
              </a:spcBef>
              <a:spcAft>
                <a:spcPts val="0"/>
              </a:spcAft>
              <a:buNone/>
            </a:pPr>
            <a:r>
              <a:rPr lang="en" sz="1400"/>
              <a:t>Finalmente cabe destacar que permite generar informes de nuestro sistema, usuarios, accesos, roles, etc. </a:t>
            </a:r>
            <a:endParaRPr sz="1400"/>
          </a:p>
          <a:p>
            <a:pPr indent="0" lvl="0" marL="0" rtl="0" algn="l">
              <a:spcBef>
                <a:spcPts val="0"/>
              </a:spcBef>
              <a:spcAft>
                <a:spcPts val="0"/>
              </a:spcAft>
              <a:buNone/>
            </a:pPr>
            <a:r>
              <a:t/>
            </a:r>
            <a:endParaRPr sz="1400"/>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ed0e81588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ed0e81588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ec8f0172d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ec8f0172d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ec8f0172d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ec8f0172d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1200"/>
              </a:spcBef>
              <a:spcAft>
                <a:spcPts val="0"/>
              </a:spcAft>
              <a:buClr>
                <a:schemeClr val="dk1"/>
              </a:buClr>
              <a:buSzPts val="1100"/>
              <a:buFont typeface="Arial"/>
              <a:buNone/>
            </a:pPr>
            <a:r>
              <a:rPr lang="en" sz="1200">
                <a:solidFill>
                  <a:schemeClr val="dk1"/>
                </a:solidFill>
              </a:rPr>
              <a:t>Mediante la configuración de los User Pool podremos definir grupos de usuarios diferentes para nuestras aplicaciones. Podremos asociar cada grupo a una aplicación en concreto a través de un identificador de aplicación. Es la herramienta básica que nos proporcionará el servicio de autenticación para nuestros usuarios. Podremos configurar cómo queremos que cada usuario se identifique (a través de username o correo e incluyo su número de teléfono), </a:t>
            </a:r>
            <a:r>
              <a:rPr lang="en" sz="1200">
                <a:solidFill>
                  <a:schemeClr val="dk1"/>
                </a:solidFill>
                <a:highlight>
                  <a:schemeClr val="accent4"/>
                </a:highlight>
              </a:rPr>
              <a:t>además de poder seleccionar los claims que queremos incluir en el token de identificación.</a:t>
            </a:r>
            <a:r>
              <a:rPr lang="en" sz="1200">
                <a:solidFill>
                  <a:schemeClr val="dk1"/>
                </a:solidFill>
              </a:rPr>
              <a:t> Decir también, podremos utilizar opciones de autenticación multifactor (MFA, Multi Factor Authentication a través de teléfono o correo) para verificar el correcto registro de usuarios. </a:t>
            </a:r>
            <a:endParaRPr>
              <a:solidFill>
                <a:schemeClr val="dk1"/>
              </a:solidFill>
            </a:endParaRPr>
          </a:p>
          <a:p>
            <a:pPr indent="0" lvl="0" marL="0" rtl="0" algn="l">
              <a:lnSpc>
                <a:spcPct val="120000"/>
              </a:lnSpc>
              <a:spcBef>
                <a:spcPts val="1200"/>
              </a:spcBef>
              <a:spcAft>
                <a:spcPts val="0"/>
              </a:spcAft>
              <a:buClr>
                <a:schemeClr val="dk1"/>
              </a:buClr>
              <a:buSzPts val="1100"/>
              <a:buFont typeface="Arial"/>
              <a:buNone/>
            </a:pPr>
            <a:r>
              <a:rPr lang="en" sz="1200">
                <a:solidFill>
                  <a:schemeClr val="dk1"/>
                </a:solidFill>
              </a:rPr>
              <a:t>Esta herramienta también nos permite configurar una interface de usuario de login personalizable o usar una plantilla propia. Podremos configurar los flujos de autenticación de OAuth2.0 y los scopes permitidos (email, phone, profile, etc.). También podemos configurar los proveedores de identidad que queremos permitir (Facebook, Google, Amazon, Apple, SAML, OpenID Connect). </a:t>
            </a:r>
            <a:endParaRPr sz="1200">
              <a:solidFill>
                <a:schemeClr val="dk1"/>
              </a:solidFill>
            </a:endParaRPr>
          </a:p>
          <a:p>
            <a:pPr indent="0" lvl="0" marL="0" rtl="0" algn="l">
              <a:lnSpc>
                <a:spcPct val="120000"/>
              </a:lnSpc>
              <a:spcBef>
                <a:spcPts val="1200"/>
              </a:spcBef>
              <a:spcAft>
                <a:spcPts val="0"/>
              </a:spcAft>
              <a:buClr>
                <a:schemeClr val="dk1"/>
              </a:buClr>
              <a:buSzPts val="1100"/>
              <a:buFont typeface="Arial"/>
              <a:buNone/>
            </a:pPr>
            <a:r>
              <a:rPr lang="en" sz="1200">
                <a:solidFill>
                  <a:schemeClr val="dk1"/>
                </a:solidFill>
              </a:rPr>
              <a:t>Es la principal herramienta con la que podremos configurar el acceso a nuestros usuarios. Además nos proporciona herramientas de analítica para poder saber por ejemplo qué usuarios han verificado su cuenta.</a:t>
            </a:r>
            <a:endParaRPr sz="1200">
              <a:solidFill>
                <a:schemeClr val="dk1"/>
              </a:solidFill>
            </a:endParaRPr>
          </a:p>
          <a:p>
            <a:pPr indent="0" lvl="0" marL="0" rtl="0" algn="l">
              <a:spcBef>
                <a:spcPts val="0"/>
              </a:spcBef>
              <a:spcAft>
                <a:spcPts val="0"/>
              </a:spcAft>
              <a:buNone/>
            </a:pPr>
            <a:r>
              <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edf082b1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edf082b1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0000"/>
              </a:lnSpc>
              <a:spcBef>
                <a:spcPts val="1100"/>
              </a:spcBef>
              <a:spcAft>
                <a:spcPts val="0"/>
              </a:spcAft>
              <a:buClr>
                <a:schemeClr val="dk1"/>
              </a:buClr>
              <a:buSzPts val="1100"/>
              <a:buFont typeface="Arial"/>
              <a:buNone/>
            </a:pPr>
            <a:r>
              <a:rPr b="1" lang="en" sz="1400">
                <a:solidFill>
                  <a:srgbClr val="232F3E"/>
                </a:solidFill>
                <a:highlight>
                  <a:srgbClr val="F1F4F6"/>
                </a:highlight>
              </a:rPr>
              <a:t>C</a:t>
            </a:r>
            <a:r>
              <a:rPr b="1" lang="en" sz="1400">
                <a:solidFill>
                  <a:srgbClr val="232F3E"/>
                </a:solidFill>
                <a:highlight>
                  <a:srgbClr val="F1F4F6"/>
                </a:highlight>
              </a:rPr>
              <a:t>asos de uso:</a:t>
            </a:r>
            <a:endParaRPr b="1" sz="1400">
              <a:solidFill>
                <a:srgbClr val="232F3E"/>
              </a:solidFill>
              <a:highlight>
                <a:srgbClr val="F1F4F6"/>
              </a:highlight>
            </a:endParaRPr>
          </a:p>
          <a:p>
            <a:pPr indent="0" lvl="0" marL="0" rtl="0" algn="l">
              <a:lnSpc>
                <a:spcPct val="150000"/>
              </a:lnSpc>
              <a:spcBef>
                <a:spcPts val="1100"/>
              </a:spcBef>
              <a:spcAft>
                <a:spcPts val="0"/>
              </a:spcAft>
              <a:buClr>
                <a:schemeClr val="dk1"/>
              </a:buClr>
              <a:buSzPts val="1100"/>
              <a:buFont typeface="Arial"/>
              <a:buNone/>
            </a:pPr>
            <a:r>
              <a:rPr lang="en" sz="1400">
                <a:solidFill>
                  <a:srgbClr val="232F3E"/>
                </a:solidFill>
                <a:highlight>
                  <a:srgbClr val="F1F4F6"/>
                </a:highlight>
              </a:rPr>
              <a:t>Copia de seguridad y restauración</a:t>
            </a:r>
            <a:endParaRPr sz="1400">
              <a:solidFill>
                <a:srgbClr val="232F3E"/>
              </a:solidFill>
              <a:highlight>
                <a:srgbClr val="F1F4F6"/>
              </a:highlight>
            </a:endParaRPr>
          </a:p>
          <a:p>
            <a:pPr indent="0" lvl="0" marL="0" rtl="0" algn="l">
              <a:lnSpc>
                <a:spcPct val="115000"/>
              </a:lnSpc>
              <a:spcBef>
                <a:spcPts val="1100"/>
              </a:spcBef>
              <a:spcAft>
                <a:spcPts val="0"/>
              </a:spcAft>
              <a:buClr>
                <a:schemeClr val="dk1"/>
              </a:buClr>
              <a:buSzPts val="1100"/>
              <a:buFont typeface="Arial"/>
              <a:buNone/>
            </a:pPr>
            <a:r>
              <a:rPr lang="en" sz="1400">
                <a:solidFill>
                  <a:srgbClr val="333333"/>
                </a:solidFill>
                <a:highlight>
                  <a:srgbClr val="F1F4F6"/>
                </a:highlight>
              </a:rPr>
              <a:t>Cree soluciones de copia de seguridad y restauración escalables, duraderas y seguras con Amazon S3 y otros servicios de AWS, como S3 Glacier, Amazon EFS y Amazon EBS, que le permitirán incrementar o reemplazar las capacidades locales existentes. Los socios de AWS y APN pueden ayudarle a satisfacer los objetivos de tiempo de recuperación (RTO), los objetivos de punto de recuperación (RPO) y los requisitos de conformidad. Con AWS, puede realizar copias de seguridad de los datos que ya se encuentran en la nube de AWS o utilizar AWS Storage Gateway, un servicio de almacenamiento híbrido, para enviar copias de seguridad de datos locales a AWS.</a:t>
            </a:r>
            <a:endParaRPr sz="1400">
              <a:solidFill>
                <a:srgbClr val="333333"/>
              </a:solidFill>
              <a:highlight>
                <a:srgbClr val="F1F4F6"/>
              </a:highlight>
            </a:endParaRPr>
          </a:p>
          <a:p>
            <a:pPr indent="0" lvl="0" marL="0" rtl="0" algn="l">
              <a:lnSpc>
                <a:spcPct val="115000"/>
              </a:lnSpc>
              <a:spcBef>
                <a:spcPts val="2200"/>
              </a:spcBef>
              <a:spcAft>
                <a:spcPts val="0"/>
              </a:spcAft>
              <a:buClr>
                <a:schemeClr val="dk1"/>
              </a:buClr>
              <a:buSzPts val="1100"/>
              <a:buFont typeface="Arial"/>
              <a:buNone/>
            </a:pPr>
            <a:r>
              <a:rPr lang="en" sz="1400">
                <a:solidFill>
                  <a:srgbClr val="007EB9"/>
                </a:solidFill>
                <a:highlight>
                  <a:srgbClr val="F1F4F6"/>
                </a:highlight>
                <a:uFill>
                  <a:noFill/>
                </a:uFill>
                <a:hlinkClick r:id="rId2">
                  <a:extLst>
                    <a:ext uri="{A12FA001-AC4F-418D-AE19-62706E023703}">
                      <ahyp:hlinkClr val="tx"/>
                    </a:ext>
                  </a:extLst>
                </a:hlinkClick>
              </a:rPr>
              <a:t>Más información sobre copias de seguridad y restauración »</a:t>
            </a:r>
            <a:endParaRPr sz="1400">
              <a:solidFill>
                <a:srgbClr val="007EB9"/>
              </a:solidFill>
              <a:highlight>
                <a:srgbClr val="F1F4F6"/>
              </a:highlight>
            </a:endParaRPr>
          </a:p>
          <a:p>
            <a:pPr indent="0" lvl="0" marL="0" rtl="0" algn="l">
              <a:lnSpc>
                <a:spcPct val="150000"/>
              </a:lnSpc>
              <a:spcBef>
                <a:spcPts val="1100"/>
              </a:spcBef>
              <a:spcAft>
                <a:spcPts val="0"/>
              </a:spcAft>
              <a:buClr>
                <a:schemeClr val="dk1"/>
              </a:buClr>
              <a:buSzPts val="1100"/>
              <a:buFont typeface="Arial"/>
              <a:buNone/>
            </a:pPr>
            <a:r>
              <a:rPr lang="en" sz="1400">
                <a:solidFill>
                  <a:srgbClr val="232F3E"/>
                </a:solidFill>
                <a:highlight>
                  <a:srgbClr val="F1F4F6"/>
                </a:highlight>
              </a:rPr>
              <a:t>Recuperación de desastres (DR)</a:t>
            </a:r>
            <a:endParaRPr sz="1400">
              <a:solidFill>
                <a:srgbClr val="232F3E"/>
              </a:solidFill>
              <a:highlight>
                <a:srgbClr val="F1F4F6"/>
              </a:highlight>
            </a:endParaRPr>
          </a:p>
          <a:p>
            <a:pPr indent="0" lvl="0" marL="0" rtl="0" algn="l">
              <a:lnSpc>
                <a:spcPct val="115000"/>
              </a:lnSpc>
              <a:spcBef>
                <a:spcPts val="1100"/>
              </a:spcBef>
              <a:spcAft>
                <a:spcPts val="0"/>
              </a:spcAft>
              <a:buClr>
                <a:schemeClr val="dk1"/>
              </a:buClr>
              <a:buSzPts val="1100"/>
              <a:buFont typeface="Arial"/>
              <a:buNone/>
            </a:pPr>
            <a:r>
              <a:rPr lang="en" sz="1400">
                <a:solidFill>
                  <a:srgbClr val="333333"/>
                </a:solidFill>
                <a:highlight>
                  <a:srgbClr val="F1F4F6"/>
                </a:highlight>
              </a:rPr>
              <a:t>Proteja los datos, las aplicaciones y los sistemas de TI críticos que se ejecutan en la nube de AWS o en el entorno local sin incurrir en los gastos que supone disponer de un segundo sitio físico. Con el almacenamiento de Amazon S3, la replicación entre regiones de S3 y otros servicios de base de datos, redes e informática de AWS, puede crear arquitecturas de recuperación de desastres para poder recuperarse de forma rápida y sencilla de las interrupciones provocadas por desastres naturales, errores del sistema y errores humanos.</a:t>
            </a:r>
            <a:endParaRPr sz="1400">
              <a:solidFill>
                <a:srgbClr val="333333"/>
              </a:solidFill>
              <a:highlight>
                <a:srgbClr val="F1F4F6"/>
              </a:highlight>
            </a:endParaRPr>
          </a:p>
          <a:p>
            <a:pPr indent="0" lvl="0" marL="0" rtl="0" algn="l">
              <a:lnSpc>
                <a:spcPct val="115000"/>
              </a:lnSpc>
              <a:spcBef>
                <a:spcPts val="2200"/>
              </a:spcBef>
              <a:spcAft>
                <a:spcPts val="0"/>
              </a:spcAft>
              <a:buClr>
                <a:schemeClr val="dk1"/>
              </a:buClr>
              <a:buSzPts val="1100"/>
              <a:buFont typeface="Arial"/>
              <a:buNone/>
            </a:pPr>
            <a:r>
              <a:rPr lang="en" sz="1400">
                <a:solidFill>
                  <a:srgbClr val="007EB9"/>
                </a:solidFill>
                <a:highlight>
                  <a:srgbClr val="F1F4F6"/>
                </a:highlight>
                <a:uFill>
                  <a:noFill/>
                </a:uFill>
                <a:hlinkClick r:id="rId3">
                  <a:extLst>
                    <a:ext uri="{A12FA001-AC4F-418D-AE19-62706E023703}">
                      <ahyp:hlinkClr val="tx"/>
                    </a:ext>
                  </a:extLst>
                </a:hlinkClick>
              </a:rPr>
              <a:t>Más información sobre DR »</a:t>
            </a:r>
            <a:endParaRPr sz="1400">
              <a:solidFill>
                <a:srgbClr val="007EB9"/>
              </a:solidFill>
              <a:highlight>
                <a:srgbClr val="F1F4F6"/>
              </a:highlight>
            </a:endParaRPr>
          </a:p>
          <a:p>
            <a:pPr indent="0" lvl="0" marL="0" rtl="0" algn="l">
              <a:lnSpc>
                <a:spcPct val="150000"/>
              </a:lnSpc>
              <a:spcBef>
                <a:spcPts val="1100"/>
              </a:spcBef>
              <a:spcAft>
                <a:spcPts val="0"/>
              </a:spcAft>
              <a:buClr>
                <a:schemeClr val="dk1"/>
              </a:buClr>
              <a:buSzPts val="1100"/>
              <a:buFont typeface="Arial"/>
              <a:buNone/>
            </a:pPr>
            <a:r>
              <a:rPr lang="en" sz="1400">
                <a:solidFill>
                  <a:srgbClr val="232F3E"/>
                </a:solidFill>
                <a:highlight>
                  <a:srgbClr val="F1F4F6"/>
                </a:highlight>
              </a:rPr>
              <a:t>Archivo</a:t>
            </a:r>
            <a:endParaRPr sz="1400">
              <a:solidFill>
                <a:srgbClr val="232F3E"/>
              </a:solidFill>
              <a:highlight>
                <a:srgbClr val="F1F4F6"/>
              </a:highlight>
            </a:endParaRPr>
          </a:p>
          <a:p>
            <a:pPr indent="0" lvl="0" marL="0" rtl="0" algn="l">
              <a:lnSpc>
                <a:spcPct val="115000"/>
              </a:lnSpc>
              <a:spcBef>
                <a:spcPts val="1100"/>
              </a:spcBef>
              <a:spcAft>
                <a:spcPts val="0"/>
              </a:spcAft>
              <a:buClr>
                <a:schemeClr val="dk1"/>
              </a:buClr>
              <a:buSzPts val="1100"/>
              <a:buFont typeface="Arial"/>
              <a:buNone/>
            </a:pPr>
            <a:r>
              <a:rPr lang="en" sz="1400">
                <a:solidFill>
                  <a:srgbClr val="333333"/>
                </a:solidFill>
                <a:highlight>
                  <a:srgbClr val="F1F4F6"/>
                </a:highlight>
              </a:rPr>
              <a:t>Retire la infraestructura física y archive los datos con S3 Glacier y S3 Glacier Deep Archive. Estas clases de almacenamiento de S3 retienen objetos a largo plazo con las tarifas más económicas. Solo tiene que crear una política de ciclo de vida de S3 para archivar objetos a lo largo de sus ciclos de vida o cargar objetos directamente en las clases de almacenamiento de archivado. Con el bloqueo de objetos de S3, puede aplicar fechas de retención a los objetos para evitar su eliminación, así como satisfacer los requisitos de conformidad. A diferencia de las bibliotecas de cintas, con S3 Glacier la restauración de objetos archivados puede tardar desde tan solo un minuto en el caso de las recuperaciones rápidas a entre 3 y 5 horas en el caso de las recuperaciones estándar. Las restauraciones de datos masivos desde S3 Glacier y todas las restauraciones desde S3 Glacier Deep Archive se llevan a cabo en un plazo de 12 horas.</a:t>
            </a:r>
            <a:endParaRPr sz="1400">
              <a:solidFill>
                <a:srgbClr val="333333"/>
              </a:solidFill>
              <a:highlight>
                <a:srgbClr val="F1F4F6"/>
              </a:highlight>
            </a:endParaRPr>
          </a:p>
          <a:p>
            <a:pPr indent="0" lvl="0" marL="0" rtl="0" algn="l">
              <a:lnSpc>
                <a:spcPct val="115000"/>
              </a:lnSpc>
              <a:spcBef>
                <a:spcPts val="2200"/>
              </a:spcBef>
              <a:spcAft>
                <a:spcPts val="0"/>
              </a:spcAft>
              <a:buClr>
                <a:schemeClr val="dk1"/>
              </a:buClr>
              <a:buSzPts val="1100"/>
              <a:buFont typeface="Arial"/>
              <a:buNone/>
            </a:pPr>
            <a:r>
              <a:rPr lang="en" sz="1400">
                <a:solidFill>
                  <a:srgbClr val="007EB9"/>
                </a:solidFill>
                <a:highlight>
                  <a:srgbClr val="F1F4F6"/>
                </a:highlight>
                <a:uFill>
                  <a:noFill/>
                </a:uFill>
                <a:hlinkClick r:id="rId4">
                  <a:extLst>
                    <a:ext uri="{A12FA001-AC4F-418D-AE19-62706E023703}">
                      <ahyp:hlinkClr val="tx"/>
                    </a:ext>
                  </a:extLst>
                </a:hlinkClick>
              </a:rPr>
              <a:t>Más información sobre el archivado »</a:t>
            </a:r>
            <a:endParaRPr sz="1400">
              <a:solidFill>
                <a:srgbClr val="007EB9"/>
              </a:solidFill>
              <a:highlight>
                <a:srgbClr val="F1F4F6"/>
              </a:highlight>
            </a:endParaRPr>
          </a:p>
          <a:p>
            <a:pPr indent="0" lvl="0" marL="0" rtl="0" algn="l">
              <a:lnSpc>
                <a:spcPct val="150000"/>
              </a:lnSpc>
              <a:spcBef>
                <a:spcPts val="1100"/>
              </a:spcBef>
              <a:spcAft>
                <a:spcPts val="0"/>
              </a:spcAft>
              <a:buClr>
                <a:schemeClr val="dk1"/>
              </a:buClr>
              <a:buSzPts val="1100"/>
              <a:buFont typeface="Arial"/>
              <a:buNone/>
            </a:pPr>
            <a:r>
              <a:rPr lang="en" sz="1400">
                <a:solidFill>
                  <a:srgbClr val="232F3E"/>
                </a:solidFill>
                <a:highlight>
                  <a:srgbClr val="F1F4F6"/>
                </a:highlight>
              </a:rPr>
              <a:t>Lagos de datos y análisis de big data</a:t>
            </a:r>
            <a:endParaRPr sz="1400">
              <a:solidFill>
                <a:srgbClr val="232F3E"/>
              </a:solidFill>
              <a:highlight>
                <a:srgbClr val="F1F4F6"/>
              </a:highlight>
            </a:endParaRPr>
          </a:p>
          <a:p>
            <a:pPr indent="0" lvl="0" marL="0" rtl="0" algn="l">
              <a:lnSpc>
                <a:spcPct val="115000"/>
              </a:lnSpc>
              <a:spcBef>
                <a:spcPts val="1100"/>
              </a:spcBef>
              <a:spcAft>
                <a:spcPts val="0"/>
              </a:spcAft>
              <a:buClr>
                <a:schemeClr val="dk1"/>
              </a:buClr>
              <a:buSzPts val="1100"/>
              <a:buFont typeface="Arial"/>
              <a:buNone/>
            </a:pPr>
            <a:r>
              <a:rPr lang="en" sz="1400">
                <a:solidFill>
                  <a:srgbClr val="333333"/>
                </a:solidFill>
                <a:highlight>
                  <a:srgbClr val="F1F4F6"/>
                </a:highlight>
              </a:rPr>
              <a:t>Acelere la innovación mediante la creación de un </a:t>
            </a:r>
            <a:r>
              <a:rPr lang="en" sz="1400">
                <a:solidFill>
                  <a:srgbClr val="007EB9"/>
                </a:solidFill>
                <a:highlight>
                  <a:srgbClr val="F1F4F6"/>
                </a:highlight>
                <a:uFill>
                  <a:noFill/>
                </a:uFill>
                <a:hlinkClick r:id="rId5">
                  <a:extLst>
                    <a:ext uri="{A12FA001-AC4F-418D-AE19-62706E023703}">
                      <ahyp:hlinkClr val="tx"/>
                    </a:ext>
                  </a:extLst>
                </a:hlinkClick>
              </a:rPr>
              <a:t>lago de datos en Amazon S3</a:t>
            </a:r>
            <a:r>
              <a:rPr lang="en" sz="1400">
                <a:solidFill>
                  <a:srgbClr val="333333"/>
                </a:solidFill>
                <a:highlight>
                  <a:srgbClr val="F1F4F6"/>
                </a:highlight>
              </a:rPr>
              <a:t> y obtenga información valiosa mediante consultas in situ, análisis y herramientas de machine learning. A medida que su lago de datos crece, use los puntos de acceso de S3 para configurar fácilmente el acceso a sus datos, con permisos específicos para cada aplicación o conjuntos de aplicaciones. También puede utilizar AWS Lake Formation para crear rápidamente un lago de datos, así como para definir y aplicar de forma centralizada políticas de seguridad, gobernanza y auditoría. El servicio recopila datos de las bases de datos y los recursos de S3, los traslada a un lago de datos nuevo en Amazon S3 y los limpia y clasifica mediante algoritmos de machine learning. Todos los recursos de AWS pueden ampliarse para ajustarse a los almacenes de datos en expansión, sin la necesidad de inversiones iniciales.</a:t>
            </a:r>
            <a:endParaRPr sz="1400">
              <a:solidFill>
                <a:srgbClr val="333333"/>
              </a:solidFill>
              <a:highlight>
                <a:srgbClr val="F1F4F6"/>
              </a:highlight>
            </a:endParaRPr>
          </a:p>
          <a:p>
            <a:pPr indent="0" lvl="0" marL="0" rtl="0" algn="l">
              <a:lnSpc>
                <a:spcPct val="115000"/>
              </a:lnSpc>
              <a:spcBef>
                <a:spcPts val="2200"/>
              </a:spcBef>
              <a:spcAft>
                <a:spcPts val="0"/>
              </a:spcAft>
              <a:buClr>
                <a:schemeClr val="dk1"/>
              </a:buClr>
              <a:buSzPts val="1100"/>
              <a:buFont typeface="Arial"/>
              <a:buNone/>
            </a:pPr>
            <a:r>
              <a:rPr lang="en" sz="1400">
                <a:solidFill>
                  <a:srgbClr val="333333"/>
                </a:solidFill>
                <a:highlight>
                  <a:srgbClr val="F1F4F6"/>
                </a:highlight>
              </a:rPr>
              <a:t>Obtenga más información acerca de cómo crear un </a:t>
            </a:r>
            <a:r>
              <a:rPr lang="en" sz="1400">
                <a:solidFill>
                  <a:srgbClr val="007EB9"/>
                </a:solidFill>
                <a:highlight>
                  <a:srgbClr val="F1F4F6"/>
                </a:highlight>
                <a:uFill>
                  <a:noFill/>
                </a:uFill>
                <a:hlinkClick r:id="rId6">
                  <a:extLst>
                    <a:ext uri="{A12FA001-AC4F-418D-AE19-62706E023703}">
                      <ahyp:hlinkClr val="tx"/>
                    </a:ext>
                  </a:extLst>
                </a:hlinkClick>
              </a:rPr>
              <a:t>lago de datos en Amazon S3</a:t>
            </a:r>
            <a:r>
              <a:rPr lang="en" sz="1400">
                <a:solidFill>
                  <a:srgbClr val="333333"/>
                </a:solidFill>
                <a:highlight>
                  <a:srgbClr val="F1F4F6"/>
                </a:highlight>
              </a:rPr>
              <a:t> y </a:t>
            </a:r>
            <a:r>
              <a:rPr lang="en" sz="1400">
                <a:solidFill>
                  <a:srgbClr val="007EB9"/>
                </a:solidFill>
                <a:highlight>
                  <a:srgbClr val="F1F4F6"/>
                </a:highlight>
                <a:uFill>
                  <a:noFill/>
                </a:uFill>
                <a:hlinkClick r:id="rId7">
                  <a:extLst>
                    <a:ext uri="{A12FA001-AC4F-418D-AE19-62706E023703}">
                      <ahyp:hlinkClr val="tx"/>
                    </a:ext>
                  </a:extLst>
                </a:hlinkClick>
              </a:rPr>
              <a:t>AWS Lake Formation »</a:t>
            </a:r>
            <a:endParaRPr sz="1400">
              <a:solidFill>
                <a:srgbClr val="007EB9"/>
              </a:solidFill>
              <a:highlight>
                <a:srgbClr val="F1F4F6"/>
              </a:highlight>
            </a:endParaRPr>
          </a:p>
          <a:p>
            <a:pPr indent="0" lvl="0" marL="0" rtl="0" algn="l">
              <a:lnSpc>
                <a:spcPct val="150000"/>
              </a:lnSpc>
              <a:spcBef>
                <a:spcPts val="1100"/>
              </a:spcBef>
              <a:spcAft>
                <a:spcPts val="0"/>
              </a:spcAft>
              <a:buClr>
                <a:schemeClr val="dk1"/>
              </a:buClr>
              <a:buSzPts val="1100"/>
              <a:buFont typeface="Arial"/>
              <a:buNone/>
            </a:pPr>
            <a:r>
              <a:rPr lang="en" sz="1400">
                <a:solidFill>
                  <a:srgbClr val="232F3E"/>
                </a:solidFill>
                <a:highlight>
                  <a:srgbClr val="F1F4F6"/>
                </a:highlight>
              </a:rPr>
              <a:t>Almacenamiento en nube híbrida</a:t>
            </a:r>
            <a:endParaRPr sz="1400">
              <a:solidFill>
                <a:srgbClr val="232F3E"/>
              </a:solidFill>
              <a:highlight>
                <a:srgbClr val="F1F4F6"/>
              </a:highlight>
            </a:endParaRPr>
          </a:p>
          <a:p>
            <a:pPr indent="0" lvl="0" marL="0" rtl="0" algn="l">
              <a:lnSpc>
                <a:spcPct val="115000"/>
              </a:lnSpc>
              <a:spcBef>
                <a:spcPts val="1100"/>
              </a:spcBef>
              <a:spcAft>
                <a:spcPts val="0"/>
              </a:spcAft>
              <a:buClr>
                <a:schemeClr val="dk1"/>
              </a:buClr>
              <a:buSzPts val="1100"/>
              <a:buFont typeface="Arial"/>
              <a:buNone/>
            </a:pPr>
            <a:r>
              <a:rPr lang="en" sz="1400">
                <a:solidFill>
                  <a:srgbClr val="333333"/>
                </a:solidFill>
                <a:highlight>
                  <a:srgbClr val="F1F4F6"/>
                </a:highlight>
              </a:rPr>
              <a:t>Configure conectividad privada entre Amazon S3 y su sistema en las instalaciones gracias a AWS PrivateLink. Puede aprovisionar puntos de enlace privados en una VPC para permitir que se acceda directamente a S3 desde sus instalaciones mediante IP privadas a partir de su VPC. AWS Storage Gateway le permite conectar y extender sus aplicaciones en las instalaciones a AWS Storage, al tiempo que los datos se almacenan en la caché a nivel local para obtener un acceso con baja latencia. También puede automatizar las transferencias de datos entre el almacenamiento en las instalaciones, incluyendo el que tenga como origen S3 en Outposts, y Amazon S3; para ello, utilice AWS DataSync, que puede transferir datos hasta 10 veces más rápido que las herramientas de código abierto. Además, es posible transferir los archivos directamente hacia y desde Amazon S3 con AWS Transfer Family, un servicio completamente administrado, sencillo e integral que posibilita el intercambio seguro de archivos con terceros a través de SFTP, FTPS y FTP. Otra forma de habilitar un entorno de almacenamiento híbrido en la nube consiste en trabajar con un proveedor de gateways de APN.</a:t>
            </a:r>
            <a:endParaRPr sz="1400">
              <a:solidFill>
                <a:srgbClr val="333333"/>
              </a:solidFill>
              <a:highlight>
                <a:srgbClr val="F1F4F6"/>
              </a:highlight>
            </a:endParaRPr>
          </a:p>
          <a:p>
            <a:pPr indent="0" lvl="0" marL="0" rtl="0" algn="l">
              <a:lnSpc>
                <a:spcPct val="115000"/>
              </a:lnSpc>
              <a:spcBef>
                <a:spcPts val="2200"/>
              </a:spcBef>
              <a:spcAft>
                <a:spcPts val="0"/>
              </a:spcAft>
              <a:buClr>
                <a:schemeClr val="dk1"/>
              </a:buClr>
              <a:buSzPts val="1100"/>
              <a:buFont typeface="Arial"/>
              <a:buNone/>
            </a:pPr>
            <a:r>
              <a:rPr lang="en" sz="1400">
                <a:solidFill>
                  <a:srgbClr val="333333"/>
                </a:solidFill>
                <a:highlight>
                  <a:srgbClr val="F1F4F6"/>
                </a:highlight>
              </a:rPr>
              <a:t>Obtenga más información sobre </a:t>
            </a:r>
            <a:r>
              <a:rPr lang="en" sz="1400">
                <a:solidFill>
                  <a:srgbClr val="007EB9"/>
                </a:solidFill>
                <a:highlight>
                  <a:srgbClr val="F1F4F6"/>
                </a:highlight>
                <a:uFill>
                  <a:noFill/>
                </a:uFill>
                <a:hlinkClick r:id="rId8">
                  <a:extLst>
                    <a:ext uri="{A12FA001-AC4F-418D-AE19-62706E023703}">
                      <ahyp:hlinkClr val="tx"/>
                    </a:ext>
                  </a:extLst>
                </a:hlinkClick>
              </a:rPr>
              <a:t>AWS PrivateLink para S3 »</a:t>
            </a:r>
            <a:r>
              <a:rPr lang="en" sz="1400">
                <a:solidFill>
                  <a:srgbClr val="333333"/>
                </a:solidFill>
                <a:highlight>
                  <a:srgbClr val="F1F4F6"/>
                </a:highlight>
              </a:rPr>
              <a:t> , </a:t>
            </a:r>
            <a:r>
              <a:rPr lang="en" sz="1400">
                <a:solidFill>
                  <a:srgbClr val="007EB9"/>
                </a:solidFill>
                <a:highlight>
                  <a:srgbClr val="F1F4F6"/>
                </a:highlight>
                <a:uFill>
                  <a:noFill/>
                </a:uFill>
                <a:hlinkClick r:id="rId9">
                  <a:extLst>
                    <a:ext uri="{A12FA001-AC4F-418D-AE19-62706E023703}">
                      <ahyp:hlinkClr val="tx"/>
                    </a:ext>
                  </a:extLst>
                </a:hlinkClick>
              </a:rPr>
              <a:t>AWS Storage Gateway »</a:t>
            </a:r>
            <a:r>
              <a:rPr lang="en" sz="1400">
                <a:solidFill>
                  <a:srgbClr val="333333"/>
                </a:solidFill>
                <a:highlight>
                  <a:srgbClr val="F1F4F6"/>
                </a:highlight>
              </a:rPr>
              <a:t> , </a:t>
            </a:r>
            <a:r>
              <a:rPr lang="en" sz="1400">
                <a:solidFill>
                  <a:srgbClr val="007EB9"/>
                </a:solidFill>
                <a:highlight>
                  <a:srgbClr val="F1F4F6"/>
                </a:highlight>
                <a:uFill>
                  <a:noFill/>
                </a:uFill>
                <a:hlinkClick r:id="rId10">
                  <a:extLst>
                    <a:ext uri="{A12FA001-AC4F-418D-AE19-62706E023703}">
                      <ahyp:hlinkClr val="tx"/>
                    </a:ext>
                  </a:extLst>
                </a:hlinkClick>
              </a:rPr>
              <a:t>AWS DataSync</a:t>
            </a:r>
            <a:r>
              <a:rPr lang="en" sz="1400">
                <a:solidFill>
                  <a:srgbClr val="333333"/>
                </a:solidFill>
                <a:highlight>
                  <a:srgbClr val="F1F4F6"/>
                </a:highlight>
              </a:rPr>
              <a:t> » ,  </a:t>
            </a:r>
            <a:r>
              <a:rPr lang="en" sz="1400">
                <a:solidFill>
                  <a:srgbClr val="007EB9"/>
                </a:solidFill>
                <a:highlight>
                  <a:srgbClr val="F1F4F6"/>
                </a:highlight>
                <a:uFill>
                  <a:noFill/>
                </a:uFill>
                <a:hlinkClick r:id="rId11">
                  <a:extLst>
                    <a:ext uri="{A12FA001-AC4F-418D-AE19-62706E023703}">
                      <ahyp:hlinkClr val="tx"/>
                    </a:ext>
                  </a:extLst>
                </a:hlinkClick>
              </a:rPr>
              <a:t>AWS Transfer Family »</a:t>
            </a:r>
            <a:r>
              <a:rPr lang="en" sz="1400">
                <a:solidFill>
                  <a:srgbClr val="333333"/>
                </a:solidFill>
                <a:highlight>
                  <a:srgbClr val="F1F4F6"/>
                </a:highlight>
              </a:rPr>
              <a:t> y </a:t>
            </a:r>
            <a:r>
              <a:rPr lang="en" sz="1400">
                <a:solidFill>
                  <a:srgbClr val="007EB9"/>
                </a:solidFill>
                <a:highlight>
                  <a:srgbClr val="F1F4F6"/>
                </a:highlight>
                <a:uFill>
                  <a:noFill/>
                </a:uFill>
                <a:hlinkClick r:id="rId12">
                  <a:extLst>
                    <a:ext uri="{A12FA001-AC4F-418D-AE19-62706E023703}">
                      <ahyp:hlinkClr val="tx"/>
                    </a:ext>
                  </a:extLst>
                </a:hlinkClick>
              </a:rPr>
              <a:t>S3 en Outposts »</a:t>
            </a:r>
            <a:endParaRPr sz="1400">
              <a:solidFill>
                <a:srgbClr val="007EB9"/>
              </a:solidFill>
              <a:highlight>
                <a:srgbClr val="F1F4F6"/>
              </a:highlight>
            </a:endParaRPr>
          </a:p>
          <a:p>
            <a:pPr indent="0" lvl="0" marL="0" rtl="0" algn="l">
              <a:lnSpc>
                <a:spcPct val="150000"/>
              </a:lnSpc>
              <a:spcBef>
                <a:spcPts val="1100"/>
              </a:spcBef>
              <a:spcAft>
                <a:spcPts val="0"/>
              </a:spcAft>
              <a:buClr>
                <a:schemeClr val="dk1"/>
              </a:buClr>
              <a:buSzPts val="1100"/>
              <a:buFont typeface="Arial"/>
              <a:buNone/>
            </a:pPr>
            <a:r>
              <a:rPr lang="en" sz="1400">
                <a:solidFill>
                  <a:srgbClr val="232F3E"/>
                </a:solidFill>
                <a:highlight>
                  <a:srgbClr val="F1F4F6"/>
                </a:highlight>
              </a:rPr>
              <a:t>Aplicaciones nativas en la nube</a:t>
            </a:r>
            <a:endParaRPr sz="1400">
              <a:solidFill>
                <a:srgbClr val="232F3E"/>
              </a:solidFill>
              <a:highlight>
                <a:srgbClr val="F1F4F6"/>
              </a:highlight>
            </a:endParaRPr>
          </a:p>
          <a:p>
            <a:pPr indent="0" lvl="0" marL="0" rtl="0" algn="l">
              <a:lnSpc>
                <a:spcPct val="115000"/>
              </a:lnSpc>
              <a:spcBef>
                <a:spcPts val="1100"/>
              </a:spcBef>
              <a:spcAft>
                <a:spcPts val="0"/>
              </a:spcAft>
              <a:buClr>
                <a:schemeClr val="dk1"/>
              </a:buClr>
              <a:buSzPts val="1100"/>
              <a:buFont typeface="Arial"/>
              <a:buNone/>
            </a:pPr>
            <a:r>
              <a:rPr lang="en" sz="1400">
                <a:solidFill>
                  <a:srgbClr val="333333"/>
                </a:solidFill>
                <a:highlight>
                  <a:srgbClr val="F1F4F6"/>
                </a:highlight>
              </a:rPr>
              <a:t>Cree aplicaciones móviles y basadas en Internet rápidas y rentables con la ayuda de los servicios de AWS y Amazon S3 para almacenar datos de desarrollo y producción compartidos por los microservicios que conforman las aplicaciones nativas en la nube. Con Amazon S3, puede cargar todos los datos que desee y obtener acceso a ellos en cualquier lugar para poder implementar aplicaciones en menos tiempo y llegar a más usuarios finales. El almacenamiento de datos en Amazon S3 significa que dispone de acceso a las herramientas para desarrolladores, a la API de S3 y servicios de machine learning y análisis de AWS más recientes para innovar y optimizar las aplicaciones nativas en la nube.</a:t>
            </a:r>
            <a:endParaRPr sz="1400">
              <a:solidFill>
                <a:srgbClr val="333333"/>
              </a:solidFill>
              <a:highlight>
                <a:srgbClr val="F1F4F6"/>
              </a:highlight>
            </a:endParaRPr>
          </a:p>
          <a:p>
            <a:pPr indent="0" lvl="0" marL="0" rtl="0" algn="l">
              <a:lnSpc>
                <a:spcPct val="115000"/>
              </a:lnSpc>
              <a:spcBef>
                <a:spcPts val="2200"/>
              </a:spcBef>
              <a:spcAft>
                <a:spcPts val="0"/>
              </a:spcAft>
              <a:buClr>
                <a:schemeClr val="dk1"/>
              </a:buClr>
              <a:buSzPts val="1100"/>
              <a:buFont typeface="Arial"/>
              <a:buNone/>
            </a:pPr>
            <a:r>
              <a:rPr lang="en" sz="1400">
                <a:solidFill>
                  <a:srgbClr val="007EB9"/>
                </a:solidFill>
                <a:highlight>
                  <a:srgbClr val="F1F4F6"/>
                </a:highlight>
                <a:uFill>
                  <a:noFill/>
                </a:uFill>
                <a:hlinkClick r:id="rId13">
                  <a:extLst>
                    <a:ext uri="{A12FA001-AC4F-418D-AE19-62706E023703}">
                      <ahyp:hlinkClr val="tx"/>
                    </a:ext>
                  </a:extLst>
                </a:hlinkClick>
              </a:rPr>
              <a:t>Más información sobre las aplicaciones nativas en la nube</a:t>
            </a:r>
            <a:endParaRPr sz="1400">
              <a:solidFill>
                <a:srgbClr val="007EB9"/>
              </a:solidFill>
              <a:highlight>
                <a:srgbClr val="F1F4F6"/>
              </a:highlight>
            </a:endParaRPr>
          </a:p>
          <a:p>
            <a:pPr indent="0" lvl="0" marL="0" rtl="0" algn="l">
              <a:lnSpc>
                <a:spcPct val="115000"/>
              </a:lnSpc>
              <a:spcBef>
                <a:spcPts val="4500"/>
              </a:spcBef>
              <a:spcAft>
                <a:spcPts val="1100"/>
              </a:spcAft>
              <a:buClr>
                <a:schemeClr val="dk1"/>
              </a:buClr>
              <a:buSzPts val="1100"/>
              <a:buFont typeface="Arial"/>
              <a:buNone/>
            </a:pPr>
            <a:r>
              <a:t/>
            </a:r>
            <a:endParaRPr sz="1050">
              <a:solidFill>
                <a:srgbClr val="007EB9"/>
              </a:solidFill>
              <a:highlight>
                <a:srgbClr val="F1F4F6"/>
              </a:highlight>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68749726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68749726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Hay definidos ciertos flujos básicos de intercambio de mensajes entre Cognito y nuestras aplicaciones:</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Authorization Code Grant: </a:t>
            </a:r>
            <a:r>
              <a:rPr b="1" lang="en" sz="1400"/>
              <a:t>es considerado uno de los flujos más seguros. </a:t>
            </a:r>
            <a:r>
              <a:rPr lang="en" sz="1400"/>
              <a:t>En este caso la autorización se gestiona en el servidor. Por ejemplo podemos tener un backend hecho en Java dónde nuestro servidor sea el encargado de entregar los tokens a los usuarios de nuestro front-end. Está basado en un código de autorización proporcionado a nuestro sistema que junto con un clientId y clientSecret entregados a Cognito, nos proporcionará el token de acceso con el cuál podremos acceder a los recursos.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Implícit Grant: es un flujo que podemos utilizar si nuestra aplicación es una SPA (Single Page Application). A través de la identificación del usuario en el servidor de autorización, este nos entregará el token de acceso que permitirá acceder a los recursos protegidos.</a:t>
            </a:r>
            <a:endParaRPr sz="1400"/>
          </a:p>
          <a:p>
            <a:pPr indent="0" lvl="0" marL="45720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Client Credentials Grant: este flujo será adecuado en sistemas en los que usemos herramientas de órdenes de línia de comandos (CLI), es decir, en el caso de Cognito será la CLI de AWS desde la cuál podremos configurar nuestro sistema. También su puede usar en sistemas con llamadas a las API’s de AWS. Particularmente necesitaremos disponer de las credenciales de acceso (clientId y secretId) con las cuáles el servidor de autorización de Cognito nos entregará el token que nos permitirá acceder a los recursos protegidos.</a:t>
            </a:r>
            <a:endParaRPr sz="1400"/>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f6e83edfc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f6e83edfc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f6e83edfc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f6e83edfc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La opción de refresh token siempre estará habilitada pero sólo se usa cuando el flujo OAuth2.0 es el Authorization Code Grant, ya que es el único que también devuelve el refresh token. Entonces nuestra aplicación podrá solicitar renovar los tokens con el refresh token.</a:t>
            </a:r>
            <a:endParaRPr sz="1400"/>
          </a:p>
          <a:p>
            <a:pPr indent="0" lvl="0" marL="0" rtl="0" algn="just">
              <a:spcBef>
                <a:spcPts val="0"/>
              </a:spcBef>
              <a:spcAft>
                <a:spcPts val="0"/>
              </a:spcAft>
              <a:buNone/>
            </a:pPr>
            <a:r>
              <a:t/>
            </a:r>
            <a:endParaRPr sz="1400"/>
          </a:p>
          <a:p>
            <a:pPr indent="0" lvl="0" marL="0" rtl="0" algn="just">
              <a:spcBef>
                <a:spcPts val="0"/>
              </a:spcBef>
              <a:spcAft>
                <a:spcPts val="0"/>
              </a:spcAft>
              <a:buNone/>
            </a:pPr>
            <a:r>
              <a:rPr lang="en" sz="1400"/>
              <a:t>El flujo ALLOW_USER_SRP_AUTH normalmente se usará en las aplicaciones cliente (Client-Side), si la usamos en una aplicación Server-Side App, nuestro servidor también deberá soportar el protocolo SRP (aunque no se usa normalmente cuando disponemos de backends seguros).</a:t>
            </a:r>
            <a:r>
              <a:rPr lang="en" sz="1400">
                <a:solidFill>
                  <a:srgbClr val="FFFFFF"/>
                </a:solidFill>
              </a:rPr>
              <a:t>AL</a:t>
            </a:r>
            <a:r>
              <a:rPr lang="en" sz="1300">
                <a:solidFill>
                  <a:srgbClr val="FFFFFF"/>
                </a:solidFill>
                <a:latin typeface="Lato"/>
                <a:ea typeface="Lato"/>
                <a:cs typeface="Lato"/>
                <a:sym typeface="Lato"/>
              </a:rPr>
              <a:t>LOW_USER_SRP_AUTH</a:t>
            </a:r>
            <a:r>
              <a:rPr lang="en"/>
              <a:t> </a:t>
            </a:r>
            <a:r>
              <a:rPr lang="en" sz="1300">
                <a:solidFill>
                  <a:schemeClr val="lt1"/>
                </a:solidFill>
                <a:latin typeface="Lato"/>
                <a:ea typeface="Lato"/>
                <a:cs typeface="Lato"/>
                <a:sym typeface="Lato"/>
              </a:rPr>
              <a:t>ALLOW_USER_SRP_AUTH:</a:t>
            </a:r>
            <a:r>
              <a:rPr lang="en"/>
              <a:t> </a:t>
            </a:r>
            <a:r>
              <a:rPr lang="en" sz="1300">
                <a:solidFill>
                  <a:schemeClr val="lt1"/>
                </a:solidFill>
                <a:latin typeface="Lato"/>
                <a:ea typeface="Lato"/>
                <a:cs typeface="Lato"/>
                <a:sym typeface="Lato"/>
              </a:rPr>
              <a:t>ALLOW_USER_SRP_AUTH</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f6e83edfc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f6e83edfc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f6e83edfc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f6e83edfc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f6e83edfc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f6e83edfc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rPr b="1" lang="en" sz="1300"/>
              <a:t>Funcionamiento (en este ejemplo hemos simplificado el proceso para su mejor entendimiento). Durante el proceso de intercambio de mensajes, hemos omitido algunos valores que son calculados aleatoriamente y que cambian en cada proceso de autenticación.:</a:t>
            </a:r>
            <a:endParaRPr b="1" sz="1300"/>
          </a:p>
          <a:p>
            <a:pPr indent="0" lvl="0" marL="0" rtl="0" algn="l">
              <a:lnSpc>
                <a:spcPct val="125000"/>
              </a:lnSpc>
              <a:spcBef>
                <a:spcPts val="0"/>
              </a:spcBef>
              <a:spcAft>
                <a:spcPts val="0"/>
              </a:spcAft>
              <a:buNone/>
            </a:pPr>
            <a:r>
              <a:t/>
            </a:r>
            <a:endParaRPr b="1" sz="1300"/>
          </a:p>
          <a:p>
            <a:pPr indent="0" lvl="0" marL="0" rtl="0" algn="l">
              <a:lnSpc>
                <a:spcPct val="125000"/>
              </a:lnSpc>
              <a:spcBef>
                <a:spcPts val="0"/>
              </a:spcBef>
              <a:spcAft>
                <a:spcPts val="0"/>
              </a:spcAft>
              <a:buNone/>
            </a:pPr>
            <a:r>
              <a:rPr lang="en" sz="1300"/>
              <a:t>Durante el proceso de registro el cliente genera un valor s llamado salt (aleatorio). Después genera un valor v (llamado verificador), a partir de un hash del valor s y la password. El usuario envía estos valores (s,v, considerados como la clave pública de A) junto con el user name al servidor y este guarda esos valores en su base de datos.</a:t>
            </a:r>
            <a:endParaRPr sz="1300"/>
          </a:p>
          <a:p>
            <a:pPr indent="0" lvl="0" marL="0" rtl="0" algn="l">
              <a:lnSpc>
                <a:spcPct val="125000"/>
              </a:lnSpc>
              <a:spcBef>
                <a:spcPts val="0"/>
              </a:spcBef>
              <a:spcAft>
                <a:spcPts val="0"/>
              </a:spcAft>
              <a:buNone/>
            </a:pPr>
            <a:r>
              <a:t/>
            </a:r>
            <a:endParaRPr sz="1300"/>
          </a:p>
          <a:p>
            <a:pPr indent="0" lvl="0" marL="0" rtl="0" algn="l">
              <a:lnSpc>
                <a:spcPct val="125000"/>
              </a:lnSpc>
              <a:spcBef>
                <a:spcPts val="0"/>
              </a:spcBef>
              <a:spcAft>
                <a:spcPts val="0"/>
              </a:spcAft>
              <a:buNone/>
            </a:pPr>
            <a:r>
              <a:rPr lang="en" sz="1300"/>
              <a:t>Durante el proceso de autenticación (que es el que muestra este diagrama), el cliente genera el valor A (que cambia en cada proceso de autenticación y no es un valor fijo). El servidor busca los valores (s,v) a partir del user name y los obtiene. Luego calcula B (considerada como la clave pública del servidor), calcula S (a partir de A y v) y calcula K (un hash de S). Finalmente </a:t>
            </a:r>
            <a:r>
              <a:rPr lang="en" sz="1300"/>
              <a:t>envía</a:t>
            </a:r>
            <a:r>
              <a:rPr lang="en" sz="1300"/>
              <a:t> los valores calculados junto con el valor aleatorio u al cliente (envia s,u y B, este último también cambia en cada proceso de autenticación). </a:t>
            </a:r>
            <a:endParaRPr sz="1300"/>
          </a:p>
          <a:p>
            <a:pPr indent="0" lvl="0" marL="0" rtl="0" algn="l">
              <a:lnSpc>
                <a:spcPct val="125000"/>
              </a:lnSpc>
              <a:spcBef>
                <a:spcPts val="0"/>
              </a:spcBef>
              <a:spcAft>
                <a:spcPts val="0"/>
              </a:spcAft>
              <a:buNone/>
            </a:pPr>
            <a:r>
              <a:rPr lang="en" sz="1300"/>
              <a:t>A partir de aquí el cliente calcula S (en función de B, x (un valor aleatorio) y u), luego calcula K (un hash de S) y calcula M (que es un hash de A,B y K y que es un valor derivado del valor s y de la contraseña). Luego </a:t>
            </a:r>
            <a:r>
              <a:rPr lang="en" sz="1300"/>
              <a:t>envía</a:t>
            </a:r>
            <a:r>
              <a:rPr lang="en" sz="1300"/>
              <a:t> este valor M al servidor, el cuál podrá comprobar que M lo ha generado el cliente, y que sólo el cliente conoce la contraseña. El servidor podrá validar M y deducir que ha sido enviado por el cliente, de manera que en ningún momento se transmite la contraseña ni se guarda en el servidor.</a:t>
            </a:r>
            <a:endParaRPr sz="1300"/>
          </a:p>
          <a:p>
            <a:pPr indent="0" lvl="0" marL="0" rtl="0" algn="l">
              <a:lnSpc>
                <a:spcPct val="125000"/>
              </a:lnSpc>
              <a:spcBef>
                <a:spcPts val="0"/>
              </a:spcBef>
              <a:spcAft>
                <a:spcPts val="0"/>
              </a:spcAft>
              <a:buNone/>
            </a:pPr>
            <a:r>
              <a:rPr lang="en" sz="1300"/>
              <a:t>En resumen y de forma general, en cada proceso de autenticación diferente, se calculan nuevos valores de A, B y M. De esta forma se crea un protocolo muy seguro y el servidor puede certificar que sólo el cliente conoce la contraseña.</a:t>
            </a:r>
            <a:endParaRPr sz="1300"/>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ec8f0172d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ec8f0172d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1200"/>
              </a:spcBef>
              <a:spcAft>
                <a:spcPts val="0"/>
              </a:spcAft>
              <a:buClr>
                <a:schemeClr val="dk1"/>
              </a:buClr>
              <a:buSzPts val="1100"/>
              <a:buFont typeface="Arial"/>
              <a:buNone/>
            </a:pPr>
            <a:r>
              <a:rPr lang="en" sz="1200">
                <a:solidFill>
                  <a:schemeClr val="dk1"/>
                </a:solidFill>
              </a:rPr>
              <a:t>Gracias a la herramienta de los Identity Pool, o grupos de identidades, podremos asociar los grupos de usuarios creados a través de User Pool, con los roles o permisos que queremos conceder a esos usuarios. Podremos autorizar a los usuarios a través de roles de IAM (Identity Access Management) y a través de políticas definidas para conceder acceso a los recursos protegidos.</a:t>
            </a:r>
            <a:endParaRPr>
              <a:solidFill>
                <a:schemeClr val="dk1"/>
              </a:solidFill>
            </a:endParaRPr>
          </a:p>
          <a:p>
            <a:pPr indent="0" lvl="0" marL="0" rtl="0" algn="l">
              <a:lnSpc>
                <a:spcPct val="120000"/>
              </a:lnSpc>
              <a:spcBef>
                <a:spcPts val="1200"/>
              </a:spcBef>
              <a:spcAft>
                <a:spcPts val="0"/>
              </a:spcAft>
              <a:buClr>
                <a:schemeClr val="dk1"/>
              </a:buClr>
              <a:buSzPts val="1100"/>
              <a:buFont typeface="Arial"/>
              <a:buNone/>
            </a:pPr>
            <a:r>
              <a:rPr lang="en" sz="1200">
                <a:solidFill>
                  <a:schemeClr val="dk1"/>
                </a:solidFill>
              </a:rPr>
              <a:t>Podremos tambien agregar permisos tanto a usuarios autenticados como no autenticados (invitados que no se han logeado). Por ejemplo acceso a servicios de S3 o de EC2 de AWS.</a:t>
            </a:r>
            <a:endParaRPr>
              <a:solidFill>
                <a:schemeClr val="dk1"/>
              </a:solidFill>
            </a:endParaRPr>
          </a:p>
          <a:p>
            <a:pPr indent="0" lvl="0" marL="0" rtl="0" algn="l">
              <a:lnSpc>
                <a:spcPct val="120000"/>
              </a:lnSpc>
              <a:spcBef>
                <a:spcPts val="1200"/>
              </a:spcBef>
              <a:spcAft>
                <a:spcPts val="0"/>
              </a:spcAft>
              <a:buClr>
                <a:schemeClr val="dk1"/>
              </a:buClr>
              <a:buSzPts val="1100"/>
              <a:buFont typeface="Arial"/>
              <a:buNone/>
            </a:pPr>
            <a:r>
              <a:rPr lang="en" sz="1200">
                <a:solidFill>
                  <a:schemeClr val="dk1"/>
                </a:solidFill>
              </a:rPr>
              <a:t>Al i</a:t>
            </a:r>
            <a:r>
              <a:rPr lang="en" sz="1200">
                <a:solidFill>
                  <a:schemeClr val="dk1"/>
                </a:solidFill>
              </a:rPr>
              <a:t>g</a:t>
            </a:r>
            <a:r>
              <a:rPr lang="en" sz="1200">
                <a:solidFill>
                  <a:schemeClr val="dk1"/>
                </a:solidFill>
              </a:rPr>
              <a:t>ual que la herramienta User Pool también dispone de herramientas de analítica para poder tener cuántos usuarios han accedido a los recursos, etc.</a:t>
            </a:r>
            <a:endParaRPr sz="1200">
              <a:solidFill>
                <a:schemeClr val="dk1"/>
              </a:solidFill>
            </a:endParaRPr>
          </a:p>
          <a:p>
            <a:pPr indent="0" lvl="0" marL="0" rtl="0" algn="l">
              <a:spcBef>
                <a:spcPts val="0"/>
              </a:spcBef>
              <a:spcAft>
                <a:spcPts val="0"/>
              </a:spcAft>
              <a:buNone/>
            </a:pPr>
            <a:r>
              <a:t/>
            </a:r>
            <a:endParaRPr sz="1400"/>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137af1333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137af1333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3d231096d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13d231096d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3a09a404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3a09a404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e43a53ec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e43a53ec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01600" marR="101600" rtl="0" algn="l">
              <a:lnSpc>
                <a:spcPct val="160000"/>
              </a:lnSpc>
              <a:spcBef>
                <a:spcPts val="3400"/>
              </a:spcBef>
              <a:spcAft>
                <a:spcPts val="0"/>
              </a:spcAft>
              <a:buClr>
                <a:schemeClr val="dk1"/>
              </a:buClr>
              <a:buSzPts val="1100"/>
              <a:buFont typeface="Arial"/>
              <a:buNone/>
            </a:pPr>
            <a:r>
              <a:rPr lang="en" sz="1400">
                <a:solidFill>
                  <a:srgbClr val="232F3E"/>
                </a:solidFill>
                <a:highlight>
                  <a:srgbClr val="FFFFFF"/>
                </a:highlight>
              </a:rPr>
              <a:t>Amazon API Gateway es un servicio completamente administrado que facilita a los desarrolladores la creación, la publicación, el mantenimiento, el monitoreo y la protección de API a cualquier escala. Las API actúan como la "puerta de entrada" para que las aplicaciones accedan a los datos, la lógica empresarial o la funcionalidad de sus servicios de backend. Con API Gateway, puede crear API RESTful y API WebSocket que permiten aplicaciones de comunicación bidireccional en tiempo real. API Gateway admite cargas de trabajo en contenedores y sin servidor, así como aplicaciones web.</a:t>
            </a:r>
            <a:endParaRPr sz="1400">
              <a:solidFill>
                <a:srgbClr val="232F3E"/>
              </a:solidFill>
              <a:highlight>
                <a:srgbClr val="FFFFFF"/>
              </a:highlight>
            </a:endParaRPr>
          </a:p>
          <a:p>
            <a:pPr indent="0" lvl="0" marL="101600" marR="101600" rtl="0" algn="l">
              <a:lnSpc>
                <a:spcPct val="160000"/>
              </a:lnSpc>
              <a:spcBef>
                <a:spcPts val="4500"/>
              </a:spcBef>
              <a:spcAft>
                <a:spcPts val="0"/>
              </a:spcAft>
              <a:buClr>
                <a:schemeClr val="dk1"/>
              </a:buClr>
              <a:buSzPts val="1100"/>
              <a:buFont typeface="Arial"/>
              <a:buNone/>
            </a:pPr>
            <a:r>
              <a:rPr lang="en" sz="1400">
                <a:solidFill>
                  <a:srgbClr val="232F3E"/>
                </a:solidFill>
                <a:highlight>
                  <a:srgbClr val="FFFFFF"/>
                </a:highlight>
              </a:rPr>
              <a:t>API Gateway gestiona todas las tareas implicadas en la aceptación y el procesamiento de hasta cientos de miles de llamadas a API simultáneas, entre ellas, la administración del tráfico, compatibilidad con CORS, el control de autorizaciones y acceso, la limitación controlada, el monitoreo y la administración de versiones de API. API Gateway no requiere pagos mínimos ni costos iniciales. Se paga por las llamadas a las API que se reciben y por la cantidad de datos salientes transferidos; además, con el modelo de precios por niveles de API Gateway, puede reducir sus costos a medida que cambie la escala de uso de las API.</a:t>
            </a:r>
            <a:endParaRPr sz="1400">
              <a:solidFill>
                <a:srgbClr val="232F3E"/>
              </a:solidFill>
              <a:highlight>
                <a:srgbClr val="FFFFFF"/>
              </a:highlight>
            </a:endParaRPr>
          </a:p>
          <a:p>
            <a:pPr indent="0" lvl="0" marL="241300" marR="241300" rtl="0" algn="l">
              <a:lnSpc>
                <a:spcPct val="130000"/>
              </a:lnSpc>
              <a:spcBef>
                <a:spcPts val="4500"/>
              </a:spcBef>
              <a:spcAft>
                <a:spcPts val="0"/>
              </a:spcAft>
              <a:buClr>
                <a:schemeClr val="dk1"/>
              </a:buClr>
              <a:buSzPts val="1100"/>
              <a:buFont typeface="Arial"/>
              <a:buNone/>
            </a:pPr>
            <a:r>
              <a:rPr lang="en" sz="1400">
                <a:solidFill>
                  <a:srgbClr val="333333"/>
                </a:solidFill>
                <a:highlight>
                  <a:srgbClr val="FFFFFF"/>
                </a:highlight>
              </a:rPr>
              <a:t>1 millón de llamadas al API recibidas de forma gratuita</a:t>
            </a:r>
            <a:endParaRPr sz="1400">
              <a:solidFill>
                <a:srgbClr val="333333"/>
              </a:solidFill>
              <a:highlight>
                <a:srgbClr val="FFFFFF"/>
              </a:highlight>
            </a:endParaRPr>
          </a:p>
          <a:p>
            <a:pPr indent="0" lvl="0" marL="241300" marR="241300" rtl="0" algn="l">
              <a:lnSpc>
                <a:spcPct val="150000"/>
              </a:lnSpc>
              <a:spcBef>
                <a:spcPts val="4500"/>
              </a:spcBef>
              <a:spcAft>
                <a:spcPts val="0"/>
              </a:spcAft>
              <a:buClr>
                <a:schemeClr val="dk1"/>
              </a:buClr>
              <a:buSzPts val="1100"/>
              <a:buFont typeface="Arial"/>
              <a:buNone/>
            </a:pPr>
            <a:r>
              <a:rPr lang="en" sz="1400">
                <a:solidFill>
                  <a:srgbClr val="333333"/>
                </a:solidFill>
                <a:highlight>
                  <a:srgbClr val="FFFFFF"/>
                </a:highlight>
              </a:rPr>
              <a:t>por mes, durante 12 meses con la </a:t>
            </a:r>
            <a:r>
              <a:rPr lang="en" sz="1400">
                <a:solidFill>
                  <a:srgbClr val="007EB9"/>
                </a:solidFill>
                <a:highlight>
                  <a:srgbClr val="FFFFFF"/>
                </a:highlight>
                <a:uFill>
                  <a:noFill/>
                </a:uFill>
                <a:hlinkClick r:id="rId2">
                  <a:extLst>
                    <a:ext uri="{A12FA001-AC4F-418D-AE19-62706E023703}">
                      <ahyp:hlinkClr val="tx"/>
                    </a:ext>
                  </a:extLst>
                </a:hlinkClick>
              </a:rPr>
              <a:t>capa gratuita de AWS</a:t>
            </a:r>
            <a:endParaRPr sz="1400">
              <a:solidFill>
                <a:srgbClr val="007EB9"/>
              </a:solidFill>
              <a:highlight>
                <a:srgbClr val="FFFFFF"/>
              </a:highlight>
            </a:endParaRPr>
          </a:p>
          <a:p>
            <a:pPr indent="0" lvl="0" marL="241300" marR="241300" rtl="0" algn="l">
              <a:lnSpc>
                <a:spcPct val="160000"/>
              </a:lnSpc>
              <a:spcBef>
                <a:spcPts val="4500"/>
              </a:spcBef>
              <a:spcAft>
                <a:spcPts val="0"/>
              </a:spcAft>
              <a:buClr>
                <a:schemeClr val="dk1"/>
              </a:buClr>
              <a:buSzPts val="1100"/>
              <a:buFont typeface="Arial"/>
              <a:buNone/>
            </a:pPr>
            <a:r>
              <a:rPr lang="en" sz="1400">
                <a:solidFill>
                  <a:srgbClr val="007EB9"/>
                </a:solidFill>
                <a:highlight>
                  <a:srgbClr val="FFFFFF"/>
                </a:highlight>
                <a:uFill>
                  <a:noFill/>
                </a:uFill>
                <a:hlinkClick r:id="rId3">
                  <a:extLst>
                    <a:ext uri="{A12FA001-AC4F-418D-AE19-62706E023703}">
                      <ahyp:hlinkClr val="tx"/>
                    </a:ext>
                  </a:extLst>
                </a:hlinkClick>
              </a:rPr>
              <a:t>Comience de forma gratuita »</a:t>
            </a:r>
            <a:endParaRPr sz="1400">
              <a:solidFill>
                <a:srgbClr val="007EB9"/>
              </a:solidFill>
              <a:highlight>
                <a:srgbClr val="FFFFFF"/>
              </a:highlight>
            </a:endParaRPr>
          </a:p>
          <a:p>
            <a:pPr indent="0" lvl="0" marL="393700" marR="393700" rtl="0" algn="l">
              <a:lnSpc>
                <a:spcPct val="130000"/>
              </a:lnSpc>
              <a:spcBef>
                <a:spcPts val="4500"/>
              </a:spcBef>
              <a:spcAft>
                <a:spcPts val="0"/>
              </a:spcAft>
              <a:buClr>
                <a:schemeClr val="dk1"/>
              </a:buClr>
              <a:buSzPts val="1100"/>
              <a:buFont typeface="Arial"/>
              <a:buNone/>
            </a:pPr>
            <a:r>
              <a:rPr lang="en" sz="1400">
                <a:solidFill>
                  <a:srgbClr val="232F3E"/>
                </a:solidFill>
                <a:highlight>
                  <a:srgbClr val="F1F4F6"/>
                </a:highlight>
              </a:rPr>
              <a:t>Tipos de API</a:t>
            </a:r>
            <a:endParaRPr sz="1400">
              <a:solidFill>
                <a:srgbClr val="232F3E"/>
              </a:solidFill>
              <a:highlight>
                <a:srgbClr val="F1F4F6"/>
              </a:highlight>
            </a:endParaRPr>
          </a:p>
          <a:p>
            <a:pPr indent="0" lvl="0" marL="635000" marR="635000" rtl="0" algn="l">
              <a:lnSpc>
                <a:spcPct val="150000"/>
              </a:lnSpc>
              <a:spcBef>
                <a:spcPts val="3400"/>
              </a:spcBef>
              <a:spcAft>
                <a:spcPts val="0"/>
              </a:spcAft>
              <a:buClr>
                <a:schemeClr val="dk1"/>
              </a:buClr>
              <a:buSzPts val="1100"/>
              <a:buFont typeface="Arial"/>
              <a:buNone/>
            </a:pPr>
            <a:r>
              <a:rPr lang="en" sz="1400">
                <a:solidFill>
                  <a:srgbClr val="232F3E"/>
                </a:solidFill>
                <a:highlight>
                  <a:srgbClr val="F1F4F6"/>
                </a:highlight>
              </a:rPr>
              <a:t>API RESTful</a:t>
            </a:r>
            <a:endParaRPr sz="1400">
              <a:solidFill>
                <a:srgbClr val="232F3E"/>
              </a:solidFill>
              <a:highlight>
                <a:srgbClr val="F1F4F6"/>
              </a:highlight>
            </a:endParaRPr>
          </a:p>
          <a:p>
            <a:pPr indent="0" lvl="0" marL="635000" marR="635000" rtl="0" algn="l">
              <a:lnSpc>
                <a:spcPct val="115000"/>
              </a:lnSpc>
              <a:spcBef>
                <a:spcPts val="3400"/>
              </a:spcBef>
              <a:spcAft>
                <a:spcPts val="0"/>
              </a:spcAft>
              <a:buClr>
                <a:schemeClr val="dk1"/>
              </a:buClr>
              <a:buSzPts val="1100"/>
              <a:buFont typeface="Arial"/>
              <a:buNone/>
            </a:pPr>
            <a:r>
              <a:rPr lang="en" sz="1400">
                <a:solidFill>
                  <a:srgbClr val="333333"/>
                </a:solidFill>
                <a:highlight>
                  <a:srgbClr val="F1F4F6"/>
                </a:highlight>
              </a:rPr>
              <a:t>Cree API RESTful optimizadas para cargas de trabajo sin servidor y backends HTTP mediante API HTTP. </a:t>
            </a:r>
            <a:r>
              <a:rPr lang="en" sz="1400">
                <a:solidFill>
                  <a:srgbClr val="007EB9"/>
                </a:solidFill>
                <a:highlight>
                  <a:srgbClr val="F1F4F6"/>
                </a:highlight>
                <a:uFill>
                  <a:noFill/>
                </a:uFill>
                <a:hlinkClick r:id="rId4">
                  <a:extLst>
                    <a:ext uri="{A12FA001-AC4F-418D-AE19-62706E023703}">
                      <ahyp:hlinkClr val="tx"/>
                    </a:ext>
                  </a:extLst>
                </a:hlinkClick>
              </a:rPr>
              <a:t>Las API HTTP</a:t>
            </a:r>
            <a:r>
              <a:rPr lang="en" sz="1400">
                <a:solidFill>
                  <a:srgbClr val="333333"/>
                </a:solidFill>
                <a:highlight>
                  <a:srgbClr val="F1F4F6"/>
                </a:highlight>
              </a:rPr>
              <a:t> son la mejor opción para crear API que solo requieran funcionalidad de proxy de API. Si sus API requieren las características de administración de API y la funcionalidad de proxy de API en una única solución, API Gateway también ofrece </a:t>
            </a:r>
            <a:r>
              <a:rPr lang="en" sz="1400">
                <a:solidFill>
                  <a:srgbClr val="007EB9"/>
                </a:solidFill>
                <a:highlight>
                  <a:srgbClr val="F1F4F6"/>
                </a:highlight>
                <a:uFill>
                  <a:noFill/>
                </a:uFill>
                <a:hlinkClick r:id="rId5">
                  <a:extLst>
                    <a:ext uri="{A12FA001-AC4F-418D-AE19-62706E023703}">
                      <ahyp:hlinkClr val="tx"/>
                    </a:ext>
                  </a:extLst>
                </a:hlinkClick>
              </a:rPr>
              <a:t>API REST</a:t>
            </a:r>
            <a:r>
              <a:rPr lang="en" sz="1400">
                <a:solidFill>
                  <a:srgbClr val="333333"/>
                </a:solidFill>
                <a:highlight>
                  <a:srgbClr val="F1F4F6"/>
                </a:highlight>
              </a:rPr>
              <a:t>.</a:t>
            </a:r>
            <a:endParaRPr sz="1400">
              <a:solidFill>
                <a:srgbClr val="333333"/>
              </a:solidFill>
              <a:highlight>
                <a:srgbClr val="F1F4F6"/>
              </a:highlight>
            </a:endParaRPr>
          </a:p>
          <a:p>
            <a:pPr indent="0" lvl="0" marL="635000" marR="635000" rtl="0" algn="l">
              <a:lnSpc>
                <a:spcPct val="150000"/>
              </a:lnSpc>
              <a:spcBef>
                <a:spcPts val="3400"/>
              </a:spcBef>
              <a:spcAft>
                <a:spcPts val="0"/>
              </a:spcAft>
              <a:buClr>
                <a:schemeClr val="dk1"/>
              </a:buClr>
              <a:buSzPts val="1100"/>
              <a:buFont typeface="Arial"/>
              <a:buNone/>
            </a:pPr>
            <a:r>
              <a:rPr lang="en" sz="1400">
                <a:solidFill>
                  <a:srgbClr val="232F3E"/>
                </a:solidFill>
                <a:highlight>
                  <a:srgbClr val="F1F4F6"/>
                </a:highlight>
              </a:rPr>
              <a:t>API DE WEBSOCKET</a:t>
            </a:r>
            <a:endParaRPr sz="1400">
              <a:solidFill>
                <a:srgbClr val="232F3E"/>
              </a:solidFill>
              <a:highlight>
                <a:srgbClr val="F1F4F6"/>
              </a:highlight>
            </a:endParaRPr>
          </a:p>
          <a:p>
            <a:pPr indent="0" lvl="0" marL="635000" marR="635000" rtl="0" algn="l">
              <a:lnSpc>
                <a:spcPct val="115000"/>
              </a:lnSpc>
              <a:spcBef>
                <a:spcPts val="3400"/>
              </a:spcBef>
              <a:spcAft>
                <a:spcPts val="1100"/>
              </a:spcAft>
              <a:buClr>
                <a:schemeClr val="dk1"/>
              </a:buClr>
              <a:buSzPts val="1100"/>
              <a:buFont typeface="Arial"/>
              <a:buNone/>
            </a:pPr>
            <a:r>
              <a:rPr lang="en" sz="1400">
                <a:solidFill>
                  <a:srgbClr val="333333"/>
                </a:solidFill>
                <a:highlight>
                  <a:srgbClr val="F1F4F6"/>
                </a:highlight>
              </a:rPr>
              <a:t>Cree aplicaciones de comunicación bidireccional en tiempo real, como aplicaciones de chat y paneles de streaming, con </a:t>
            </a:r>
            <a:r>
              <a:rPr lang="en" sz="1400">
                <a:solidFill>
                  <a:srgbClr val="007EB9"/>
                </a:solidFill>
                <a:highlight>
                  <a:srgbClr val="F1F4F6"/>
                </a:highlight>
                <a:uFill>
                  <a:noFill/>
                </a:uFill>
                <a:hlinkClick r:id="rId6">
                  <a:extLst>
                    <a:ext uri="{A12FA001-AC4F-418D-AE19-62706E023703}">
                      <ahyp:hlinkClr val="tx"/>
                    </a:ext>
                  </a:extLst>
                </a:hlinkClick>
              </a:rPr>
              <a:t>API WebSocket</a:t>
            </a:r>
            <a:r>
              <a:rPr lang="en" sz="1400">
                <a:solidFill>
                  <a:srgbClr val="333333"/>
                </a:solidFill>
                <a:highlight>
                  <a:srgbClr val="F1F4F6"/>
                </a:highlight>
              </a:rPr>
              <a:t>. API Gateway mantiene una conexión persistente para manejar la transferencia de mensajes entre su servicio de backend y sus clientes.</a:t>
            </a:r>
            <a:endParaRPr sz="1400"/>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3b0eae27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13b0eae27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ec8f0172d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ec8f0172d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ec8f0172d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ec8f0172d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ec8f0172d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ec8f0172d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ec8f0172d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ec8f0172d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e85e0119a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e85e0119a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ed0e81588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ed0e81588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ed0e81588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ed0e81588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ed0e81588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ed0e81588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1219d1d45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1219d1d45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eedf082b1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eedf082b1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0000"/>
              </a:lnSpc>
              <a:spcBef>
                <a:spcPts val="0"/>
              </a:spcBef>
              <a:spcAft>
                <a:spcPts val="0"/>
              </a:spcAft>
              <a:buClr>
                <a:schemeClr val="dk1"/>
              </a:buClr>
              <a:buSzPts val="1100"/>
              <a:buFont typeface="Arial"/>
              <a:buNone/>
            </a:pPr>
            <a:r>
              <a:t/>
            </a:r>
            <a:endParaRPr sz="1700">
              <a:solidFill>
                <a:srgbClr val="232F3E"/>
              </a:solidFill>
              <a:highlight>
                <a:srgbClr val="F1F4F6"/>
              </a:highlight>
            </a:endParaRPr>
          </a:p>
          <a:p>
            <a:pPr indent="0" lvl="0" marL="101600" marR="101600" rtl="0" algn="l">
              <a:lnSpc>
                <a:spcPct val="150000"/>
              </a:lnSpc>
              <a:spcBef>
                <a:spcPts val="1100"/>
              </a:spcBef>
              <a:spcAft>
                <a:spcPts val="0"/>
              </a:spcAft>
              <a:buClr>
                <a:schemeClr val="dk1"/>
              </a:buClr>
              <a:buSzPts val="1100"/>
              <a:buFont typeface="Arial"/>
              <a:buNone/>
            </a:pPr>
            <a:r>
              <a:rPr lang="en" sz="1400">
                <a:solidFill>
                  <a:srgbClr val="232F3E"/>
                </a:solidFill>
                <a:highlight>
                  <a:srgbClr val="F1F4F6"/>
                </a:highlight>
              </a:rPr>
              <a:t>Desarrollo de API eficiente</a:t>
            </a:r>
            <a:endParaRPr sz="1400">
              <a:solidFill>
                <a:srgbClr val="232F3E"/>
              </a:solidFill>
              <a:highlight>
                <a:srgbClr val="F1F4F6"/>
              </a:highlight>
            </a:endParaRPr>
          </a:p>
          <a:p>
            <a:pPr indent="0" lvl="0" marL="101600" marR="101600" rtl="0" algn="l">
              <a:lnSpc>
                <a:spcPct val="115000"/>
              </a:lnSpc>
              <a:spcBef>
                <a:spcPts val="1100"/>
              </a:spcBef>
              <a:spcAft>
                <a:spcPts val="0"/>
              </a:spcAft>
              <a:buClr>
                <a:schemeClr val="dk1"/>
              </a:buClr>
              <a:buSzPts val="1100"/>
              <a:buFont typeface="Arial"/>
              <a:buNone/>
            </a:pPr>
            <a:r>
              <a:rPr lang="en" sz="1400">
                <a:solidFill>
                  <a:srgbClr val="333333"/>
                </a:solidFill>
                <a:highlight>
                  <a:srgbClr val="F1F4F6"/>
                </a:highlight>
              </a:rPr>
              <a:t>API Gateway permite ejecutar varias versiones de la misma API simultáneamente, lo que facilita la iteración, puesta a prueba y publicación de nuevas versiones con rapidez. Se paga por las llamadas realizadas a las API y la transferencia de datos salientes; no hay pagos mínimos ni compromisos iniciales.</a:t>
            </a:r>
            <a:endParaRPr sz="1400">
              <a:solidFill>
                <a:srgbClr val="333333"/>
              </a:solidFill>
              <a:highlight>
                <a:srgbClr val="F1F4F6"/>
              </a:highlight>
            </a:endParaRPr>
          </a:p>
          <a:p>
            <a:pPr indent="0" lvl="0" marL="101600" marR="101600" rtl="0" algn="l">
              <a:lnSpc>
                <a:spcPct val="150000"/>
              </a:lnSpc>
              <a:spcBef>
                <a:spcPts val="1100"/>
              </a:spcBef>
              <a:spcAft>
                <a:spcPts val="0"/>
              </a:spcAft>
              <a:buClr>
                <a:schemeClr val="dk1"/>
              </a:buClr>
              <a:buSzPts val="1100"/>
              <a:buFont typeface="Arial"/>
              <a:buNone/>
            </a:pPr>
            <a:r>
              <a:rPr lang="en" sz="1400">
                <a:solidFill>
                  <a:srgbClr val="232F3E"/>
                </a:solidFill>
                <a:highlight>
                  <a:srgbClr val="F1F4F6"/>
                </a:highlight>
              </a:rPr>
              <a:t>Rendimiento a cualquier escala</a:t>
            </a:r>
            <a:endParaRPr sz="1400">
              <a:solidFill>
                <a:srgbClr val="232F3E"/>
              </a:solidFill>
              <a:highlight>
                <a:srgbClr val="F1F4F6"/>
              </a:highlight>
            </a:endParaRPr>
          </a:p>
          <a:p>
            <a:pPr indent="0" lvl="0" marL="101600" marR="101600" rtl="0" algn="l">
              <a:lnSpc>
                <a:spcPct val="115000"/>
              </a:lnSpc>
              <a:spcBef>
                <a:spcPts val="1100"/>
              </a:spcBef>
              <a:spcAft>
                <a:spcPts val="0"/>
              </a:spcAft>
              <a:buClr>
                <a:schemeClr val="dk1"/>
              </a:buClr>
              <a:buSzPts val="1100"/>
              <a:buFont typeface="Arial"/>
              <a:buNone/>
            </a:pPr>
            <a:r>
              <a:rPr lang="en" sz="1400">
                <a:solidFill>
                  <a:srgbClr val="333333"/>
                </a:solidFill>
                <a:highlight>
                  <a:srgbClr val="F1F4F6"/>
                </a:highlight>
              </a:rPr>
              <a:t>Proporcione a los usuarios finales la latencia más baja posible para las solicitudes y las respuestas de API sacando partido de nuestra red global de ubicaciones de borde a través de Amazon CloudFront. Limite el tráfico de forma controlada y autorice las llamadas a la API a fin de garantizar que las operaciones de backend soporten los picos de tráfico y no se llame a los sistemas backend de forma innecesaria.</a:t>
            </a:r>
            <a:endParaRPr sz="1400">
              <a:solidFill>
                <a:srgbClr val="333333"/>
              </a:solidFill>
              <a:highlight>
                <a:srgbClr val="F1F4F6"/>
              </a:highlight>
            </a:endParaRPr>
          </a:p>
          <a:p>
            <a:pPr indent="0" lvl="0" marL="101600" marR="101600" rtl="0" algn="l">
              <a:lnSpc>
                <a:spcPct val="150000"/>
              </a:lnSpc>
              <a:spcBef>
                <a:spcPts val="1100"/>
              </a:spcBef>
              <a:spcAft>
                <a:spcPts val="0"/>
              </a:spcAft>
              <a:buClr>
                <a:schemeClr val="dk1"/>
              </a:buClr>
              <a:buSzPts val="1100"/>
              <a:buFont typeface="Arial"/>
              <a:buNone/>
            </a:pPr>
            <a:r>
              <a:rPr lang="en" sz="1400">
                <a:solidFill>
                  <a:srgbClr val="232F3E"/>
                </a:solidFill>
                <a:highlight>
                  <a:srgbClr val="F1F4F6"/>
                </a:highlight>
              </a:rPr>
              <a:t>Ahorro de costos a escala</a:t>
            </a:r>
            <a:endParaRPr sz="1400">
              <a:solidFill>
                <a:srgbClr val="232F3E"/>
              </a:solidFill>
              <a:highlight>
                <a:srgbClr val="F1F4F6"/>
              </a:highlight>
            </a:endParaRPr>
          </a:p>
          <a:p>
            <a:pPr indent="0" lvl="0" marL="101600" marR="101600" rtl="0" algn="l">
              <a:lnSpc>
                <a:spcPct val="115000"/>
              </a:lnSpc>
              <a:spcBef>
                <a:spcPts val="1100"/>
              </a:spcBef>
              <a:spcAft>
                <a:spcPts val="0"/>
              </a:spcAft>
              <a:buClr>
                <a:schemeClr val="dk1"/>
              </a:buClr>
              <a:buSzPts val="1100"/>
              <a:buFont typeface="Arial"/>
              <a:buNone/>
            </a:pPr>
            <a:r>
              <a:rPr lang="en" sz="1400">
                <a:solidFill>
                  <a:srgbClr val="333333"/>
                </a:solidFill>
                <a:highlight>
                  <a:srgbClr val="F1F4F6"/>
                </a:highlight>
              </a:rPr>
              <a:t>Se ofrece un modelo de precios por niveles para las solicitudes de API en API Gateway. Con un precio de solicitudes de API de tan solo 0,90 USD por cada millón de solicitudes en el nivel más alto, puede reducir sus costos a medida que su uso de API aumenta por región en todas sus cuentas de AWS.</a:t>
            </a:r>
            <a:endParaRPr sz="1400">
              <a:solidFill>
                <a:srgbClr val="333333"/>
              </a:solidFill>
              <a:highlight>
                <a:srgbClr val="F1F4F6"/>
              </a:highlight>
            </a:endParaRPr>
          </a:p>
          <a:p>
            <a:pPr indent="0" lvl="0" marL="101600" marR="101600" rtl="0" algn="l">
              <a:lnSpc>
                <a:spcPct val="150000"/>
              </a:lnSpc>
              <a:spcBef>
                <a:spcPts val="1100"/>
              </a:spcBef>
              <a:spcAft>
                <a:spcPts val="0"/>
              </a:spcAft>
              <a:buClr>
                <a:schemeClr val="dk1"/>
              </a:buClr>
              <a:buSzPts val="1100"/>
              <a:buFont typeface="Arial"/>
              <a:buNone/>
            </a:pPr>
            <a:r>
              <a:rPr lang="en" sz="1400">
                <a:solidFill>
                  <a:srgbClr val="232F3E"/>
                </a:solidFill>
                <a:highlight>
                  <a:srgbClr val="F1F4F6"/>
                </a:highlight>
              </a:rPr>
              <a:t>Monitoreo fácil</a:t>
            </a:r>
            <a:endParaRPr sz="1400">
              <a:solidFill>
                <a:srgbClr val="232F3E"/>
              </a:solidFill>
              <a:highlight>
                <a:srgbClr val="F1F4F6"/>
              </a:highlight>
            </a:endParaRPr>
          </a:p>
          <a:p>
            <a:pPr indent="0" lvl="0" marL="101600" marR="101600" rtl="0" algn="l">
              <a:lnSpc>
                <a:spcPct val="115000"/>
              </a:lnSpc>
              <a:spcBef>
                <a:spcPts val="1100"/>
              </a:spcBef>
              <a:spcAft>
                <a:spcPts val="0"/>
              </a:spcAft>
              <a:buClr>
                <a:schemeClr val="dk1"/>
              </a:buClr>
              <a:buSzPts val="1100"/>
              <a:buFont typeface="Arial"/>
              <a:buNone/>
            </a:pPr>
            <a:r>
              <a:rPr lang="en" sz="1400">
                <a:solidFill>
                  <a:srgbClr val="333333"/>
                </a:solidFill>
                <a:highlight>
                  <a:srgbClr val="F1F4F6"/>
                </a:highlight>
              </a:rPr>
              <a:t>Monitoree información y métricas de rendimiento sobre las llamadas a la API, latencia de datos y tasas de error desde el panel de API Gateway, que permite monitorear visualmente las llamadas a sus servicios mediante </a:t>
            </a:r>
            <a:r>
              <a:rPr lang="en" sz="1400">
                <a:solidFill>
                  <a:srgbClr val="007EB9"/>
                </a:solidFill>
                <a:highlight>
                  <a:srgbClr val="F1F4F6"/>
                </a:highlight>
                <a:uFill>
                  <a:noFill/>
                </a:uFill>
                <a:hlinkClick r:id="rId2">
                  <a:extLst>
                    <a:ext uri="{A12FA001-AC4F-418D-AE19-62706E023703}">
                      <ahyp:hlinkClr val="tx"/>
                    </a:ext>
                  </a:extLst>
                </a:hlinkClick>
              </a:rPr>
              <a:t>Amazon CloudWatch</a:t>
            </a:r>
            <a:r>
              <a:rPr lang="en" sz="1400">
                <a:solidFill>
                  <a:srgbClr val="333333"/>
                </a:solidFill>
                <a:highlight>
                  <a:srgbClr val="F1F4F6"/>
                </a:highlight>
              </a:rPr>
              <a:t>.</a:t>
            </a:r>
            <a:endParaRPr sz="1400">
              <a:solidFill>
                <a:srgbClr val="333333"/>
              </a:solidFill>
              <a:highlight>
                <a:srgbClr val="F1F4F6"/>
              </a:highlight>
            </a:endParaRPr>
          </a:p>
          <a:p>
            <a:pPr indent="0" lvl="0" marL="101600" marR="101600" rtl="0" algn="l">
              <a:lnSpc>
                <a:spcPct val="150000"/>
              </a:lnSpc>
              <a:spcBef>
                <a:spcPts val="1100"/>
              </a:spcBef>
              <a:spcAft>
                <a:spcPts val="0"/>
              </a:spcAft>
              <a:buClr>
                <a:schemeClr val="dk1"/>
              </a:buClr>
              <a:buSzPts val="1100"/>
              <a:buFont typeface="Arial"/>
              <a:buNone/>
            </a:pPr>
            <a:r>
              <a:rPr lang="en" sz="1400">
                <a:solidFill>
                  <a:srgbClr val="232F3E"/>
                </a:solidFill>
                <a:highlight>
                  <a:srgbClr val="F1F4F6"/>
                </a:highlight>
              </a:rPr>
              <a:t>Controles de seguridad flexibles</a:t>
            </a:r>
            <a:endParaRPr sz="1400">
              <a:solidFill>
                <a:srgbClr val="232F3E"/>
              </a:solidFill>
              <a:highlight>
                <a:srgbClr val="F1F4F6"/>
              </a:highlight>
            </a:endParaRPr>
          </a:p>
          <a:p>
            <a:pPr indent="0" lvl="0" marL="101600" marR="101600" rtl="0" algn="l">
              <a:lnSpc>
                <a:spcPct val="115000"/>
              </a:lnSpc>
              <a:spcBef>
                <a:spcPts val="1100"/>
              </a:spcBef>
              <a:spcAft>
                <a:spcPts val="0"/>
              </a:spcAft>
              <a:buClr>
                <a:schemeClr val="dk1"/>
              </a:buClr>
              <a:buSzPts val="1100"/>
              <a:buFont typeface="Arial"/>
              <a:buNone/>
            </a:pPr>
            <a:r>
              <a:rPr lang="en" sz="1400">
                <a:solidFill>
                  <a:srgbClr val="333333"/>
                </a:solidFill>
                <a:highlight>
                  <a:srgbClr val="F1F4F6"/>
                </a:highlight>
              </a:rPr>
              <a:t>Autorice el acceso a sus API con AWS Identity and Access Management (IAM) y Amazon Cognito. Si utiliza tokens de OAuth, API Gateway ofrece compatibilidad nativa con OIDC y OAuth2. Para cumplir con los requisitos de autorización personalizados, puede ejecutar un autorizador de Lambda de </a:t>
            </a:r>
            <a:r>
              <a:rPr lang="en" sz="1400">
                <a:solidFill>
                  <a:srgbClr val="007EB9"/>
                </a:solidFill>
                <a:highlight>
                  <a:srgbClr val="F1F4F6"/>
                </a:highlight>
                <a:uFill>
                  <a:noFill/>
                </a:uFill>
                <a:hlinkClick r:id="rId3">
                  <a:extLst>
                    <a:ext uri="{A12FA001-AC4F-418D-AE19-62706E023703}">
                      <ahyp:hlinkClr val="tx"/>
                    </a:ext>
                  </a:extLst>
                </a:hlinkClick>
              </a:rPr>
              <a:t>AWS Lambda</a:t>
            </a:r>
            <a:r>
              <a:rPr lang="en" sz="1400">
                <a:solidFill>
                  <a:srgbClr val="333333"/>
                </a:solidFill>
                <a:highlight>
                  <a:srgbClr val="F1F4F6"/>
                </a:highlight>
              </a:rPr>
              <a:t>.</a:t>
            </a:r>
            <a:endParaRPr sz="1400">
              <a:solidFill>
                <a:srgbClr val="333333"/>
              </a:solidFill>
              <a:highlight>
                <a:srgbClr val="F1F4F6"/>
              </a:highlight>
            </a:endParaRPr>
          </a:p>
          <a:p>
            <a:pPr indent="0" lvl="0" marL="101600" marR="101600" rtl="0" algn="l">
              <a:lnSpc>
                <a:spcPct val="150000"/>
              </a:lnSpc>
              <a:spcBef>
                <a:spcPts val="1100"/>
              </a:spcBef>
              <a:spcAft>
                <a:spcPts val="0"/>
              </a:spcAft>
              <a:buClr>
                <a:schemeClr val="dk1"/>
              </a:buClr>
              <a:buSzPts val="1100"/>
              <a:buFont typeface="Arial"/>
              <a:buNone/>
            </a:pPr>
            <a:r>
              <a:rPr lang="en" sz="1400">
                <a:solidFill>
                  <a:srgbClr val="232F3E"/>
                </a:solidFill>
                <a:highlight>
                  <a:srgbClr val="F1F4F6"/>
                </a:highlight>
              </a:rPr>
              <a:t>Opciones de API RESTful</a:t>
            </a:r>
            <a:endParaRPr sz="1400">
              <a:solidFill>
                <a:srgbClr val="232F3E"/>
              </a:solidFill>
              <a:highlight>
                <a:srgbClr val="F1F4F6"/>
              </a:highlight>
            </a:endParaRPr>
          </a:p>
          <a:p>
            <a:pPr indent="0" lvl="0" marL="101600" marR="101600" rtl="0" algn="l">
              <a:lnSpc>
                <a:spcPct val="115000"/>
              </a:lnSpc>
              <a:spcBef>
                <a:spcPts val="1100"/>
              </a:spcBef>
              <a:spcAft>
                <a:spcPts val="0"/>
              </a:spcAft>
              <a:buClr>
                <a:schemeClr val="dk1"/>
              </a:buClr>
              <a:buSzPts val="1100"/>
              <a:buFont typeface="Arial"/>
              <a:buNone/>
            </a:pPr>
            <a:r>
              <a:rPr lang="en" sz="1400">
                <a:solidFill>
                  <a:srgbClr val="333333"/>
                </a:solidFill>
                <a:highlight>
                  <a:srgbClr val="F1F4F6"/>
                </a:highlight>
              </a:rPr>
              <a:t>Cree API RESTful mediante las API HTTP o las API REST. Las API HTTP son la mejor manera de crear las API para la mayoría de los casos de uso, son de hasta un 71 % más baratas que las API REST. Si su caso de uso requiere la funcionalidad de proxy de API y las características de administración en una única solución, puede utilizar las API REST.</a:t>
            </a:r>
            <a:endParaRPr sz="1400">
              <a:solidFill>
                <a:srgbClr val="333333"/>
              </a:solidFill>
              <a:highlight>
                <a:srgbClr val="F1F4F6"/>
              </a:highlight>
            </a:endParaRPr>
          </a:p>
          <a:p>
            <a:pPr indent="0" lvl="0" marL="635000" marR="635000" rtl="0" algn="l">
              <a:lnSpc>
                <a:spcPct val="115000"/>
              </a:lnSpc>
              <a:spcBef>
                <a:spcPts val="3400"/>
              </a:spcBef>
              <a:spcAft>
                <a:spcPts val="0"/>
              </a:spcAft>
              <a:buClr>
                <a:schemeClr val="dk1"/>
              </a:buClr>
              <a:buSzPts val="1100"/>
              <a:buFont typeface="Arial"/>
              <a:buNone/>
            </a:pPr>
            <a:r>
              <a:t/>
            </a:r>
            <a:endParaRPr sz="1050">
              <a:solidFill>
                <a:srgbClr val="333333"/>
              </a:solidFill>
              <a:highlight>
                <a:srgbClr val="F1F4F6"/>
              </a:highlight>
            </a:endParaRPr>
          </a:p>
          <a:p>
            <a:pPr indent="0" lvl="0" marL="0" rtl="0" algn="l">
              <a:spcBef>
                <a:spcPts val="110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ed0e81588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ed0e81588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ed0e81588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ed0e81588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ed0e81588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ed0e81588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ed0e81588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ed0e81588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ed0e81588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ed0e81588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3"/>
                </a:solidFill>
              </a:rPr>
              <a:t>Aquí no está claro el proceso de verificación de la firma. Primero dice decodificar el token, pero cómo se hace ?, teniendo la clave privada ?</a:t>
            </a:r>
            <a:endParaRPr b="1">
              <a:solidFill>
                <a:schemeClr val="accent3"/>
              </a:solidFill>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ed0e81588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ed0e81588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3"/>
                </a:solidFill>
              </a:rPr>
              <a:t>Aquí deberiamos especificar que contienen los campos “Authorization” (qué token) y “token” (el que se va a revocar ?). =&gt; Está explicado en la siguiente slide.</a:t>
            </a:r>
            <a:endParaRPr b="1">
              <a:solidFill>
                <a:schemeClr val="accent3"/>
              </a:solidFill>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ed0e815882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ed0e815882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ede04bfe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ede04bfe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ede04bfe4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ede04bfe4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ede04bfe4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ede04bfe4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e43a53ec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e43a53ec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93700" marR="393700" rtl="0" algn="l">
              <a:lnSpc>
                <a:spcPct val="160000"/>
              </a:lnSpc>
              <a:spcBef>
                <a:spcPts val="1100"/>
              </a:spcBef>
              <a:spcAft>
                <a:spcPts val="0"/>
              </a:spcAft>
              <a:buClr>
                <a:schemeClr val="dk1"/>
              </a:buClr>
              <a:buSzPts val="1100"/>
              <a:buFont typeface="Arial"/>
              <a:buNone/>
            </a:pPr>
            <a:r>
              <a:rPr lang="en" sz="1400">
                <a:solidFill>
                  <a:srgbClr val="333333"/>
                </a:solidFill>
              </a:rPr>
              <a:t>Con AWS Identity and Access Management (IAM) puede administrar el acceso a los servicios y recursos de AWS de manera segura. Además, puede crear y administrar usuarios y grupos de AWS, así como utilizar permisos para conceder o negar el acceso de estos a los recursos de AWS.</a:t>
            </a:r>
            <a:endParaRPr sz="1400">
              <a:solidFill>
                <a:srgbClr val="333333"/>
              </a:solidFill>
            </a:endParaRPr>
          </a:p>
          <a:p>
            <a:pPr indent="0" lvl="0" marL="393700" marR="393700" rtl="0" algn="l">
              <a:lnSpc>
                <a:spcPct val="160000"/>
              </a:lnSpc>
              <a:spcBef>
                <a:spcPts val="2200"/>
              </a:spcBef>
              <a:spcAft>
                <a:spcPts val="0"/>
              </a:spcAft>
              <a:buClr>
                <a:schemeClr val="dk1"/>
              </a:buClr>
              <a:buSzPts val="1100"/>
              <a:buFont typeface="Arial"/>
              <a:buNone/>
            </a:pPr>
            <a:r>
              <a:rPr lang="en" sz="1400">
                <a:solidFill>
                  <a:srgbClr val="333333"/>
                </a:solidFill>
              </a:rPr>
              <a:t>IAM es una característica de su cuenta de AWS que se ofrece sin cargos adicionales. Solo se le cobrará por la utilización de los demás servicios de AWS por parte de sus usuarios.</a:t>
            </a:r>
            <a:endParaRPr sz="1400">
              <a:solidFill>
                <a:srgbClr val="333333"/>
              </a:solidFill>
            </a:endParaRPr>
          </a:p>
          <a:p>
            <a:pPr indent="0" lvl="0" marL="393700" marR="393700" rtl="0" algn="l">
              <a:lnSpc>
                <a:spcPct val="160000"/>
              </a:lnSpc>
              <a:spcBef>
                <a:spcPts val="2200"/>
              </a:spcBef>
              <a:spcAft>
                <a:spcPts val="0"/>
              </a:spcAft>
              <a:buClr>
                <a:schemeClr val="dk1"/>
              </a:buClr>
              <a:buSzPts val="1100"/>
              <a:buFont typeface="Arial"/>
              <a:buNone/>
            </a:pPr>
            <a:r>
              <a:rPr lang="en" sz="1400">
                <a:solidFill>
                  <a:srgbClr val="333333"/>
                </a:solidFill>
              </a:rPr>
              <a:t>Para comenzar a utilizar IAM, o si ya se ha registrado en AWS, inicie sesión en la </a:t>
            </a:r>
            <a:r>
              <a:rPr lang="en" sz="1400">
                <a:solidFill>
                  <a:srgbClr val="007EB9"/>
                </a:solidFill>
                <a:uFill>
                  <a:noFill/>
                </a:uFill>
                <a:hlinkClick r:id="rId2">
                  <a:extLst>
                    <a:ext uri="{A12FA001-AC4F-418D-AE19-62706E023703}">
                      <ahyp:hlinkClr val="tx"/>
                    </a:ext>
                  </a:extLst>
                </a:hlinkClick>
              </a:rPr>
              <a:t>consola de administración de AWS</a:t>
            </a:r>
            <a:r>
              <a:rPr lang="en" sz="1400">
                <a:solidFill>
                  <a:srgbClr val="333333"/>
                </a:solidFill>
              </a:rPr>
              <a:t> y comience con estas </a:t>
            </a:r>
            <a:r>
              <a:rPr lang="en" sz="1400">
                <a:solidFill>
                  <a:srgbClr val="007EB9"/>
                </a:solidFill>
                <a:uFill>
                  <a:noFill/>
                </a:uFill>
                <a:hlinkClick r:id="rId3">
                  <a:extLst>
                    <a:ext uri="{A12FA001-AC4F-418D-AE19-62706E023703}">
                      <ahyp:hlinkClr val="tx"/>
                    </a:ext>
                  </a:extLst>
                </a:hlinkClick>
              </a:rPr>
              <a:t>prácticas recomendadas de IAM</a:t>
            </a:r>
            <a:r>
              <a:rPr lang="en" sz="1400">
                <a:solidFill>
                  <a:srgbClr val="333333"/>
                </a:solidFill>
              </a:rPr>
              <a:t>. </a:t>
            </a:r>
            <a:endParaRPr sz="1400">
              <a:solidFill>
                <a:srgbClr val="333333"/>
              </a:solidFill>
            </a:endParaRPr>
          </a:p>
          <a:p>
            <a:pPr indent="0" lvl="0" marL="495300" marR="495300" rtl="0" algn="l">
              <a:lnSpc>
                <a:spcPct val="115000"/>
              </a:lnSpc>
              <a:spcBef>
                <a:spcPts val="1100"/>
              </a:spcBef>
              <a:spcAft>
                <a:spcPts val="0"/>
              </a:spcAft>
              <a:buClr>
                <a:schemeClr val="dk1"/>
              </a:buClr>
              <a:buSzPts val="1100"/>
              <a:buFont typeface="Arial"/>
              <a:buNone/>
            </a:pPr>
            <a:r>
              <a:rPr lang="en" sz="1400">
                <a:solidFill>
                  <a:srgbClr val="333333"/>
                </a:solidFill>
              </a:rPr>
              <a:t>AWS IAM Overview (2:15)</a:t>
            </a:r>
            <a:endParaRPr sz="1400">
              <a:solidFill>
                <a:srgbClr val="333333"/>
              </a:solidFill>
            </a:endParaRPr>
          </a:p>
          <a:p>
            <a:pPr indent="0" lvl="0" marL="0" rtl="0" algn="l">
              <a:spcBef>
                <a:spcPts val="110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ed0e81588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ed0e81588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ec8f0172d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ec8f0172d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ed0e81588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ed0e81588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3.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3.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7.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8.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s://openid.net/" TargetMode="External"/><Relationship Id="rId4" Type="http://schemas.openxmlformats.org/officeDocument/2006/relationships/hyperlink" Target="https://openid.net/developers/jwt/"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25.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26.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4.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20.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2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2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2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28.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27.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hyperlink" Target="https://docs.aws.amazon.com/cognito/latest/developerguide/cognito-scenarios.html"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hyperlink" Target="https://docs.aws.amazon.com/cognito/latest/developerguide/cognito-scenarios.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Ejemplo Básico: Build-In AWS UI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IAM</a:t>
            </a:r>
            <a:r>
              <a:rPr lang="en"/>
              <a:t> - Ejemplos de utilización</a:t>
            </a:r>
            <a:endParaRPr/>
          </a:p>
        </p:txBody>
      </p:sp>
      <p:sp>
        <p:nvSpPr>
          <p:cNvPr id="192" name="Google Shape;192;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marR="495300" rtl="0" algn="l">
              <a:lnSpc>
                <a:spcPct val="150000"/>
              </a:lnSpc>
              <a:spcBef>
                <a:spcPts val="3400"/>
              </a:spcBef>
              <a:spcAft>
                <a:spcPts val="0"/>
              </a:spcAft>
              <a:buSzPts val="1400"/>
              <a:buChar char="●"/>
            </a:pPr>
            <a:r>
              <a:rPr lang="en" sz="1400"/>
              <a:t>Control de acceso granular a los recursos de AWS.</a:t>
            </a:r>
            <a:endParaRPr sz="1400"/>
          </a:p>
          <a:p>
            <a:pPr indent="-317500" lvl="0" marL="457200" marR="495300" rtl="0" algn="l">
              <a:lnSpc>
                <a:spcPct val="150000"/>
              </a:lnSpc>
              <a:spcBef>
                <a:spcPts val="0"/>
              </a:spcBef>
              <a:spcAft>
                <a:spcPts val="0"/>
              </a:spcAft>
              <a:buSzPts val="1400"/>
              <a:buChar char="●"/>
            </a:pPr>
            <a:r>
              <a:rPr lang="en" sz="1400"/>
              <a:t>Autenticación multifactor para usuarios con privilegios.</a:t>
            </a:r>
            <a:endParaRPr sz="1400"/>
          </a:p>
          <a:p>
            <a:pPr indent="-317500" lvl="0" marL="457200" marR="495300" rtl="0" algn="l">
              <a:lnSpc>
                <a:spcPct val="150000"/>
              </a:lnSpc>
              <a:spcBef>
                <a:spcPts val="0"/>
              </a:spcBef>
              <a:spcAft>
                <a:spcPts val="0"/>
              </a:spcAft>
              <a:buSzPts val="1400"/>
              <a:buChar char="●"/>
            </a:pPr>
            <a:r>
              <a:rPr lang="en" sz="1400"/>
              <a:t>Analizar el acceso.</a:t>
            </a:r>
            <a:endParaRPr sz="1400"/>
          </a:p>
          <a:p>
            <a:pPr indent="-317500" lvl="0" marL="457200" marR="495300" rtl="0" algn="l">
              <a:lnSpc>
                <a:spcPct val="150000"/>
              </a:lnSpc>
              <a:spcBef>
                <a:spcPts val="0"/>
              </a:spcBef>
              <a:spcAft>
                <a:spcPts val="0"/>
              </a:spcAft>
              <a:buSzPts val="1400"/>
              <a:buChar char="●"/>
            </a:pPr>
            <a:r>
              <a:rPr lang="en" sz="1400"/>
              <a:t>Integración en su directorio corporativo.</a:t>
            </a:r>
            <a:endParaRPr sz="1250">
              <a:solidFill>
                <a:srgbClr val="232F3E"/>
              </a:solidFill>
              <a:highlight>
                <a:srgbClr val="FAFAFA"/>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a:t>
            </a:r>
            <a:endParaRPr/>
          </a:p>
        </p:txBody>
      </p:sp>
      <p:sp>
        <p:nvSpPr>
          <p:cNvPr id="198" name="Google Shape;198;p2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https://github.com/ErnestOrt/jwt-demo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ctrTitle"/>
          </p:nvPr>
        </p:nvSpPr>
        <p:spPr>
          <a:xfrm>
            <a:off x="3275375" y="1500575"/>
            <a:ext cx="5702700" cy="1578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a:t>
            </a:r>
            <a:r>
              <a:rPr lang="en"/>
              <a:t>ervicios Autenticación y </a:t>
            </a:r>
            <a:endParaRPr/>
          </a:p>
          <a:p>
            <a:pPr indent="0" lvl="0" marL="0" rtl="0" algn="ctr">
              <a:spcBef>
                <a:spcPts val="0"/>
              </a:spcBef>
              <a:spcAft>
                <a:spcPts val="0"/>
              </a:spcAft>
              <a:buNone/>
            </a:pPr>
            <a:r>
              <a:rPr lang="en"/>
              <a:t>Servicios Autorización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Autenticación + Autorización</a:t>
            </a:r>
            <a:endParaRPr/>
          </a:p>
        </p:txBody>
      </p:sp>
      <p:sp>
        <p:nvSpPr>
          <p:cNvPr id="209" name="Google Shape;209;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25000"/>
              </a:lnSpc>
              <a:spcBef>
                <a:spcPts val="1500"/>
              </a:spcBef>
              <a:spcAft>
                <a:spcPts val="0"/>
              </a:spcAft>
              <a:buNone/>
            </a:pPr>
            <a:r>
              <a:rPr lang="en" sz="1400"/>
              <a:t>Se pueden resumir ambos conceptos de la siguiente manera:</a:t>
            </a:r>
            <a:endParaRPr sz="1400"/>
          </a:p>
          <a:p>
            <a:pPr indent="-317500" lvl="0" marL="457200" rtl="0" algn="l">
              <a:lnSpc>
                <a:spcPct val="125000"/>
              </a:lnSpc>
              <a:spcBef>
                <a:spcPts val="1500"/>
              </a:spcBef>
              <a:spcAft>
                <a:spcPts val="0"/>
              </a:spcAft>
              <a:buSzPts val="1400"/>
              <a:buChar char="●"/>
            </a:pPr>
            <a:r>
              <a:rPr b="1" lang="en" sz="1400"/>
              <a:t>Autenticación</a:t>
            </a:r>
            <a:r>
              <a:rPr lang="en" sz="1400"/>
              <a:t>: verifica las identidades mediante diferentes métodos: algo que sabemos (contraseña),  algo que tenemos (tarjeta crédito, dni electrónico), o algo que identifica quiénes somos  (huellas dactilares, identificación iris, etc.).</a:t>
            </a:r>
            <a:endParaRPr sz="1400"/>
          </a:p>
          <a:p>
            <a:pPr indent="-317500" lvl="0" marL="457200" rtl="0" algn="l">
              <a:lnSpc>
                <a:spcPct val="125000"/>
              </a:lnSpc>
              <a:spcBef>
                <a:spcPts val="1500"/>
              </a:spcBef>
              <a:spcAft>
                <a:spcPts val="1500"/>
              </a:spcAft>
              <a:buSzPts val="1400"/>
              <a:buChar char="●"/>
            </a:pPr>
            <a:r>
              <a:rPr b="1" lang="en" sz="1400"/>
              <a:t>Autorización</a:t>
            </a:r>
            <a:r>
              <a:rPr lang="en" sz="1400"/>
              <a:t>: verifica los permisos que corresponden a cada identidad, y le permite acceder a determinados recursos del sistema.</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Servicios Autenticación - Definición</a:t>
            </a:r>
            <a:endParaRPr/>
          </a:p>
        </p:txBody>
      </p:sp>
      <p:sp>
        <p:nvSpPr>
          <p:cNvPr id="215" name="Google Shape;215;p26"/>
          <p:cNvSpPr txBox="1"/>
          <p:nvPr>
            <p:ph idx="1" type="body"/>
          </p:nvPr>
        </p:nvSpPr>
        <p:spPr>
          <a:xfrm>
            <a:off x="1297500" y="1509300"/>
            <a:ext cx="7038900" cy="2911200"/>
          </a:xfrm>
          <a:prstGeom prst="rect">
            <a:avLst/>
          </a:prstGeom>
        </p:spPr>
        <p:txBody>
          <a:bodyPr anchorCtr="0" anchor="t" bIns="91425" lIns="91425" spcFirstLastPara="1" rIns="91425" wrap="square" tIns="91425">
            <a:normAutofit/>
          </a:bodyPr>
          <a:lstStyle/>
          <a:p>
            <a:pPr indent="-317500" lvl="0" marL="457200" rtl="0" algn="just">
              <a:lnSpc>
                <a:spcPct val="125000"/>
              </a:lnSpc>
              <a:spcBef>
                <a:spcPts val="0"/>
              </a:spcBef>
              <a:spcAft>
                <a:spcPts val="0"/>
              </a:spcAft>
              <a:buSzPts val="1400"/>
              <a:buChar char="●"/>
            </a:pPr>
            <a:r>
              <a:rPr lang="en" sz="1400"/>
              <a:t>Mecanismo que identifica a un usuario o un servicio.</a:t>
            </a:r>
            <a:endParaRPr sz="1400"/>
          </a:p>
          <a:p>
            <a:pPr indent="-317500" lvl="0" marL="457200" rtl="0" algn="just">
              <a:lnSpc>
                <a:spcPct val="125000"/>
              </a:lnSpc>
              <a:spcBef>
                <a:spcPts val="1000"/>
              </a:spcBef>
              <a:spcAft>
                <a:spcPts val="0"/>
              </a:spcAft>
              <a:buSzPts val="1400"/>
              <a:buChar char="●"/>
            </a:pPr>
            <a:r>
              <a:rPr lang="en" sz="1400"/>
              <a:t>Consta básicamente de dos procesos, el proceso de identificación y el proceso propiamente dicho de autenticación que verifica la identidad del usuario.</a:t>
            </a:r>
            <a:endParaRPr sz="1400"/>
          </a:p>
          <a:p>
            <a:pPr indent="-317500" lvl="0" marL="457200" rtl="0" algn="just">
              <a:lnSpc>
                <a:spcPct val="125000"/>
              </a:lnSpc>
              <a:spcBef>
                <a:spcPts val="1000"/>
              </a:spcBef>
              <a:spcAft>
                <a:spcPts val="0"/>
              </a:spcAft>
              <a:buSzPts val="1400"/>
              <a:buChar char="●"/>
            </a:pPr>
            <a:r>
              <a:rPr lang="en" sz="1400"/>
              <a:t>El </a:t>
            </a:r>
            <a:r>
              <a:rPr lang="en" sz="1400"/>
              <a:t>ejemplo</a:t>
            </a:r>
            <a:r>
              <a:rPr lang="en" sz="1400"/>
              <a:t> típico más común es la autenticación mediante usuario/contraseña. </a:t>
            </a:r>
            <a:endParaRPr sz="1400"/>
          </a:p>
          <a:p>
            <a:pPr indent="-317500" lvl="0" marL="457200" rtl="0" algn="just">
              <a:lnSpc>
                <a:spcPct val="125000"/>
              </a:lnSpc>
              <a:spcBef>
                <a:spcPts val="1000"/>
              </a:spcBef>
              <a:spcAft>
                <a:spcPts val="0"/>
              </a:spcAft>
              <a:buSzPts val="1400"/>
              <a:buChar char="●"/>
            </a:pPr>
            <a:r>
              <a:rPr lang="en" sz="1400"/>
              <a:t>Para añadir más seguridad en los sistemas usuario/contraseña se pueden añadir autenticación multifactor (MFA), proceso mediante el </a:t>
            </a:r>
            <a:r>
              <a:rPr lang="en" sz="1400"/>
              <a:t>cual</a:t>
            </a:r>
            <a:r>
              <a:rPr lang="en" sz="1400"/>
              <a:t> se realiza una verificación en dos pasos. Por ejemplo sería primero mediante usuario/contraseña y posteriormente se añade una autenticación mediante un SMS al teléfono móvil del usuario.  Se puede hacer también la verificación mediante correo electrónico.</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Servicios Autenticación - </a:t>
            </a:r>
            <a:r>
              <a:rPr lang="en"/>
              <a:t>Métodos</a:t>
            </a:r>
            <a:endParaRPr/>
          </a:p>
        </p:txBody>
      </p:sp>
      <p:sp>
        <p:nvSpPr>
          <p:cNvPr id="221" name="Google Shape;221;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lnSpc>
                <a:spcPct val="175000"/>
              </a:lnSpc>
              <a:spcBef>
                <a:spcPts val="1200"/>
              </a:spcBef>
              <a:spcAft>
                <a:spcPts val="0"/>
              </a:spcAft>
              <a:buSzPts val="1400"/>
              <a:buChar char="●"/>
            </a:pPr>
            <a:r>
              <a:rPr lang="en" sz="1400"/>
              <a:t>Mediante usuario/contraseña .</a:t>
            </a:r>
            <a:endParaRPr sz="1400"/>
          </a:p>
          <a:p>
            <a:pPr indent="-317500" lvl="0" marL="457200" marR="0" rtl="0" algn="just">
              <a:lnSpc>
                <a:spcPct val="150000"/>
              </a:lnSpc>
              <a:spcBef>
                <a:spcPts val="0"/>
              </a:spcBef>
              <a:spcAft>
                <a:spcPts val="0"/>
              </a:spcAft>
              <a:buSzPts val="1400"/>
              <a:buChar char="●"/>
            </a:pPr>
            <a:r>
              <a:rPr lang="en" sz="1400"/>
              <a:t>Basados en estándares, como OpenID Connect.</a:t>
            </a:r>
            <a:endParaRPr sz="1400"/>
          </a:p>
          <a:p>
            <a:pPr indent="-317500" lvl="0" marL="457200" rtl="0" algn="l">
              <a:lnSpc>
                <a:spcPct val="175000"/>
              </a:lnSpc>
              <a:spcBef>
                <a:spcPts val="0"/>
              </a:spcBef>
              <a:spcAft>
                <a:spcPts val="0"/>
              </a:spcAft>
              <a:buSzPts val="1400"/>
              <a:buChar char="●"/>
            </a:pPr>
            <a:r>
              <a:rPr lang="en" sz="1400"/>
              <a:t>Mediante redes sociales (proveedores de identidad).</a:t>
            </a:r>
            <a:endParaRPr sz="1400"/>
          </a:p>
          <a:p>
            <a:pPr indent="-317500" lvl="0" marL="457200" rtl="0" algn="l">
              <a:lnSpc>
                <a:spcPct val="175000"/>
              </a:lnSpc>
              <a:spcBef>
                <a:spcPts val="0"/>
              </a:spcBef>
              <a:spcAft>
                <a:spcPts val="0"/>
              </a:spcAft>
              <a:buSzPts val="1400"/>
              <a:buChar char="●"/>
            </a:pPr>
            <a:r>
              <a:rPr lang="en" sz="1400"/>
              <a:t>Proveedores de identidad basados en el estándar abierto SAML 2.0</a:t>
            </a:r>
            <a:endParaRPr sz="1400"/>
          </a:p>
          <a:p>
            <a:pPr indent="-317500" lvl="0" marL="457200" rtl="0" algn="l">
              <a:lnSpc>
                <a:spcPct val="175000"/>
              </a:lnSpc>
              <a:spcBef>
                <a:spcPts val="0"/>
              </a:spcBef>
              <a:spcAft>
                <a:spcPts val="0"/>
              </a:spcAft>
              <a:buSzPts val="1400"/>
              <a:buChar char="●"/>
            </a:pPr>
            <a:r>
              <a:rPr lang="en" sz="1400"/>
              <a:t>Autenticación API (mediante JWT).</a:t>
            </a:r>
            <a:endParaRPr sz="1400"/>
          </a:p>
          <a:p>
            <a:pPr indent="-317500" lvl="0" marL="457200" rtl="0" algn="l">
              <a:lnSpc>
                <a:spcPct val="175000"/>
              </a:lnSpc>
              <a:spcBef>
                <a:spcPts val="0"/>
              </a:spcBef>
              <a:spcAft>
                <a:spcPts val="0"/>
              </a:spcAft>
              <a:buSzPts val="1400"/>
              <a:buChar char="●"/>
            </a:pPr>
            <a:r>
              <a:rPr lang="en" sz="1400"/>
              <a:t>Otros (autenticación biométrica, patrón ocular, verificación de voz, etc.).</a:t>
            </a:r>
            <a:endParaRPr sz="1400"/>
          </a:p>
          <a:p>
            <a:pPr indent="0" lvl="0" marL="0" rtl="0" algn="l">
              <a:lnSpc>
                <a:spcPct val="175000"/>
              </a:lnSpc>
              <a:spcBef>
                <a:spcPts val="1600"/>
              </a:spcBef>
              <a:spcAft>
                <a:spcPts val="1600"/>
              </a:spcAft>
              <a:buNone/>
            </a:pPr>
            <a:r>
              <a:t/>
            </a:r>
            <a:endParaRPr sz="140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Servicios Autorización </a:t>
            </a:r>
            <a:r>
              <a:rPr lang="en"/>
              <a:t>- Definición</a:t>
            </a:r>
            <a:endParaRPr/>
          </a:p>
        </p:txBody>
      </p:sp>
      <p:sp>
        <p:nvSpPr>
          <p:cNvPr id="227" name="Google Shape;227;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1500"/>
              </a:spcBef>
              <a:spcAft>
                <a:spcPts val="0"/>
              </a:spcAft>
              <a:buNone/>
            </a:pPr>
            <a:r>
              <a:rPr lang="en" sz="1400"/>
              <a:t>La autorización es lo que </a:t>
            </a:r>
            <a:r>
              <a:rPr b="1" lang="en" sz="1400"/>
              <a:t>define a qué recursos del  sistema el usuario autorizado podrá acceder</a:t>
            </a:r>
            <a:r>
              <a:rPr lang="en" sz="1400"/>
              <a:t>. </a:t>
            </a:r>
            <a:endParaRPr sz="1400"/>
          </a:p>
          <a:p>
            <a:pPr indent="0" lvl="0" marL="0" rtl="0" algn="just">
              <a:spcBef>
                <a:spcPts val="1500"/>
              </a:spcBef>
              <a:spcAft>
                <a:spcPts val="0"/>
              </a:spcAft>
              <a:buNone/>
            </a:pPr>
            <a:r>
              <a:rPr lang="en" sz="1400"/>
              <a:t>Normalmente definiremos a qué recursos específicos queremos conceder acceso a los usuarios. </a:t>
            </a:r>
            <a:endParaRPr sz="1400"/>
          </a:p>
          <a:p>
            <a:pPr indent="0" lvl="0" marL="0" rtl="0" algn="just">
              <a:spcBef>
                <a:spcPts val="1500"/>
              </a:spcBef>
              <a:spcAft>
                <a:spcPts val="1500"/>
              </a:spcAft>
              <a:buNone/>
            </a:pPr>
            <a:r>
              <a:rPr lang="en" sz="1400"/>
              <a:t>Por ejemplo a un usuario le </a:t>
            </a:r>
            <a:r>
              <a:rPr lang="en" sz="1400"/>
              <a:t>podríamos</a:t>
            </a:r>
            <a:r>
              <a:rPr lang="en" sz="1400"/>
              <a:t> conceder permisos sólo para acceder a S3 (por ejemplo subir objetos), también para acceder a una instancia de EC2, o para acceder a nuestra API. En general, habrá diferentes tipos de usuarios con diferentes tipos de permisos que determinarán a qué recursos del sistema pueden acceder.</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Servicios </a:t>
            </a:r>
            <a:r>
              <a:rPr lang="en"/>
              <a:t>Autorización </a:t>
            </a:r>
            <a:r>
              <a:rPr lang="en"/>
              <a:t>- Métodos</a:t>
            </a:r>
            <a:endParaRPr/>
          </a:p>
        </p:txBody>
      </p:sp>
      <p:sp>
        <p:nvSpPr>
          <p:cNvPr id="233" name="Google Shape;233;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10000"/>
          </a:bodyPr>
          <a:lstStyle/>
          <a:p>
            <a:pPr indent="-310832" lvl="0" marL="457200" rtl="0" algn="l">
              <a:lnSpc>
                <a:spcPct val="175000"/>
              </a:lnSpc>
              <a:spcBef>
                <a:spcPts val="1200"/>
              </a:spcBef>
              <a:spcAft>
                <a:spcPts val="0"/>
              </a:spcAft>
              <a:buSzPct val="100000"/>
              <a:buChar char="●"/>
            </a:pPr>
            <a:r>
              <a:rPr lang="en" sz="1400"/>
              <a:t>Autorización HTTP (usuario/contraseña codificados se envían en el  encabezado de una petición HTTP).</a:t>
            </a:r>
            <a:endParaRPr sz="1400"/>
          </a:p>
          <a:p>
            <a:pPr indent="-310832" lvl="0" marL="457200" rtl="0" algn="l">
              <a:lnSpc>
                <a:spcPct val="175000"/>
              </a:lnSpc>
              <a:spcBef>
                <a:spcPts val="0"/>
              </a:spcBef>
              <a:spcAft>
                <a:spcPts val="0"/>
              </a:spcAft>
              <a:buSzPct val="100000"/>
              <a:buChar char="●"/>
            </a:pPr>
            <a:r>
              <a:rPr lang="en" sz="1400"/>
              <a:t>Autorización API (se genera una clave API que actúa como un token) .</a:t>
            </a:r>
            <a:endParaRPr sz="1400"/>
          </a:p>
          <a:p>
            <a:pPr indent="-310832" lvl="0" marL="457200" rtl="0" algn="l">
              <a:lnSpc>
                <a:spcPct val="175000"/>
              </a:lnSpc>
              <a:spcBef>
                <a:spcPts val="0"/>
              </a:spcBef>
              <a:spcAft>
                <a:spcPts val="0"/>
              </a:spcAft>
              <a:buSzPct val="100000"/>
              <a:buChar char="●"/>
            </a:pPr>
            <a:r>
              <a:rPr lang="en" sz="1400"/>
              <a:t>OAuth 2.0  (framework,  estándar abierto de autorización).  Basado en diferentes flujos de autorización (para aplicaciones de escritorio/móviles). OpenID Connect lo usa en un nivel inferior.</a:t>
            </a:r>
            <a:endParaRPr sz="1400"/>
          </a:p>
          <a:p>
            <a:pPr indent="-310832" lvl="0" marL="457200" rtl="0" algn="l">
              <a:lnSpc>
                <a:spcPct val="175000"/>
              </a:lnSpc>
              <a:spcBef>
                <a:spcPts val="0"/>
              </a:spcBef>
              <a:spcAft>
                <a:spcPts val="0"/>
              </a:spcAft>
              <a:buSzPct val="100000"/>
              <a:buChar char="●"/>
            </a:pPr>
            <a:r>
              <a:rPr lang="en" sz="1400"/>
              <a:t>Autorización JWT (mediante Json Web Tokens).</a:t>
            </a:r>
            <a:endParaRPr b="1" sz="1200">
              <a:solidFill>
                <a:srgbClr val="333333"/>
              </a:solidFill>
              <a:highlight>
                <a:srgbClr val="FFFFFF"/>
              </a:highlight>
              <a:latin typeface="Montserrat"/>
              <a:ea typeface="Montserrat"/>
              <a:cs typeface="Montserrat"/>
              <a:sym typeface="Montserrat"/>
            </a:endParaRPr>
          </a:p>
          <a:p>
            <a:pPr indent="0" lvl="0" marL="457200" rtl="0" algn="l">
              <a:lnSpc>
                <a:spcPct val="175000"/>
              </a:lnSpc>
              <a:spcBef>
                <a:spcPts val="1600"/>
              </a:spcBef>
              <a:spcAft>
                <a:spcPts val="1600"/>
              </a:spcAft>
              <a:buNone/>
            </a:pPr>
            <a:r>
              <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Criptografía y encriptación</a:t>
            </a:r>
            <a:r>
              <a:rPr lang="en"/>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Tipos de Encriptación: Simétrica</a:t>
            </a:r>
            <a:endParaRPr/>
          </a:p>
        </p:txBody>
      </p:sp>
      <p:sp>
        <p:nvSpPr>
          <p:cNvPr id="244" name="Google Shape;244;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658" lvl="0" marL="457200" rtl="0" algn="just">
              <a:lnSpc>
                <a:spcPct val="125000"/>
              </a:lnSpc>
              <a:spcBef>
                <a:spcPts val="0"/>
              </a:spcBef>
              <a:spcAft>
                <a:spcPts val="0"/>
              </a:spcAft>
              <a:buSzPts val="1403"/>
              <a:buChar char="●"/>
            </a:pPr>
            <a:r>
              <a:rPr lang="en" sz="1402"/>
              <a:t>E</a:t>
            </a:r>
            <a:r>
              <a:rPr lang="en" sz="1402"/>
              <a:t>l cifrado simétrico se basa en una sola clave tanto para hacer el cifrado como para el descifrado.</a:t>
            </a:r>
            <a:endParaRPr sz="1402"/>
          </a:p>
          <a:p>
            <a:pPr indent="-317658" lvl="0" marL="457200" rtl="0" algn="just">
              <a:lnSpc>
                <a:spcPct val="125000"/>
              </a:lnSpc>
              <a:spcBef>
                <a:spcPts val="1000"/>
              </a:spcBef>
              <a:spcAft>
                <a:spcPts val="0"/>
              </a:spcAft>
              <a:buSzPts val="1403"/>
              <a:buChar char="●"/>
            </a:pPr>
            <a:r>
              <a:rPr lang="en" sz="1402"/>
              <a:t>Garantiza confidencialidad e integridad, pero no autenticidad.  Es menos segura que la criptografía asimétrica, ya que se transmite la clave por el canal de comunicación entre emisor/receptor.</a:t>
            </a:r>
            <a:endParaRPr sz="1402"/>
          </a:p>
          <a:p>
            <a:pPr indent="-317658" lvl="0" marL="457200" rtl="0" algn="just">
              <a:lnSpc>
                <a:spcPct val="125000"/>
              </a:lnSpc>
              <a:spcBef>
                <a:spcPts val="1000"/>
              </a:spcBef>
              <a:spcAft>
                <a:spcPts val="0"/>
              </a:spcAft>
              <a:buSzPts val="1403"/>
              <a:buChar char="●"/>
            </a:pPr>
            <a:r>
              <a:rPr lang="en" sz="1402"/>
              <a:t>Es mucho más rápido que usar criptografía asimétrica. Se usa en sistemas donde se requiere un rendimiento más alto. Por ejemplo, para cifrar grandes cantidades de datos.</a:t>
            </a:r>
            <a:endParaRPr sz="1402"/>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Lambdas - Definición</a:t>
            </a:r>
            <a:endParaRPr/>
          </a:p>
        </p:txBody>
      </p:sp>
      <p:sp>
        <p:nvSpPr>
          <p:cNvPr id="140" name="Google Shape;140;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marR="0" rtl="0" algn="just">
              <a:lnSpc>
                <a:spcPct val="115000"/>
              </a:lnSpc>
              <a:spcBef>
                <a:spcPts val="0"/>
              </a:spcBef>
              <a:spcAft>
                <a:spcPts val="0"/>
              </a:spcAft>
              <a:buSzPts val="1400"/>
              <a:buChar char="●"/>
            </a:pPr>
            <a:r>
              <a:rPr lang="en" sz="1400"/>
              <a:t>A</a:t>
            </a:r>
            <a:r>
              <a:rPr lang="en" sz="1400"/>
              <a:t>WS Lambda es un servicio informático sin servidor (serverless).</a:t>
            </a:r>
            <a:endParaRPr sz="1400"/>
          </a:p>
          <a:p>
            <a:pPr indent="-317500" lvl="0" marL="457200" marR="0" rtl="0" algn="just">
              <a:lnSpc>
                <a:spcPct val="115000"/>
              </a:lnSpc>
              <a:spcBef>
                <a:spcPts val="0"/>
              </a:spcBef>
              <a:spcAft>
                <a:spcPts val="0"/>
              </a:spcAft>
              <a:buSzPts val="1400"/>
              <a:buChar char="●"/>
            </a:pPr>
            <a:r>
              <a:rPr lang="en" sz="1400"/>
              <a:t>1 millón de solicitudes gratis con la cuenta gratuita de AWS.</a:t>
            </a:r>
            <a:endParaRPr sz="2100">
              <a:solidFill>
                <a:srgbClr val="333333"/>
              </a:solidFill>
              <a:highlight>
                <a:srgbClr val="FFFFFF"/>
              </a:highlight>
              <a:latin typeface="Arial"/>
              <a:ea typeface="Arial"/>
              <a:cs typeface="Arial"/>
              <a:sym typeface="Arial"/>
            </a:endParaRPr>
          </a:p>
          <a:p>
            <a:pPr indent="0" lvl="0" marL="457200" rtl="0" algn="just">
              <a:spcBef>
                <a:spcPts val="1200"/>
              </a:spcBef>
              <a:spcAft>
                <a:spcPts val="0"/>
              </a:spcAft>
              <a:buNone/>
            </a:pPr>
            <a:r>
              <a:t/>
            </a:r>
            <a:endParaRPr sz="2100">
              <a:solidFill>
                <a:srgbClr val="333333"/>
              </a:solidFill>
              <a:highlight>
                <a:srgbClr val="FFFFFF"/>
              </a:highlight>
              <a:latin typeface="Arial"/>
              <a:ea typeface="Arial"/>
              <a:cs typeface="Arial"/>
              <a:sym typeface="Arial"/>
            </a:endParaRPr>
          </a:p>
          <a:p>
            <a:pPr indent="0" lvl="0" marL="457200" rtl="0" algn="just">
              <a:lnSpc>
                <a:spcPct val="115000"/>
              </a:lnSpc>
              <a:spcBef>
                <a:spcPts val="1200"/>
              </a:spcBef>
              <a:spcAft>
                <a:spcPts val="0"/>
              </a:spcAft>
              <a:buNone/>
            </a:pPr>
            <a:r>
              <a:t/>
            </a:r>
            <a:endParaRPr sz="1400"/>
          </a:p>
        </p:txBody>
      </p:sp>
      <p:pic>
        <p:nvPicPr>
          <p:cNvPr id="141" name="Google Shape;141;p14"/>
          <p:cNvPicPr preferRelativeResize="0"/>
          <p:nvPr/>
        </p:nvPicPr>
        <p:blipFill>
          <a:blip r:embed="rId3">
            <a:alphaModFix/>
          </a:blip>
          <a:stretch>
            <a:fillRect/>
          </a:stretch>
        </p:blipFill>
        <p:spPr>
          <a:xfrm>
            <a:off x="1833133" y="2484725"/>
            <a:ext cx="5967625" cy="17319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Tipos de Encriptación: Simétrica</a:t>
            </a:r>
            <a:endParaRPr/>
          </a:p>
        </p:txBody>
      </p:sp>
      <p:pic>
        <p:nvPicPr>
          <p:cNvPr id="250" name="Google Shape;250;p32"/>
          <p:cNvPicPr preferRelativeResize="0"/>
          <p:nvPr/>
        </p:nvPicPr>
        <p:blipFill>
          <a:blip r:embed="rId3">
            <a:alphaModFix/>
          </a:blip>
          <a:stretch>
            <a:fillRect/>
          </a:stretch>
        </p:blipFill>
        <p:spPr>
          <a:xfrm>
            <a:off x="1444200" y="1397150"/>
            <a:ext cx="6068999" cy="3114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Tipos de Encriptación: Asimétrica</a:t>
            </a:r>
            <a:endParaRPr/>
          </a:p>
        </p:txBody>
      </p:sp>
      <p:sp>
        <p:nvSpPr>
          <p:cNvPr id="256" name="Google Shape;256;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just">
              <a:lnSpc>
                <a:spcPct val="115000"/>
              </a:lnSpc>
              <a:spcBef>
                <a:spcPts val="0"/>
              </a:spcBef>
              <a:spcAft>
                <a:spcPts val="0"/>
              </a:spcAft>
              <a:buSzPts val="1400"/>
              <a:buChar char="●"/>
            </a:pPr>
            <a:r>
              <a:rPr lang="en" sz="1400"/>
              <a:t>Trabaja con una codificación de información basada en dos claves: una privada y una pública.</a:t>
            </a:r>
            <a:endParaRPr sz="1400"/>
          </a:p>
          <a:p>
            <a:pPr indent="-317500" lvl="0" marL="457200" rtl="0" algn="just">
              <a:lnSpc>
                <a:spcPct val="115000"/>
              </a:lnSpc>
              <a:spcBef>
                <a:spcPts val="1000"/>
              </a:spcBef>
              <a:spcAft>
                <a:spcPts val="0"/>
              </a:spcAft>
              <a:buSzPts val="1400"/>
              <a:buChar char="●"/>
            </a:pPr>
            <a:r>
              <a:rPr lang="en" sz="1400"/>
              <a:t>Proporciona confidencialidad, integridad y autenticidad (mediante los certificados y firmas digitales).</a:t>
            </a:r>
            <a:endParaRPr sz="1400"/>
          </a:p>
          <a:p>
            <a:pPr indent="-317500" lvl="0" marL="457200" rtl="0" algn="just">
              <a:lnSpc>
                <a:spcPct val="115000"/>
              </a:lnSpc>
              <a:spcBef>
                <a:spcPts val="1000"/>
              </a:spcBef>
              <a:spcAft>
                <a:spcPts val="0"/>
              </a:spcAft>
              <a:buSzPts val="1400"/>
              <a:buChar char="●"/>
            </a:pPr>
            <a:r>
              <a:rPr lang="en" sz="1400"/>
              <a:t>Clave Pública: la clave pública puede encriptar mensajes que sólo se descifran con la clave privada.</a:t>
            </a:r>
            <a:endParaRPr sz="1400"/>
          </a:p>
          <a:p>
            <a:pPr indent="-317500" lvl="0" marL="457200" rtl="0" algn="just">
              <a:lnSpc>
                <a:spcPct val="115000"/>
              </a:lnSpc>
              <a:spcBef>
                <a:spcPts val="1200"/>
              </a:spcBef>
              <a:spcAft>
                <a:spcPts val="0"/>
              </a:spcAft>
              <a:buSzPts val="1400"/>
              <a:buChar char="●"/>
            </a:pPr>
            <a:r>
              <a:rPr lang="en" sz="1400"/>
              <a:t>Clave Privada: usada para  descifrar la información que ha sido cifrada con  la clave pública. También se usa en sistemas de autenticación, ya que se usa la clave privada para firmar y la pública para validar la firma del autor del mensaje.</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Tipos de Encriptación: Asimétrica</a:t>
            </a:r>
            <a:endParaRPr/>
          </a:p>
        </p:txBody>
      </p:sp>
      <p:pic>
        <p:nvPicPr>
          <p:cNvPr id="262" name="Google Shape;262;p34"/>
          <p:cNvPicPr preferRelativeResize="0"/>
          <p:nvPr/>
        </p:nvPicPr>
        <p:blipFill>
          <a:blip r:embed="rId3">
            <a:alphaModFix/>
          </a:blip>
          <a:stretch>
            <a:fillRect/>
          </a:stretch>
        </p:blipFill>
        <p:spPr>
          <a:xfrm>
            <a:off x="1429397" y="1359175"/>
            <a:ext cx="5759300" cy="31338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Simétrica vs</a:t>
            </a:r>
            <a:r>
              <a:rPr lang="en"/>
              <a:t> Asimétrica </a:t>
            </a:r>
            <a:endParaRPr/>
          </a:p>
        </p:txBody>
      </p:sp>
      <p:graphicFrame>
        <p:nvGraphicFramePr>
          <p:cNvPr id="268" name="Google Shape;268;p35"/>
          <p:cNvGraphicFramePr/>
          <p:nvPr/>
        </p:nvGraphicFramePr>
        <p:xfrm>
          <a:off x="1240350" y="1264480"/>
          <a:ext cx="3000000" cy="3000000"/>
        </p:xfrm>
        <a:graphic>
          <a:graphicData uri="http://schemas.openxmlformats.org/drawingml/2006/table">
            <a:tbl>
              <a:tblPr>
                <a:noFill/>
                <a:tableStyleId>{5BA3854E-65E4-4AE8-B699-77F814F85FFA}</a:tableStyleId>
              </a:tblPr>
              <a:tblGrid>
                <a:gridCol w="2384400"/>
                <a:gridCol w="2384400"/>
                <a:gridCol w="2384400"/>
              </a:tblGrid>
              <a:tr h="336350">
                <a:tc>
                  <a:txBody>
                    <a:bodyPr/>
                    <a:lstStyle/>
                    <a:p>
                      <a:pPr indent="0" lvl="0" marL="0" rtl="0" algn="l">
                        <a:spcBef>
                          <a:spcPts val="0"/>
                        </a:spcBef>
                        <a:spcAft>
                          <a:spcPts val="0"/>
                        </a:spcAft>
                        <a:buNone/>
                      </a:pPr>
                      <a:r>
                        <a:rPr b="1" lang="en" sz="1300">
                          <a:solidFill>
                            <a:schemeClr val="lt1"/>
                          </a:solidFill>
                          <a:latin typeface="Lato"/>
                          <a:ea typeface="Lato"/>
                          <a:cs typeface="Lato"/>
                          <a:sym typeface="Lato"/>
                        </a:rPr>
                        <a:t>CARACTERÍSTICAS</a:t>
                      </a:r>
                      <a:endParaRPr b="1"/>
                    </a:p>
                  </a:txBody>
                  <a:tcPr marT="91425" marB="91425" marR="91425" marL="91425"/>
                </a:tc>
                <a:tc>
                  <a:txBody>
                    <a:bodyPr/>
                    <a:lstStyle/>
                    <a:p>
                      <a:pPr indent="0" lvl="0" marL="0" rtl="0" algn="l">
                        <a:spcBef>
                          <a:spcPts val="0"/>
                        </a:spcBef>
                        <a:spcAft>
                          <a:spcPts val="0"/>
                        </a:spcAft>
                        <a:buNone/>
                      </a:pPr>
                      <a:r>
                        <a:rPr b="1" lang="en" sz="1300">
                          <a:solidFill>
                            <a:schemeClr val="lt1"/>
                          </a:solidFill>
                          <a:latin typeface="Lato"/>
                          <a:ea typeface="Lato"/>
                          <a:cs typeface="Lato"/>
                          <a:sym typeface="Lato"/>
                        </a:rPr>
                        <a:t>SIMÉTRICA</a:t>
                      </a:r>
                      <a:endParaRPr b="1"/>
                    </a:p>
                  </a:txBody>
                  <a:tcPr marT="91425" marB="91425" marR="91425" marL="91425"/>
                </a:tc>
                <a:tc>
                  <a:txBody>
                    <a:bodyPr/>
                    <a:lstStyle/>
                    <a:p>
                      <a:pPr indent="0" lvl="0" marL="0" rtl="0" algn="l">
                        <a:spcBef>
                          <a:spcPts val="0"/>
                        </a:spcBef>
                        <a:spcAft>
                          <a:spcPts val="0"/>
                        </a:spcAft>
                        <a:buNone/>
                      </a:pPr>
                      <a:r>
                        <a:rPr b="1" lang="en" sz="1300">
                          <a:solidFill>
                            <a:schemeClr val="lt1"/>
                          </a:solidFill>
                          <a:latin typeface="Lato"/>
                          <a:ea typeface="Lato"/>
                          <a:cs typeface="Lato"/>
                          <a:sym typeface="Lato"/>
                        </a:rPr>
                        <a:t>ASIMÉTRICA</a:t>
                      </a:r>
                      <a:endParaRPr b="1"/>
                    </a:p>
                  </a:txBody>
                  <a:tcPr marT="91425" marB="91425" marR="91425" marL="91425"/>
                </a:tc>
              </a:tr>
              <a:tr h="1036025">
                <a:tc>
                  <a:txBody>
                    <a:bodyPr/>
                    <a:lstStyle/>
                    <a:p>
                      <a:pPr indent="0" lvl="0" marL="0" rtl="0" algn="l">
                        <a:spcBef>
                          <a:spcPts val="0"/>
                        </a:spcBef>
                        <a:spcAft>
                          <a:spcPts val="0"/>
                        </a:spcAft>
                        <a:buNone/>
                      </a:pPr>
                      <a:r>
                        <a:rPr b="1" lang="en" sz="1300">
                          <a:solidFill>
                            <a:schemeClr val="lt1"/>
                          </a:solidFill>
                          <a:latin typeface="Lato"/>
                          <a:ea typeface="Lato"/>
                          <a:cs typeface="Lato"/>
                          <a:sym typeface="Lato"/>
                        </a:rPr>
                        <a:t>Número de claves</a:t>
                      </a:r>
                      <a:endParaRPr b="1"/>
                    </a:p>
                  </a:txBody>
                  <a:tcPr marT="91425" marB="91425" marR="91425" marL="91425"/>
                </a:tc>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Irá incrementando el número de claves a</a:t>
                      </a:r>
                      <a:r>
                        <a:rPr lang="en" sz="1300">
                          <a:solidFill>
                            <a:schemeClr val="lt1"/>
                          </a:solidFill>
                          <a:latin typeface="Lato"/>
                          <a:ea typeface="Lato"/>
                          <a:cs typeface="Lato"/>
                          <a:sym typeface="Lato"/>
                        </a:rPr>
                        <a:t> medida que vayan aumentando  los usuarios.</a:t>
                      </a:r>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Solamente se requiere un par de claves por usuario para que cada uno pueda cifrar mensajes para todos los demás.</a:t>
                      </a:r>
                      <a:endParaRPr/>
                    </a:p>
                  </a:txBody>
                  <a:tcPr marT="91425" marB="91425" marR="91425" marL="91425"/>
                </a:tc>
              </a:tr>
              <a:tr h="906225">
                <a:tc>
                  <a:txBody>
                    <a:bodyPr/>
                    <a:lstStyle/>
                    <a:p>
                      <a:pPr indent="0" lvl="0" marL="0" rtl="0" algn="l">
                        <a:spcBef>
                          <a:spcPts val="0"/>
                        </a:spcBef>
                        <a:spcAft>
                          <a:spcPts val="0"/>
                        </a:spcAft>
                        <a:buNone/>
                      </a:pPr>
                      <a:r>
                        <a:rPr b="1" lang="en" sz="1300">
                          <a:solidFill>
                            <a:schemeClr val="lt1"/>
                          </a:solidFill>
                          <a:latin typeface="Lato"/>
                          <a:ea typeface="Lato"/>
                          <a:cs typeface="Lato"/>
                          <a:sym typeface="Lato"/>
                        </a:rPr>
                        <a:t>Velocidad</a:t>
                      </a:r>
                      <a:endParaRPr b="1"/>
                    </a:p>
                  </a:txBody>
                  <a:tcPr marT="91425" marB="91425" marR="91425" marL="91425"/>
                </a:tc>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Permite cifrar gran cantidad de datos y ahorrar tiempo simultáneamente ya que e</a:t>
                      </a:r>
                      <a:r>
                        <a:rPr lang="en" sz="1300">
                          <a:solidFill>
                            <a:schemeClr val="lt1"/>
                          </a:solidFill>
                          <a:latin typeface="Lato"/>
                          <a:ea typeface="Lato"/>
                          <a:cs typeface="Lato"/>
                          <a:sym typeface="Lato"/>
                        </a:rPr>
                        <a:t>s muy rápido y ágil.</a:t>
                      </a:r>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Es mucho más lento y, debido a  eso, no es la mejor opción si se requiere de un rendimiento </a:t>
                      </a:r>
                      <a:r>
                        <a:rPr lang="en" sz="1300">
                          <a:solidFill>
                            <a:schemeClr val="lt1"/>
                          </a:solidFill>
                          <a:latin typeface="Lato"/>
                          <a:ea typeface="Lato"/>
                          <a:cs typeface="Lato"/>
                          <a:sym typeface="Lato"/>
                        </a:rPr>
                        <a:t>óptimo </a:t>
                      </a:r>
                      <a:r>
                        <a:rPr lang="en" sz="1300">
                          <a:solidFill>
                            <a:schemeClr val="lt1"/>
                          </a:solidFill>
                          <a:latin typeface="Lato"/>
                          <a:ea typeface="Lato"/>
                          <a:cs typeface="Lato"/>
                          <a:sym typeface="Lato"/>
                        </a:rPr>
                        <a:t>.</a:t>
                      </a:r>
                      <a:endParaRPr/>
                    </a:p>
                  </a:txBody>
                  <a:tcPr marT="91425" marB="91425" marR="91425" marL="91425"/>
                </a:tc>
              </a:tr>
              <a:tr h="861100">
                <a:tc>
                  <a:txBody>
                    <a:bodyPr/>
                    <a:lstStyle/>
                    <a:p>
                      <a:pPr indent="0" lvl="0" marL="0" rtl="0" algn="l">
                        <a:spcBef>
                          <a:spcPts val="0"/>
                        </a:spcBef>
                        <a:spcAft>
                          <a:spcPts val="0"/>
                        </a:spcAft>
                        <a:buNone/>
                      </a:pPr>
                      <a:r>
                        <a:rPr b="1" lang="en" sz="1300">
                          <a:solidFill>
                            <a:schemeClr val="lt1"/>
                          </a:solidFill>
                          <a:latin typeface="Lato"/>
                          <a:ea typeface="Lato"/>
                          <a:cs typeface="Lato"/>
                          <a:sym typeface="Lato"/>
                        </a:rPr>
                        <a:t>Seguridad</a:t>
                      </a:r>
                      <a:endParaRPr b="1"/>
                    </a:p>
                  </a:txBody>
                  <a:tcPr marT="91425" marB="91425" marR="91425" marL="91425"/>
                </a:tc>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Es poco seguro porque el hecho de comunicar la clave para descifrar aporta vulnerabilidad.</a:t>
                      </a:r>
                      <a:endParaRPr/>
                    </a:p>
                  </a:txBody>
                  <a:tcPr marT="91425" marB="91425" marR="91425" marL="91425"/>
                </a:tc>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Cuenta con la libertad de emitir claves públicas, mientras que la privada permanece con el usuario.</a:t>
                      </a:r>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Protocolos seguros SSL/TLS</a:t>
            </a:r>
            <a:endParaRPr/>
          </a:p>
        </p:txBody>
      </p:sp>
      <p:sp>
        <p:nvSpPr>
          <p:cNvPr id="274" name="Google Shape;274;p3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El protocolo SSL (Secure Socket Layer) es la versión anterior a TLS (Transport Layer Security). Son protocolos de comunicación segura que usan algoritmos </a:t>
            </a:r>
            <a:r>
              <a:rPr lang="en"/>
              <a:t>criptográficos</a:t>
            </a:r>
            <a:r>
              <a:rPr lang="en"/>
              <a:t>.</a:t>
            </a:r>
            <a:endParaRPr/>
          </a:p>
          <a:p>
            <a:pPr indent="-311150" lvl="0" marL="457200" rtl="0" algn="l">
              <a:spcBef>
                <a:spcPts val="1000"/>
              </a:spcBef>
              <a:spcAft>
                <a:spcPts val="0"/>
              </a:spcAft>
              <a:buSzPts val="1300"/>
              <a:buChar char="●"/>
            </a:pPr>
            <a:r>
              <a:rPr lang="en"/>
              <a:t>Son la base del protocolo HTTPS  (HyperText Transfer Protocol Secure) o protocolo seguro de transferencia de hipertexto utilizado en Internet.</a:t>
            </a:r>
            <a:endParaRPr/>
          </a:p>
          <a:p>
            <a:pPr indent="-311150" lvl="0" marL="457200" rtl="0" algn="l">
              <a:spcBef>
                <a:spcPts val="1000"/>
              </a:spcBef>
              <a:spcAft>
                <a:spcPts val="0"/>
              </a:spcAft>
              <a:buSzPts val="1300"/>
              <a:buChar char="●"/>
            </a:pPr>
            <a:r>
              <a:rPr lang="en"/>
              <a:t>Utiliza </a:t>
            </a:r>
            <a:r>
              <a:rPr lang="en"/>
              <a:t>criptografía</a:t>
            </a:r>
            <a:r>
              <a:rPr lang="en"/>
              <a:t> asimétrica para para intercambiar una clave simétrica y poder cifrar la información que se transmite.</a:t>
            </a:r>
            <a:endParaRPr/>
          </a:p>
          <a:p>
            <a:pPr indent="-311150" lvl="0" marL="457200" rtl="0" algn="l">
              <a:spcBef>
                <a:spcPts val="1000"/>
              </a:spcBef>
              <a:spcAft>
                <a:spcPts val="0"/>
              </a:spcAft>
              <a:buSzPts val="1300"/>
              <a:buChar char="●"/>
            </a:pPr>
            <a:r>
              <a:rPr lang="en"/>
              <a:t>Utiliza certificados digitales X.509 para la autenticación. Primero se intercambian las claves públicas entre emisor y receptor. </a:t>
            </a:r>
            <a:r>
              <a:rPr lang="en"/>
              <a:t>Después</a:t>
            </a:r>
            <a:r>
              <a:rPr lang="en"/>
              <a:t> se transmite una clave simétrica y se procede a enviar información cifrada con esa clave.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7"/>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¿Qué son los JWT?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Definición</a:t>
            </a:r>
            <a:r>
              <a:rPr lang="en"/>
              <a:t> de JWT</a:t>
            </a:r>
            <a:endParaRPr/>
          </a:p>
        </p:txBody>
      </p:sp>
      <p:sp>
        <p:nvSpPr>
          <p:cNvPr id="285" name="Google Shape;285;p38"/>
          <p:cNvSpPr txBox="1"/>
          <p:nvPr>
            <p:ph idx="1" type="body"/>
          </p:nvPr>
        </p:nvSpPr>
        <p:spPr>
          <a:xfrm>
            <a:off x="1297500" y="1348150"/>
            <a:ext cx="7038900" cy="3130500"/>
          </a:xfrm>
          <a:prstGeom prst="rect">
            <a:avLst/>
          </a:prstGeom>
        </p:spPr>
        <p:txBody>
          <a:bodyPr anchorCtr="0" anchor="t" bIns="91425" lIns="91425" spcFirstLastPara="1" rIns="91425" wrap="square" tIns="91425">
            <a:normAutofit lnSpcReduction="20000"/>
          </a:bodyPr>
          <a:lstStyle/>
          <a:p>
            <a:pPr indent="-317500" lvl="0" marL="457200" rtl="0" algn="just">
              <a:lnSpc>
                <a:spcPct val="115000"/>
              </a:lnSpc>
              <a:spcBef>
                <a:spcPts val="0"/>
              </a:spcBef>
              <a:spcAft>
                <a:spcPts val="0"/>
              </a:spcAft>
              <a:buSzPts val="1400"/>
              <a:buChar char="●"/>
            </a:pPr>
            <a:r>
              <a:rPr lang="en" sz="1400"/>
              <a:t>Estándar abierto RFC 7519 basado en JSON para crear tokens.</a:t>
            </a:r>
            <a:endParaRPr sz="1400"/>
          </a:p>
          <a:p>
            <a:pPr indent="-317500" lvl="0" marL="457200" rtl="0" algn="just">
              <a:lnSpc>
                <a:spcPct val="115000"/>
              </a:lnSpc>
              <a:spcBef>
                <a:spcPts val="1000"/>
              </a:spcBef>
              <a:spcAft>
                <a:spcPts val="0"/>
              </a:spcAft>
              <a:buSzPts val="1400"/>
              <a:buChar char="●"/>
            </a:pPr>
            <a:r>
              <a:rPr lang="en" sz="1400"/>
              <a:t>Permite enviar información entre dos partes de forma segura. Su objetivo principal es proporcionar autenticación y/o  también autorización.</a:t>
            </a:r>
            <a:endParaRPr sz="1400"/>
          </a:p>
          <a:p>
            <a:pPr indent="-317500" lvl="0" marL="457200" rtl="0" algn="just">
              <a:lnSpc>
                <a:spcPct val="115000"/>
              </a:lnSpc>
              <a:spcBef>
                <a:spcPts val="1000"/>
              </a:spcBef>
              <a:spcAft>
                <a:spcPts val="0"/>
              </a:spcAft>
              <a:buSzPts val="1400"/>
              <a:buChar char="●"/>
            </a:pPr>
            <a:r>
              <a:rPr lang="en" sz="1400"/>
              <a:t>Se suele firmar usando un  algoritmo  de </a:t>
            </a:r>
            <a:r>
              <a:rPr lang="en" sz="1400"/>
              <a:t>codificación</a:t>
            </a:r>
            <a:r>
              <a:rPr lang="en" sz="1400"/>
              <a:t> simétrica o asimétrica, por ejemplo el HS256 (cifrado simétrico) o el RS256 (cifrado asimétrico). De esta manera la información queda firmada por medio de la clave de cifrado.</a:t>
            </a:r>
            <a:endParaRPr sz="1400"/>
          </a:p>
          <a:p>
            <a:pPr indent="-317500" lvl="0" marL="457200" rtl="0" algn="just">
              <a:lnSpc>
                <a:spcPct val="115000"/>
              </a:lnSpc>
              <a:spcBef>
                <a:spcPts val="1000"/>
              </a:spcBef>
              <a:spcAft>
                <a:spcPts val="0"/>
              </a:spcAft>
              <a:buSzPts val="1400"/>
              <a:buChar char="●"/>
            </a:pPr>
            <a:r>
              <a:rPr lang="en" sz="1400"/>
              <a:t>Los tokens firmados permiten verificar la integridad de la  información que contienen.</a:t>
            </a:r>
            <a:endParaRPr sz="1400"/>
          </a:p>
          <a:p>
            <a:pPr indent="-317500" lvl="0" marL="457200" rtl="0" algn="just">
              <a:lnSpc>
                <a:spcPct val="115000"/>
              </a:lnSpc>
              <a:spcBef>
                <a:spcPts val="1000"/>
              </a:spcBef>
              <a:spcAft>
                <a:spcPts val="0"/>
              </a:spcAft>
              <a:buSzPts val="1400"/>
              <a:buChar char="●"/>
            </a:pPr>
            <a:r>
              <a:rPr lang="en" sz="1400"/>
              <a:t>La firma también certifica que sólo la parte que posee la clave privada es la que la firmó (caso de criptografía asimétrica).</a:t>
            </a:r>
            <a:endParaRPr sz="1400"/>
          </a:p>
          <a:p>
            <a:pPr indent="0" lvl="0" marL="0" rtl="0" algn="just">
              <a:lnSpc>
                <a:spcPct val="200000"/>
              </a:lnSpc>
              <a:spcBef>
                <a:spcPts val="0"/>
              </a:spcBef>
              <a:spcAft>
                <a:spcPts val="0"/>
              </a:spcAft>
              <a:buNone/>
            </a:pPr>
            <a:r>
              <a:t/>
            </a:r>
            <a:endParaRPr sz="1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9"/>
          <p:cNvSpPr txBox="1"/>
          <p:nvPr>
            <p:ph idx="1" type="body"/>
          </p:nvPr>
        </p:nvSpPr>
        <p:spPr>
          <a:xfrm>
            <a:off x="1297500" y="1491225"/>
            <a:ext cx="7038900" cy="3065400"/>
          </a:xfrm>
          <a:prstGeom prst="rect">
            <a:avLst/>
          </a:prstGeom>
        </p:spPr>
        <p:txBody>
          <a:bodyPr anchorCtr="0" anchor="t" bIns="91425" lIns="91425" spcFirstLastPara="1" rIns="91425" wrap="square" tIns="91425">
            <a:normAutofit fontScale="92500"/>
          </a:bodyPr>
          <a:lstStyle/>
          <a:p>
            <a:pPr indent="-310832" lvl="0" marL="457200" rtl="0" algn="just">
              <a:lnSpc>
                <a:spcPct val="125000"/>
              </a:lnSpc>
              <a:spcBef>
                <a:spcPts val="1000"/>
              </a:spcBef>
              <a:spcAft>
                <a:spcPts val="0"/>
              </a:spcAft>
              <a:buSzPct val="100000"/>
              <a:buChar char="●"/>
            </a:pPr>
            <a:r>
              <a:rPr lang="en" sz="1400"/>
              <a:t>Para autorizar acceso a recursos, normalmente en entornos web. </a:t>
            </a:r>
            <a:endParaRPr sz="1400"/>
          </a:p>
          <a:p>
            <a:pPr indent="-310832" lvl="0" marL="457200" rtl="0" algn="just">
              <a:lnSpc>
                <a:spcPct val="125000"/>
              </a:lnSpc>
              <a:spcBef>
                <a:spcPts val="1200"/>
              </a:spcBef>
              <a:spcAft>
                <a:spcPts val="0"/>
              </a:spcAft>
              <a:buSzPct val="100000"/>
              <a:buChar char="●"/>
            </a:pPr>
            <a:r>
              <a:rPr lang="en" sz="1400"/>
              <a:t>Intercambio seguro de </a:t>
            </a:r>
            <a:r>
              <a:rPr lang="en" sz="1400"/>
              <a:t>información</a:t>
            </a:r>
            <a:r>
              <a:rPr lang="en" sz="1400"/>
              <a:t>, vigilando siempre usar conexiones seguras https.</a:t>
            </a:r>
            <a:endParaRPr sz="1400"/>
          </a:p>
          <a:p>
            <a:pPr indent="-310832" lvl="0" marL="457200" rtl="0" algn="just">
              <a:lnSpc>
                <a:spcPct val="125000"/>
              </a:lnSpc>
              <a:spcBef>
                <a:spcPts val="1200"/>
              </a:spcBef>
              <a:spcAft>
                <a:spcPts val="0"/>
              </a:spcAft>
              <a:buSzPct val="100000"/>
              <a:buChar char="●"/>
            </a:pPr>
            <a:r>
              <a:rPr lang="en" sz="1400"/>
              <a:t>Necesitamos mecanismos de identificación de usuarios o aplicaciones. </a:t>
            </a:r>
            <a:endParaRPr sz="1400"/>
          </a:p>
          <a:p>
            <a:pPr indent="-310832" lvl="0" marL="457200" rtl="0" algn="just">
              <a:lnSpc>
                <a:spcPct val="125000"/>
              </a:lnSpc>
              <a:spcBef>
                <a:spcPts val="1200"/>
              </a:spcBef>
              <a:spcAft>
                <a:spcPts val="0"/>
              </a:spcAft>
              <a:buSzPct val="100000"/>
              <a:buChar char="●"/>
            </a:pPr>
            <a:r>
              <a:rPr lang="en" sz="1400"/>
              <a:t>Facilita el no tener que almacenar información sobre sesión de usuario (es </a:t>
            </a:r>
            <a:r>
              <a:rPr i="1" lang="en" sz="1400"/>
              <a:t>stateless</a:t>
            </a:r>
            <a:r>
              <a:rPr lang="en" sz="1400"/>
              <a:t>).</a:t>
            </a:r>
            <a:endParaRPr sz="1400"/>
          </a:p>
          <a:p>
            <a:pPr indent="-310832" lvl="0" marL="457200" rtl="0" algn="just">
              <a:lnSpc>
                <a:spcPct val="125000"/>
              </a:lnSpc>
              <a:spcBef>
                <a:spcPts val="1200"/>
              </a:spcBef>
              <a:spcAft>
                <a:spcPts val="0"/>
              </a:spcAft>
              <a:buSzPct val="100000"/>
              <a:buChar char="●"/>
            </a:pPr>
            <a:r>
              <a:rPr lang="en" sz="1400"/>
              <a:t>Precauciones: si se guardan </a:t>
            </a:r>
            <a:r>
              <a:rPr lang="en" sz="1400"/>
              <a:t>los tokens en el local storage del navegador hay que tener cuidado con los ataques de XSS (Cross Site Scripting).  También podemos ser víctimas de un ataque CSRF (Cross Site Request Forgery) o Falsificación de Petición de Sitios Cruzados.</a:t>
            </a:r>
            <a:endParaRPr/>
          </a:p>
          <a:p>
            <a:pPr indent="0" lvl="0" marL="457200" rtl="0" algn="l">
              <a:spcBef>
                <a:spcPts val="0"/>
              </a:spcBef>
              <a:spcAft>
                <a:spcPts val="1200"/>
              </a:spcAft>
              <a:buNone/>
            </a:pPr>
            <a:r>
              <a:t/>
            </a:r>
            <a:endParaRPr/>
          </a:p>
        </p:txBody>
      </p:sp>
      <p:sp>
        <p:nvSpPr>
          <p:cNvPr id="291" name="Google Shape;291;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Casos de uso y precauciones de los JWT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Diagrama secuencia ejemplo de uso de un </a:t>
            </a:r>
            <a:r>
              <a:rPr lang="en"/>
              <a:t>JWT</a:t>
            </a:r>
            <a:endParaRPr/>
          </a:p>
        </p:txBody>
      </p:sp>
      <p:pic>
        <p:nvPicPr>
          <p:cNvPr id="297" name="Google Shape;297;p40"/>
          <p:cNvPicPr preferRelativeResize="0"/>
          <p:nvPr/>
        </p:nvPicPr>
        <p:blipFill>
          <a:blip r:embed="rId3">
            <a:alphaModFix/>
          </a:blip>
          <a:stretch>
            <a:fillRect/>
          </a:stretch>
        </p:blipFill>
        <p:spPr>
          <a:xfrm>
            <a:off x="2519959" y="1890375"/>
            <a:ext cx="4104075" cy="2137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1"/>
          <p:cNvSpPr txBox="1"/>
          <p:nvPr>
            <p:ph type="title"/>
          </p:nvPr>
        </p:nvSpPr>
        <p:spPr>
          <a:xfrm>
            <a:off x="1297500" y="393750"/>
            <a:ext cx="7038900" cy="81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Estructura JWT</a:t>
            </a:r>
            <a:endParaRPr/>
          </a:p>
        </p:txBody>
      </p:sp>
      <p:sp>
        <p:nvSpPr>
          <p:cNvPr id="303" name="Google Shape;303;p41"/>
          <p:cNvSpPr txBox="1"/>
          <p:nvPr>
            <p:ph idx="1" type="body"/>
          </p:nvPr>
        </p:nvSpPr>
        <p:spPr>
          <a:xfrm>
            <a:off x="1297500" y="1135725"/>
            <a:ext cx="7038900" cy="3342900"/>
          </a:xfrm>
          <a:prstGeom prst="rect">
            <a:avLst/>
          </a:prstGeom>
        </p:spPr>
        <p:txBody>
          <a:bodyPr anchorCtr="0" anchor="t" bIns="91425" lIns="91425" spcFirstLastPara="1" rIns="91425" wrap="square" tIns="91425">
            <a:noAutofit/>
          </a:bodyPr>
          <a:lstStyle/>
          <a:p>
            <a:pPr indent="0" lvl="0" marL="0" rtl="0" algn="just">
              <a:lnSpc>
                <a:spcPct val="125000"/>
              </a:lnSpc>
              <a:spcBef>
                <a:spcPts val="0"/>
              </a:spcBef>
              <a:spcAft>
                <a:spcPts val="0"/>
              </a:spcAft>
              <a:buSzPts val="1018"/>
              <a:buNone/>
            </a:pPr>
            <a:r>
              <a:rPr lang="en" sz="1402"/>
              <a:t>Consta de 3 partes:</a:t>
            </a:r>
            <a:endParaRPr sz="1402"/>
          </a:p>
          <a:p>
            <a:pPr indent="-317658" lvl="0" marL="457200" rtl="0" algn="just">
              <a:lnSpc>
                <a:spcPct val="125000"/>
              </a:lnSpc>
              <a:spcBef>
                <a:spcPts val="1200"/>
              </a:spcBef>
              <a:spcAft>
                <a:spcPts val="0"/>
              </a:spcAft>
              <a:buSzPts val="1403"/>
              <a:buChar char="●"/>
            </a:pPr>
            <a:r>
              <a:rPr b="1" lang="en" sz="1402"/>
              <a:t>Header</a:t>
            </a:r>
            <a:r>
              <a:rPr lang="en" sz="1402"/>
              <a:t>: incluye la información relacionada con el tipo de token y el algoritmo de firma.</a:t>
            </a:r>
            <a:endParaRPr sz="1402"/>
          </a:p>
          <a:p>
            <a:pPr indent="-317658" lvl="0" marL="457200" rtl="0" algn="just">
              <a:lnSpc>
                <a:spcPct val="125000"/>
              </a:lnSpc>
              <a:spcBef>
                <a:spcPts val="1200"/>
              </a:spcBef>
              <a:spcAft>
                <a:spcPts val="0"/>
              </a:spcAft>
              <a:buSzPts val="1403"/>
              <a:buChar char="●"/>
            </a:pPr>
            <a:r>
              <a:rPr b="1" lang="en" sz="1402"/>
              <a:t>Payload</a:t>
            </a:r>
            <a:r>
              <a:rPr lang="en" sz="1402"/>
              <a:t>: contiene propiedades o afirmaciones (claims), algunas de ellas son </a:t>
            </a:r>
            <a:r>
              <a:rPr lang="en" sz="1402"/>
              <a:t>estándar</a:t>
            </a:r>
            <a:r>
              <a:rPr lang="en" sz="1402"/>
              <a:t>, como “iss” (creador del JWT), “aud” (quién recibirá el JWT), “exp” (tiempo de expiración del token, “jti” (identificador único del token), etc. Podemos añadir información personalizable, pero hemos de saber que el payload no estará firmado, por lo que es recomendable no incluir información muy sensible.</a:t>
            </a:r>
            <a:endParaRPr sz="1402"/>
          </a:p>
          <a:p>
            <a:pPr indent="-317658" lvl="0" marL="457200" rtl="0" algn="just">
              <a:lnSpc>
                <a:spcPct val="125000"/>
              </a:lnSpc>
              <a:spcBef>
                <a:spcPts val="1200"/>
              </a:spcBef>
              <a:spcAft>
                <a:spcPts val="1200"/>
              </a:spcAft>
              <a:buSzPts val="1403"/>
              <a:buChar char="●"/>
            </a:pPr>
            <a:r>
              <a:rPr b="1" lang="en" sz="1402"/>
              <a:t>Firma</a:t>
            </a:r>
            <a:r>
              <a:rPr lang="en" sz="1402"/>
              <a:t>: el header y el payload se codifican en base64Url y se cifran con la clave. El resultado de este cifrado es la firma del token, que también se codifica en base64Url.</a:t>
            </a:r>
            <a:endParaRPr sz="1402"/>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Lambdas - Caracteristicas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17500" lvl="0" marL="457200" marR="0" rtl="0" algn="just">
              <a:lnSpc>
                <a:spcPct val="115000"/>
              </a:lnSpc>
              <a:spcBef>
                <a:spcPts val="0"/>
              </a:spcBef>
              <a:spcAft>
                <a:spcPts val="0"/>
              </a:spcAft>
              <a:buSzPts val="1400"/>
              <a:buChar char="●"/>
            </a:pPr>
            <a:r>
              <a:rPr lang="en" sz="1400"/>
              <a:t>No hay que administrar servidores.</a:t>
            </a:r>
            <a:endParaRPr sz="1400"/>
          </a:p>
          <a:p>
            <a:pPr indent="0" lvl="0" marL="457200" marR="0" rtl="0" algn="just">
              <a:lnSpc>
                <a:spcPct val="115000"/>
              </a:lnSpc>
              <a:spcBef>
                <a:spcPts val="1200"/>
              </a:spcBef>
              <a:spcAft>
                <a:spcPts val="0"/>
              </a:spcAft>
              <a:buNone/>
            </a:pPr>
            <a:r>
              <a:t/>
            </a:r>
            <a:endParaRPr sz="1400"/>
          </a:p>
          <a:p>
            <a:pPr indent="-317500" lvl="0" marL="457200" marR="0" rtl="0" algn="just">
              <a:lnSpc>
                <a:spcPct val="115000"/>
              </a:lnSpc>
              <a:spcBef>
                <a:spcPts val="1200"/>
              </a:spcBef>
              <a:spcAft>
                <a:spcPts val="0"/>
              </a:spcAft>
              <a:buSzPts val="1400"/>
              <a:buChar char="●"/>
            </a:pPr>
            <a:r>
              <a:rPr lang="en" sz="1400"/>
              <a:t>Escalado continuo.</a:t>
            </a:r>
            <a:endParaRPr sz="1400"/>
          </a:p>
          <a:p>
            <a:pPr indent="0" lvl="0" marL="457200" marR="0" rtl="0" algn="just">
              <a:lnSpc>
                <a:spcPct val="115000"/>
              </a:lnSpc>
              <a:spcBef>
                <a:spcPts val="1200"/>
              </a:spcBef>
              <a:spcAft>
                <a:spcPts val="0"/>
              </a:spcAft>
              <a:buNone/>
            </a:pPr>
            <a:r>
              <a:t/>
            </a:r>
            <a:endParaRPr sz="1400"/>
          </a:p>
          <a:p>
            <a:pPr indent="-317500" lvl="0" marL="457200" marR="0" rtl="0" algn="just">
              <a:lnSpc>
                <a:spcPct val="115000"/>
              </a:lnSpc>
              <a:spcBef>
                <a:spcPts val="1200"/>
              </a:spcBef>
              <a:spcAft>
                <a:spcPts val="0"/>
              </a:spcAft>
              <a:buSzPts val="1400"/>
              <a:buChar char="●"/>
            </a:pPr>
            <a:r>
              <a:rPr lang="en" sz="1400"/>
              <a:t>Coste optimizado.</a:t>
            </a:r>
            <a:endParaRPr sz="1400"/>
          </a:p>
          <a:p>
            <a:pPr indent="0" lvl="0" marL="457200" marR="0" rtl="0" algn="just">
              <a:lnSpc>
                <a:spcPct val="115000"/>
              </a:lnSpc>
              <a:spcBef>
                <a:spcPts val="1200"/>
              </a:spcBef>
              <a:spcAft>
                <a:spcPts val="0"/>
              </a:spcAft>
              <a:buNone/>
            </a:pPr>
            <a:r>
              <a:t/>
            </a:r>
            <a:endParaRPr sz="1400"/>
          </a:p>
          <a:p>
            <a:pPr indent="-317500" lvl="0" marL="457200" marR="0" rtl="0" algn="just">
              <a:lnSpc>
                <a:spcPct val="115000"/>
              </a:lnSpc>
              <a:spcBef>
                <a:spcPts val="1200"/>
              </a:spcBef>
              <a:spcAft>
                <a:spcPts val="0"/>
              </a:spcAft>
              <a:buSzPts val="1400"/>
              <a:buChar char="●"/>
            </a:pPr>
            <a:r>
              <a:rPr lang="en" sz="1400"/>
              <a:t>Rendimiento uniforme.</a:t>
            </a:r>
            <a:endParaRPr sz="1400"/>
          </a:p>
          <a:p>
            <a:pPr indent="0" lvl="0" marL="457200" rtl="0" algn="just">
              <a:lnSpc>
                <a:spcPct val="115000"/>
              </a:lnSpc>
              <a:spcBef>
                <a:spcPts val="1200"/>
              </a:spcBef>
              <a:spcAft>
                <a:spcPts val="0"/>
              </a:spcAft>
              <a:buNone/>
            </a:pPr>
            <a:r>
              <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Estructura JWT</a:t>
            </a:r>
            <a:endParaRPr/>
          </a:p>
        </p:txBody>
      </p:sp>
      <p:sp>
        <p:nvSpPr>
          <p:cNvPr id="309" name="Google Shape;309;p4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Header</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Payload</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Signatur</a:t>
            </a:r>
            <a:r>
              <a:rPr lang="en"/>
              <a:t>e</a:t>
            </a:r>
            <a:endParaRPr/>
          </a:p>
        </p:txBody>
      </p:sp>
      <p:pic>
        <p:nvPicPr>
          <p:cNvPr id="310" name="Google Shape;310;p42"/>
          <p:cNvPicPr preferRelativeResize="0"/>
          <p:nvPr/>
        </p:nvPicPr>
        <p:blipFill>
          <a:blip r:embed="rId3">
            <a:alphaModFix/>
          </a:blip>
          <a:stretch>
            <a:fillRect/>
          </a:stretch>
        </p:blipFill>
        <p:spPr>
          <a:xfrm>
            <a:off x="4571990" y="0"/>
            <a:ext cx="4571471" cy="51435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Tipos de JWT</a:t>
            </a:r>
            <a:endParaRPr/>
          </a:p>
        </p:txBody>
      </p:sp>
      <p:sp>
        <p:nvSpPr>
          <p:cNvPr id="316" name="Google Shape;316;p4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 sz="1400"/>
              <a:t>ID token: </a:t>
            </a:r>
            <a:r>
              <a:rPr lang="en" sz="1400"/>
              <a:t>este tipo de token es usado para autenticar al usuario en un sistema, como por ejemplo AWS Cognito. Es un token de autenticación.</a:t>
            </a:r>
            <a:endParaRPr sz="1400"/>
          </a:p>
          <a:p>
            <a:pPr indent="0" lvl="0" marL="457200" rtl="0" algn="l">
              <a:spcBef>
                <a:spcPts val="0"/>
              </a:spcBef>
              <a:spcAft>
                <a:spcPts val="0"/>
              </a:spcAft>
              <a:buNone/>
            </a:pPr>
            <a:r>
              <a:t/>
            </a:r>
            <a:endParaRPr b="1" sz="1400"/>
          </a:p>
          <a:p>
            <a:pPr indent="-317500" lvl="0" marL="457200" rtl="0" algn="l">
              <a:spcBef>
                <a:spcPts val="1200"/>
              </a:spcBef>
              <a:spcAft>
                <a:spcPts val="0"/>
              </a:spcAft>
              <a:buSzPts val="1400"/>
              <a:buChar char="●"/>
            </a:pPr>
            <a:r>
              <a:rPr b="1" lang="en" sz="1400"/>
              <a:t>Access token</a:t>
            </a:r>
            <a:r>
              <a:rPr lang="en" sz="1400"/>
              <a:t>: </a:t>
            </a:r>
            <a:r>
              <a:rPr lang="en" sz="1400"/>
              <a:t>contiene toda la información que el servidor necesita para saber si el usuario o dispositivo puede acceder al recurso. Es un token de autorización.</a:t>
            </a:r>
            <a:endParaRPr sz="1400"/>
          </a:p>
          <a:p>
            <a:pPr indent="0" lvl="0" marL="457200" rtl="0" algn="l">
              <a:spcBef>
                <a:spcPts val="0"/>
              </a:spcBef>
              <a:spcAft>
                <a:spcPts val="0"/>
              </a:spcAft>
              <a:buNone/>
            </a:pPr>
            <a:r>
              <a:t/>
            </a:r>
            <a:endParaRPr sz="1400"/>
          </a:p>
          <a:p>
            <a:pPr indent="-317500" lvl="0" marL="457200" rtl="0" algn="l">
              <a:spcBef>
                <a:spcPts val="1200"/>
              </a:spcBef>
              <a:spcAft>
                <a:spcPts val="0"/>
              </a:spcAft>
              <a:buSzPts val="1400"/>
              <a:buChar char="●"/>
            </a:pPr>
            <a:r>
              <a:rPr b="1" lang="en" sz="1400"/>
              <a:t>Refresh t</a:t>
            </a:r>
            <a:r>
              <a:rPr b="1" lang="en" sz="1400"/>
              <a:t>oken</a:t>
            </a:r>
            <a:r>
              <a:rPr lang="en" sz="1400"/>
              <a:t>: se utiliza para generar nuevos tokens de acceso y autorización. Se usa en casos en los que los tokens expiren su tiempo de utilización.</a:t>
            </a:r>
            <a:endParaRPr sz="1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Estructura de un JWT de tipo ID token</a:t>
            </a:r>
            <a:endParaRPr/>
          </a:p>
        </p:txBody>
      </p:sp>
      <p:sp>
        <p:nvSpPr>
          <p:cNvPr id="322" name="Google Shape;322;p44"/>
          <p:cNvSpPr txBox="1"/>
          <p:nvPr>
            <p:ph idx="1" type="body"/>
          </p:nvPr>
        </p:nvSpPr>
        <p:spPr>
          <a:xfrm>
            <a:off x="1297500" y="1268100"/>
            <a:ext cx="7038900" cy="3006600"/>
          </a:xfrm>
          <a:prstGeom prst="rect">
            <a:avLst/>
          </a:prstGeom>
        </p:spPr>
        <p:txBody>
          <a:bodyPr anchorCtr="0" anchor="t" bIns="91425" lIns="91425" spcFirstLastPara="1" rIns="91425" wrap="square" tIns="91425">
            <a:normAutofit fontScale="25000" lnSpcReduction="20000"/>
          </a:bodyPr>
          <a:lstStyle/>
          <a:p>
            <a:pPr indent="0" lvl="0" marL="0" rtl="0" algn="just">
              <a:lnSpc>
                <a:spcPct val="150000"/>
              </a:lnSpc>
              <a:spcBef>
                <a:spcPts val="0"/>
              </a:spcBef>
              <a:spcAft>
                <a:spcPts val="0"/>
              </a:spcAft>
              <a:buNone/>
            </a:pPr>
            <a:r>
              <a:rPr lang="en" sz="5100"/>
              <a:t>Descripción campos más relevantes del Payload (llamados claims o permisos):</a:t>
            </a:r>
            <a:endParaRPr sz="5100"/>
          </a:p>
          <a:p>
            <a:pPr indent="-309562" lvl="0" marL="457200" rtl="0" algn="just">
              <a:lnSpc>
                <a:spcPct val="150000"/>
              </a:lnSpc>
              <a:spcBef>
                <a:spcPts val="1200"/>
              </a:spcBef>
              <a:spcAft>
                <a:spcPts val="0"/>
              </a:spcAft>
              <a:buSzPct val="100000"/>
              <a:buChar char="●"/>
            </a:pPr>
            <a:r>
              <a:rPr lang="en" sz="5100"/>
              <a:t>sub (subject): Id único del usuario autenticado (no es el user name, lo genera Cognito).</a:t>
            </a:r>
            <a:endParaRPr sz="5100"/>
          </a:p>
          <a:p>
            <a:pPr indent="-309562" lvl="0" marL="457200" rtl="0" algn="just">
              <a:lnSpc>
                <a:spcPct val="150000"/>
              </a:lnSpc>
              <a:spcBef>
                <a:spcPts val="0"/>
              </a:spcBef>
              <a:spcAft>
                <a:spcPts val="0"/>
              </a:spcAft>
              <a:buSzPct val="100000"/>
              <a:buChar char="●"/>
            </a:pPr>
            <a:r>
              <a:rPr lang="en" sz="5100"/>
              <a:t>aud (audience): app client_id usado en la autenticación de usuario.</a:t>
            </a:r>
            <a:endParaRPr sz="5100"/>
          </a:p>
          <a:p>
            <a:pPr indent="-309562" lvl="0" marL="457200" rtl="0" algn="just">
              <a:lnSpc>
                <a:spcPct val="150000"/>
              </a:lnSpc>
              <a:spcBef>
                <a:spcPts val="0"/>
              </a:spcBef>
              <a:spcAft>
                <a:spcPts val="0"/>
              </a:spcAft>
              <a:buSzPct val="100000"/>
              <a:buChar char="●"/>
            </a:pPr>
            <a:r>
              <a:rPr lang="en" sz="5100"/>
              <a:t>cognito:groups: lista de grupos a los que el usuario pertenece.</a:t>
            </a:r>
            <a:endParaRPr sz="5100"/>
          </a:p>
          <a:p>
            <a:pPr indent="-309562" lvl="0" marL="457200" rtl="0" algn="just">
              <a:lnSpc>
                <a:spcPct val="150000"/>
              </a:lnSpc>
              <a:spcBef>
                <a:spcPts val="0"/>
              </a:spcBef>
              <a:spcAft>
                <a:spcPts val="0"/>
              </a:spcAft>
              <a:buSzPct val="100000"/>
              <a:buChar char="●"/>
            </a:pPr>
            <a:r>
              <a:rPr lang="en" sz="5100"/>
              <a:t>token_use: indica cómo se va a usar el token (id token o access token).</a:t>
            </a:r>
            <a:endParaRPr sz="5100"/>
          </a:p>
          <a:p>
            <a:pPr indent="-309562" lvl="0" marL="457200" rtl="0" algn="just">
              <a:lnSpc>
                <a:spcPct val="150000"/>
              </a:lnSpc>
              <a:spcBef>
                <a:spcPts val="0"/>
              </a:spcBef>
              <a:spcAft>
                <a:spcPts val="0"/>
              </a:spcAft>
              <a:buSzPct val="100000"/>
              <a:buChar char="●"/>
            </a:pPr>
            <a:r>
              <a:rPr lang="en" sz="5100"/>
              <a:t>auth_time: indica el tiempo en formato UTC (segundos) de cuándo se autenticó el usuario.</a:t>
            </a:r>
            <a:endParaRPr sz="5100"/>
          </a:p>
          <a:p>
            <a:pPr indent="-309562" lvl="0" marL="457200" rtl="0" algn="just">
              <a:lnSpc>
                <a:spcPct val="150000"/>
              </a:lnSpc>
              <a:spcBef>
                <a:spcPts val="0"/>
              </a:spcBef>
              <a:spcAft>
                <a:spcPts val="0"/>
              </a:spcAft>
              <a:buSzPct val="100000"/>
              <a:buChar char="●"/>
            </a:pPr>
            <a:r>
              <a:rPr lang="en" sz="5100"/>
              <a:t>iss (issuer/emisor): URL con información de  zona de creación del user pool y el user pool ID.</a:t>
            </a:r>
            <a:endParaRPr sz="5100"/>
          </a:p>
          <a:p>
            <a:pPr indent="-309562" lvl="0" marL="457200" rtl="0" algn="just">
              <a:lnSpc>
                <a:spcPct val="150000"/>
              </a:lnSpc>
              <a:spcBef>
                <a:spcPts val="0"/>
              </a:spcBef>
              <a:spcAft>
                <a:spcPts val="0"/>
              </a:spcAft>
              <a:buSzPct val="100000"/>
              <a:buChar char="●"/>
            </a:pPr>
            <a:r>
              <a:rPr lang="en" sz="5100"/>
              <a:t>cognito:username : nombre de usuario en user pool.</a:t>
            </a:r>
            <a:endParaRPr sz="5100"/>
          </a:p>
          <a:p>
            <a:pPr indent="-309562" lvl="0" marL="457200" rtl="0" algn="just">
              <a:lnSpc>
                <a:spcPct val="150000"/>
              </a:lnSpc>
              <a:spcBef>
                <a:spcPts val="0"/>
              </a:spcBef>
              <a:spcAft>
                <a:spcPts val="0"/>
              </a:spcAft>
              <a:buSzPct val="100000"/>
              <a:buChar char="●"/>
            </a:pPr>
            <a:r>
              <a:rPr lang="en" sz="5100"/>
              <a:t>exp: tiempo en UTC (Unix time en segundos) en que expira el token.</a:t>
            </a:r>
            <a:endParaRPr sz="5100"/>
          </a:p>
          <a:p>
            <a:pPr indent="-309562" lvl="0" marL="457200" rtl="0" algn="just">
              <a:lnSpc>
                <a:spcPct val="150000"/>
              </a:lnSpc>
              <a:spcBef>
                <a:spcPts val="0"/>
              </a:spcBef>
              <a:spcAft>
                <a:spcPts val="0"/>
              </a:spcAft>
              <a:buSzPct val="100000"/>
              <a:buChar char="●"/>
            </a:pPr>
            <a:r>
              <a:rPr lang="en" sz="5100"/>
              <a:t>iat: tiempo en UTC (Unix time en segundos) en que fué emitido el token. </a:t>
            </a:r>
            <a:endParaRPr sz="5100"/>
          </a:p>
          <a:p>
            <a:pPr indent="-309562" lvl="0" marL="457200" rtl="0" algn="just">
              <a:lnSpc>
                <a:spcPct val="150000"/>
              </a:lnSpc>
              <a:spcBef>
                <a:spcPts val="0"/>
              </a:spcBef>
              <a:spcAft>
                <a:spcPts val="0"/>
              </a:spcAft>
              <a:buSzPct val="100000"/>
              <a:buChar char="●"/>
            </a:pPr>
            <a:r>
              <a:rPr lang="en" sz="5100"/>
              <a:t>jti: identificador único del token.</a:t>
            </a:r>
            <a:endParaRPr sz="5100"/>
          </a:p>
          <a:p>
            <a:pPr indent="0" lvl="0" marL="457200" rtl="0" algn="just">
              <a:lnSpc>
                <a:spcPct val="150000"/>
              </a:lnSpc>
              <a:spcBef>
                <a:spcPts val="0"/>
              </a:spcBef>
              <a:spcAft>
                <a:spcPts val="0"/>
              </a:spcAft>
              <a:buNone/>
            </a:pPr>
            <a:r>
              <a:t/>
            </a:r>
            <a:endParaRPr sz="5100"/>
          </a:p>
          <a:p>
            <a:pPr indent="0" lvl="0" marL="457200" rtl="0" algn="just">
              <a:spcBef>
                <a:spcPts val="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Estructura de un JWT de tipo access token</a:t>
            </a:r>
            <a:endParaRPr/>
          </a:p>
        </p:txBody>
      </p:sp>
      <p:sp>
        <p:nvSpPr>
          <p:cNvPr id="328" name="Google Shape;328;p45"/>
          <p:cNvSpPr txBox="1"/>
          <p:nvPr>
            <p:ph idx="1" type="body"/>
          </p:nvPr>
        </p:nvSpPr>
        <p:spPr>
          <a:xfrm>
            <a:off x="1297500" y="1247250"/>
            <a:ext cx="7038900" cy="29112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605"/>
              <a:buNone/>
            </a:pPr>
            <a:r>
              <a:rPr lang="en" sz="1250"/>
              <a:t>Descripción campos más relevantes del Payload (llamados claims o permisos):</a:t>
            </a:r>
            <a:endParaRPr sz="1250"/>
          </a:p>
          <a:p>
            <a:pPr indent="-307975" lvl="0" marL="457200" rtl="0" algn="just">
              <a:lnSpc>
                <a:spcPct val="125000"/>
              </a:lnSpc>
              <a:spcBef>
                <a:spcPts val="1200"/>
              </a:spcBef>
              <a:spcAft>
                <a:spcPts val="0"/>
              </a:spcAft>
              <a:buSzPts val="1250"/>
              <a:buChar char="●"/>
            </a:pPr>
            <a:r>
              <a:rPr lang="en" sz="1250"/>
              <a:t>sub (subject): Id único del usuario autenticado (no es el user name, lo genera Cognito).</a:t>
            </a:r>
            <a:endParaRPr sz="1250"/>
          </a:p>
          <a:p>
            <a:pPr indent="-307975" lvl="0" marL="457200" rtl="0" algn="just">
              <a:lnSpc>
                <a:spcPct val="125000"/>
              </a:lnSpc>
              <a:spcBef>
                <a:spcPts val="0"/>
              </a:spcBef>
              <a:spcAft>
                <a:spcPts val="0"/>
              </a:spcAft>
              <a:buSzPts val="1250"/>
              <a:buChar char="●"/>
            </a:pPr>
            <a:r>
              <a:rPr lang="en" sz="1250"/>
              <a:t>cognito:groups : lista de grupos a los que el usuario pertenece.</a:t>
            </a:r>
            <a:endParaRPr sz="1250"/>
          </a:p>
          <a:p>
            <a:pPr indent="-307975" lvl="0" marL="457200" rtl="0" algn="just">
              <a:lnSpc>
                <a:spcPct val="125000"/>
              </a:lnSpc>
              <a:spcBef>
                <a:spcPts val="0"/>
              </a:spcBef>
              <a:spcAft>
                <a:spcPts val="0"/>
              </a:spcAft>
              <a:buSzPts val="1250"/>
              <a:buChar char="●"/>
            </a:pPr>
            <a:r>
              <a:rPr lang="en" sz="1250"/>
              <a:t>token_use: indica cómo se va a usar el token (id token o access token).</a:t>
            </a:r>
            <a:endParaRPr sz="1250"/>
          </a:p>
          <a:p>
            <a:pPr indent="-307975" lvl="0" marL="457200" rtl="0" algn="just">
              <a:lnSpc>
                <a:spcPct val="125000"/>
              </a:lnSpc>
              <a:spcBef>
                <a:spcPts val="0"/>
              </a:spcBef>
              <a:spcAft>
                <a:spcPts val="0"/>
              </a:spcAft>
              <a:buSzPts val="1250"/>
              <a:buChar char="●"/>
            </a:pPr>
            <a:r>
              <a:rPr lang="en" sz="1250"/>
              <a:t>scope: scopes o permisos que otorga el token (profile, email,  phone).</a:t>
            </a:r>
            <a:endParaRPr sz="1250"/>
          </a:p>
          <a:p>
            <a:pPr indent="-307975" lvl="0" marL="457200" rtl="0" algn="just">
              <a:lnSpc>
                <a:spcPct val="125000"/>
              </a:lnSpc>
              <a:spcBef>
                <a:spcPts val="0"/>
              </a:spcBef>
              <a:spcAft>
                <a:spcPts val="0"/>
              </a:spcAft>
              <a:buSzPts val="1250"/>
              <a:buChar char="●"/>
            </a:pPr>
            <a:r>
              <a:rPr lang="en" sz="1250"/>
              <a:t>auth_time: indica el tiempo en formato UTC (segundos) de cuándo se autenticó el usuario.</a:t>
            </a:r>
            <a:endParaRPr sz="1250"/>
          </a:p>
          <a:p>
            <a:pPr indent="-307975" lvl="0" marL="457200" rtl="0" algn="just">
              <a:lnSpc>
                <a:spcPct val="125000"/>
              </a:lnSpc>
              <a:spcBef>
                <a:spcPts val="0"/>
              </a:spcBef>
              <a:spcAft>
                <a:spcPts val="0"/>
              </a:spcAft>
              <a:buSzPts val="1250"/>
              <a:buChar char="●"/>
            </a:pPr>
            <a:r>
              <a:rPr lang="en" sz="1250"/>
              <a:t>iss (issuer/emisor): URL con información de la zona de creación del user pool y el user pool ID.</a:t>
            </a:r>
            <a:endParaRPr sz="1250"/>
          </a:p>
          <a:p>
            <a:pPr indent="-307975" lvl="0" marL="457200" rtl="0" algn="just">
              <a:lnSpc>
                <a:spcPct val="125000"/>
              </a:lnSpc>
              <a:spcBef>
                <a:spcPts val="0"/>
              </a:spcBef>
              <a:spcAft>
                <a:spcPts val="0"/>
              </a:spcAft>
              <a:buSzPts val="1250"/>
              <a:buChar char="●"/>
            </a:pPr>
            <a:r>
              <a:rPr lang="en" sz="1250"/>
              <a:t>exp: tiempo en UTC (Unix time en segundos)  en que expira el token.</a:t>
            </a:r>
            <a:endParaRPr sz="1250"/>
          </a:p>
          <a:p>
            <a:pPr indent="-307975" lvl="0" marL="457200" rtl="0" algn="just">
              <a:lnSpc>
                <a:spcPct val="125000"/>
              </a:lnSpc>
              <a:spcBef>
                <a:spcPts val="0"/>
              </a:spcBef>
              <a:spcAft>
                <a:spcPts val="0"/>
              </a:spcAft>
              <a:buSzPts val="1250"/>
              <a:buChar char="●"/>
            </a:pPr>
            <a:r>
              <a:rPr lang="en" sz="1250"/>
              <a:t>iat: tiempo en UTC (Unix time en segundos) en que fué emitido el token.</a:t>
            </a:r>
            <a:endParaRPr sz="1250"/>
          </a:p>
          <a:p>
            <a:pPr indent="-307975" lvl="0" marL="457200" rtl="0" algn="just">
              <a:lnSpc>
                <a:spcPct val="125000"/>
              </a:lnSpc>
              <a:spcBef>
                <a:spcPts val="0"/>
              </a:spcBef>
              <a:spcAft>
                <a:spcPts val="0"/>
              </a:spcAft>
              <a:buSzPts val="1250"/>
              <a:buChar char="●"/>
            </a:pPr>
            <a:r>
              <a:rPr lang="en" sz="1250"/>
              <a:t>jti: identificador único del token.</a:t>
            </a:r>
            <a:endParaRPr sz="1250"/>
          </a:p>
          <a:p>
            <a:pPr indent="-307975" lvl="0" marL="457200" rtl="0" algn="just">
              <a:lnSpc>
                <a:spcPct val="125000"/>
              </a:lnSpc>
              <a:spcBef>
                <a:spcPts val="0"/>
              </a:spcBef>
              <a:spcAft>
                <a:spcPts val="0"/>
              </a:spcAft>
              <a:buSzPts val="1250"/>
              <a:buChar char="●"/>
            </a:pPr>
            <a:r>
              <a:rPr lang="en" sz="1250"/>
              <a:t>client_id: identificador de la aplicación (app client identifier Cognito).</a:t>
            </a:r>
            <a:endParaRPr sz="1250"/>
          </a:p>
          <a:p>
            <a:pPr indent="-307975" lvl="0" marL="457200" rtl="0" algn="just">
              <a:lnSpc>
                <a:spcPct val="125000"/>
              </a:lnSpc>
              <a:spcBef>
                <a:spcPts val="0"/>
              </a:spcBef>
              <a:spcAft>
                <a:spcPts val="0"/>
              </a:spcAft>
              <a:buSzPts val="1250"/>
              <a:buChar char="●"/>
            </a:pPr>
            <a:r>
              <a:rPr lang="en" sz="1250"/>
              <a:t>username:  user name del usuario.</a:t>
            </a:r>
            <a:endParaRPr sz="125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JWK y JWKS</a:t>
            </a:r>
            <a:endParaRPr/>
          </a:p>
        </p:txBody>
      </p:sp>
      <p:sp>
        <p:nvSpPr>
          <p:cNvPr id="334" name="Google Shape;334;p46"/>
          <p:cNvSpPr txBox="1"/>
          <p:nvPr>
            <p:ph idx="1" type="body"/>
          </p:nvPr>
        </p:nvSpPr>
        <p:spPr>
          <a:xfrm>
            <a:off x="1297500" y="1337950"/>
            <a:ext cx="7038900" cy="3140700"/>
          </a:xfrm>
          <a:prstGeom prst="rect">
            <a:avLst/>
          </a:prstGeom>
        </p:spPr>
        <p:txBody>
          <a:bodyPr anchorCtr="0" anchor="t" bIns="91425" lIns="91425" spcFirstLastPara="1" rIns="91425" wrap="square" tIns="91425">
            <a:normAutofit fontScale="55000"/>
          </a:bodyPr>
          <a:lstStyle/>
          <a:p>
            <a:pPr indent="-308346" lvl="0" marL="457200" rtl="0" algn="l">
              <a:spcBef>
                <a:spcPts val="0"/>
              </a:spcBef>
              <a:spcAft>
                <a:spcPts val="0"/>
              </a:spcAft>
              <a:buSzPct val="100000"/>
              <a:buChar char="●"/>
            </a:pPr>
            <a:r>
              <a:rPr b="1" lang="en" sz="2283"/>
              <a:t>JSON Web Key (JWK)</a:t>
            </a:r>
            <a:r>
              <a:rPr lang="en" sz="2283"/>
              <a:t>: Un objeto JSON que representa una llave criptográfica. Las propiedades del objeto representan propiedades de la llave incluyendo su valor.</a:t>
            </a:r>
            <a:endParaRPr sz="2283"/>
          </a:p>
          <a:p>
            <a:pPr indent="-306600" lvl="1" marL="914400" rtl="0" algn="l">
              <a:spcBef>
                <a:spcPts val="0"/>
              </a:spcBef>
              <a:spcAft>
                <a:spcPts val="0"/>
              </a:spcAft>
              <a:buClr>
                <a:srgbClr val="EFF3F8"/>
              </a:buClr>
              <a:buSzPct val="97102"/>
              <a:buFont typeface="Roboto"/>
              <a:buChar char="○"/>
            </a:pPr>
            <a:r>
              <a:rPr lang="en" sz="2300">
                <a:solidFill>
                  <a:srgbClr val="FFFFFF"/>
                </a:solidFill>
              </a:rPr>
              <a:t>kid:  es un identificador único de la llave.</a:t>
            </a:r>
            <a:endParaRPr sz="2300">
              <a:solidFill>
                <a:srgbClr val="FFFFFF"/>
              </a:solidFill>
            </a:endParaRPr>
          </a:p>
          <a:p>
            <a:pPr indent="-308927" lvl="1" marL="914400" rtl="0" algn="l">
              <a:spcBef>
                <a:spcPts val="0"/>
              </a:spcBef>
              <a:spcAft>
                <a:spcPts val="0"/>
              </a:spcAft>
              <a:buClr>
                <a:srgbClr val="FFFFFF"/>
              </a:buClr>
              <a:buSzPct val="100728"/>
              <a:buChar char="○"/>
            </a:pPr>
            <a:r>
              <a:rPr lang="en" sz="2283"/>
              <a:t>alg:  es el algoritmo de la llave.</a:t>
            </a:r>
            <a:endParaRPr sz="2300">
              <a:solidFill>
                <a:srgbClr val="FFFFFF"/>
              </a:solidFill>
            </a:endParaRPr>
          </a:p>
          <a:p>
            <a:pPr indent="-306600" lvl="1" marL="914400" rtl="0" algn="l">
              <a:spcBef>
                <a:spcPts val="0"/>
              </a:spcBef>
              <a:spcAft>
                <a:spcPts val="0"/>
              </a:spcAft>
              <a:buClr>
                <a:srgbClr val="EFF3F8"/>
              </a:buClr>
              <a:buSzPct val="97810"/>
              <a:buFont typeface="Roboto"/>
              <a:buChar char="○"/>
            </a:pPr>
            <a:r>
              <a:rPr lang="en" sz="2283"/>
              <a:t>kty:  es el tipo de llave.</a:t>
            </a:r>
            <a:endParaRPr sz="2283"/>
          </a:p>
          <a:p>
            <a:pPr indent="-308346" lvl="1" marL="914400" rtl="0" algn="l">
              <a:spcBef>
                <a:spcPts val="0"/>
              </a:spcBef>
              <a:spcAft>
                <a:spcPts val="0"/>
              </a:spcAft>
              <a:buSzPct val="100000"/>
              <a:buChar char="○"/>
            </a:pPr>
            <a:r>
              <a:rPr lang="en" sz="2283"/>
              <a:t>e:  exponente RSA (codificado en Base64urlUInt).</a:t>
            </a:r>
            <a:endParaRPr sz="2283"/>
          </a:p>
          <a:p>
            <a:pPr indent="-308346" lvl="1" marL="914400" rtl="0" algn="l">
              <a:spcBef>
                <a:spcPts val="0"/>
              </a:spcBef>
              <a:spcAft>
                <a:spcPts val="0"/>
              </a:spcAft>
              <a:buSzPct val="100000"/>
              <a:buChar char="○"/>
            </a:pPr>
            <a:r>
              <a:rPr lang="en" sz="2283"/>
              <a:t>n:  módulo RSA (codificado en Base64urlUInt).</a:t>
            </a:r>
            <a:endParaRPr sz="2283"/>
          </a:p>
          <a:p>
            <a:pPr indent="-306600" lvl="1" marL="914400" rtl="0" algn="l">
              <a:spcBef>
                <a:spcPts val="0"/>
              </a:spcBef>
              <a:spcAft>
                <a:spcPts val="0"/>
              </a:spcAft>
              <a:buClr>
                <a:srgbClr val="EFF3F8"/>
              </a:buClr>
              <a:buSzPct val="97810"/>
              <a:buFont typeface="Roboto"/>
              <a:buChar char="○"/>
            </a:pPr>
            <a:r>
              <a:rPr lang="en" sz="2283"/>
              <a:t>use: es como la llave será usada.</a:t>
            </a:r>
            <a:endParaRPr sz="2283"/>
          </a:p>
          <a:p>
            <a:pPr indent="0" lvl="0" marL="914400" rtl="0" algn="l">
              <a:spcBef>
                <a:spcPts val="0"/>
              </a:spcBef>
              <a:spcAft>
                <a:spcPts val="0"/>
              </a:spcAft>
              <a:buNone/>
            </a:pPr>
            <a:r>
              <a:t/>
            </a:r>
            <a:endParaRPr sz="2283"/>
          </a:p>
          <a:p>
            <a:pPr indent="-308346" lvl="0" marL="457200" rtl="0" algn="l">
              <a:spcBef>
                <a:spcPts val="0"/>
              </a:spcBef>
              <a:spcAft>
                <a:spcPts val="0"/>
              </a:spcAft>
              <a:buSzPct val="100000"/>
              <a:buChar char="●"/>
            </a:pPr>
            <a:r>
              <a:rPr b="1" lang="en" sz="2283"/>
              <a:t>JSON Web key Set (JWKS)</a:t>
            </a:r>
            <a:r>
              <a:rPr lang="en" sz="2283"/>
              <a:t>: Un objeto JSON que representa un conjunto de JWKs. El objeto JSON debe tener una propiedad llamada keys que es la lista de JWKs.</a:t>
            </a:r>
            <a:endParaRPr sz="2233">
              <a:solidFill>
                <a:srgbClr val="EFF3F8"/>
              </a:solidFill>
              <a:highlight>
                <a:srgbClr val="121F3D"/>
              </a:highlight>
              <a:latin typeface="Roboto"/>
              <a:ea typeface="Roboto"/>
              <a:cs typeface="Roboto"/>
              <a:sym typeface="Roboto"/>
            </a:endParaRPr>
          </a:p>
          <a:p>
            <a:pPr indent="0" lvl="0" marL="457200" rtl="0" algn="l">
              <a:spcBef>
                <a:spcPts val="2100"/>
              </a:spcBef>
              <a:spcAft>
                <a:spcPts val="1200"/>
              </a:spcAft>
              <a:buNone/>
            </a:pPr>
            <a:r>
              <a:t/>
            </a:r>
            <a:endParaRPr sz="1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JWK y JWKS</a:t>
            </a:r>
            <a:endParaRPr/>
          </a:p>
        </p:txBody>
      </p:sp>
      <p:sp>
        <p:nvSpPr>
          <p:cNvPr id="340" name="Google Shape;340;p4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Estructura de un archivo jwks.json, es </a:t>
            </a:r>
            <a:endParaRPr/>
          </a:p>
          <a:p>
            <a:pPr indent="0" lvl="0" marL="0" rtl="0" algn="just">
              <a:spcBef>
                <a:spcPts val="0"/>
              </a:spcBef>
              <a:spcAft>
                <a:spcPts val="0"/>
              </a:spcAft>
              <a:buNone/>
            </a:pPr>
            <a:r>
              <a:rPr lang="en"/>
              <a:t>accesible por medio de un endpoint de </a:t>
            </a:r>
            <a:endParaRPr/>
          </a:p>
          <a:p>
            <a:pPr indent="0" lvl="0" marL="0" rtl="0" algn="just">
              <a:spcBef>
                <a:spcPts val="0"/>
              </a:spcBef>
              <a:spcAft>
                <a:spcPts val="0"/>
              </a:spcAft>
              <a:buNone/>
            </a:pPr>
            <a:r>
              <a:rPr lang="en"/>
              <a:t>AWS Cognito y necesitamos pasarle</a:t>
            </a:r>
            <a:endParaRPr/>
          </a:p>
          <a:p>
            <a:pPr indent="0" lvl="0" marL="0" rtl="0" algn="just">
              <a:spcBef>
                <a:spcPts val="0"/>
              </a:spcBef>
              <a:spcAft>
                <a:spcPts val="0"/>
              </a:spcAft>
              <a:buNone/>
            </a:pPr>
            <a:r>
              <a:rPr lang="en"/>
              <a:t>un par de datos que identifican al usuario.</a:t>
            </a:r>
            <a:endParaRPr/>
          </a:p>
        </p:txBody>
      </p:sp>
      <p:pic>
        <p:nvPicPr>
          <p:cNvPr id="341" name="Google Shape;341;p47"/>
          <p:cNvPicPr preferRelativeResize="0"/>
          <p:nvPr/>
        </p:nvPicPr>
        <p:blipFill>
          <a:blip r:embed="rId3">
            <a:alphaModFix/>
          </a:blip>
          <a:stretch>
            <a:fillRect/>
          </a:stretch>
        </p:blipFill>
        <p:spPr>
          <a:xfrm>
            <a:off x="5028300" y="1424350"/>
            <a:ext cx="3308101" cy="32912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8"/>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OAuth2.0</a:t>
            </a:r>
            <a:endParaRPr/>
          </a:p>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Definición</a:t>
            </a:r>
            <a:endParaRPr/>
          </a:p>
        </p:txBody>
      </p:sp>
      <p:sp>
        <p:nvSpPr>
          <p:cNvPr id="352" name="Google Shape;352;p49"/>
          <p:cNvSpPr txBox="1"/>
          <p:nvPr>
            <p:ph idx="1" type="body"/>
          </p:nvPr>
        </p:nvSpPr>
        <p:spPr>
          <a:xfrm>
            <a:off x="1297500" y="1480175"/>
            <a:ext cx="7038900" cy="2911200"/>
          </a:xfrm>
          <a:prstGeom prst="rect">
            <a:avLst/>
          </a:prstGeom>
        </p:spPr>
        <p:txBody>
          <a:bodyPr anchorCtr="0" anchor="t" bIns="91425" lIns="91425" spcFirstLastPara="1" rIns="91425" wrap="square" tIns="91425">
            <a:normAutofit/>
          </a:bodyPr>
          <a:lstStyle/>
          <a:p>
            <a:pPr indent="-317500" lvl="0" marL="457200" rtl="0" algn="just">
              <a:lnSpc>
                <a:spcPct val="125000"/>
              </a:lnSpc>
              <a:spcBef>
                <a:spcPts val="0"/>
              </a:spcBef>
              <a:spcAft>
                <a:spcPts val="0"/>
              </a:spcAft>
              <a:buSzPts val="1400"/>
              <a:buChar char="-"/>
            </a:pPr>
            <a:r>
              <a:rPr b="1" lang="en" sz="1400"/>
              <a:t>OAuth 2.0 (Open Authorization 2.0)</a:t>
            </a:r>
            <a:r>
              <a:rPr lang="en" sz="1400"/>
              <a:t>: es un framework que permite crear protocolos de autorización. Este framework es el que usaremos con AWS Cognito, y también ha pasado a ser un estándar en la industria (RFC-6749).</a:t>
            </a:r>
            <a:endParaRPr sz="1400"/>
          </a:p>
          <a:p>
            <a:pPr indent="0" lvl="0" marL="457200" rtl="0" algn="just">
              <a:lnSpc>
                <a:spcPct val="125000"/>
              </a:lnSpc>
              <a:spcBef>
                <a:spcPts val="1200"/>
              </a:spcBef>
              <a:spcAft>
                <a:spcPts val="0"/>
              </a:spcAft>
              <a:buNone/>
            </a:pPr>
            <a:r>
              <a:rPr lang="en" sz="1400"/>
              <a:t>Al ser un framework de autorización, nos permitirá acceder a ciertos recursos de AWS (o a nuestros propios recursos). Está basado en tokens, de manera que la aplicación cliente, después de autenticarse el usuario,  recibirá un token de acceso con unos permisos, para poder acceder a  recursos protegidos para los cuáles se le quiere  conceder acceso a los usuarios o las aplicaciones cliente.</a:t>
            </a:r>
            <a:endParaRPr sz="1400"/>
          </a:p>
          <a:p>
            <a:pPr indent="0" lvl="0" marL="457200" rtl="0" algn="just">
              <a:lnSpc>
                <a:spcPct val="125000"/>
              </a:lnSpc>
              <a:spcBef>
                <a:spcPts val="1200"/>
              </a:spcBef>
              <a:spcAft>
                <a:spcPts val="1200"/>
              </a:spcAft>
              <a:buNone/>
            </a:pPr>
            <a:r>
              <a:t/>
            </a:r>
            <a:endParaRPr sz="1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Flujos de </a:t>
            </a:r>
            <a:r>
              <a:rPr lang="en"/>
              <a:t>Autorización - OAuth 2.0</a:t>
            </a:r>
            <a:endParaRPr/>
          </a:p>
        </p:txBody>
      </p:sp>
      <p:sp>
        <p:nvSpPr>
          <p:cNvPr id="358" name="Google Shape;358;p50"/>
          <p:cNvSpPr txBox="1"/>
          <p:nvPr>
            <p:ph idx="1" type="body"/>
          </p:nvPr>
        </p:nvSpPr>
        <p:spPr>
          <a:xfrm>
            <a:off x="1297500" y="1358975"/>
            <a:ext cx="7038900" cy="3193500"/>
          </a:xfrm>
          <a:prstGeom prst="rect">
            <a:avLst/>
          </a:prstGeom>
        </p:spPr>
        <p:txBody>
          <a:bodyPr anchorCtr="0" anchor="t" bIns="91425" lIns="91425" spcFirstLastPara="1" rIns="91425" wrap="square" tIns="91425">
            <a:noAutofit/>
          </a:bodyPr>
          <a:lstStyle/>
          <a:p>
            <a:pPr indent="0" lvl="0" marL="0" rtl="0" algn="just">
              <a:lnSpc>
                <a:spcPct val="125000"/>
              </a:lnSpc>
              <a:spcBef>
                <a:spcPts val="700"/>
              </a:spcBef>
              <a:spcAft>
                <a:spcPts val="0"/>
              </a:spcAft>
              <a:buNone/>
            </a:pPr>
            <a:r>
              <a:rPr b="1" lang="en" sz="1400"/>
              <a:t>OAuth 2.0</a:t>
            </a:r>
            <a:r>
              <a:rPr lang="en" sz="1400"/>
              <a:t> permite 3 flujos de identificación que usaremos con AWS Cognito. Podremos elegir cuál nos interesa más, estos 3 flujos son:</a:t>
            </a:r>
            <a:endParaRPr sz="1400"/>
          </a:p>
          <a:p>
            <a:pPr indent="-317500" lvl="0" marL="457200" rtl="0" algn="just">
              <a:lnSpc>
                <a:spcPct val="125000"/>
              </a:lnSpc>
              <a:spcBef>
                <a:spcPts val="700"/>
              </a:spcBef>
              <a:spcAft>
                <a:spcPts val="0"/>
              </a:spcAft>
              <a:buSzPts val="1400"/>
              <a:buChar char="-"/>
            </a:pPr>
            <a:r>
              <a:rPr b="1" lang="en" sz="1400"/>
              <a:t>Authorization Code Grant</a:t>
            </a:r>
            <a:r>
              <a:rPr lang="en" sz="1400"/>
              <a:t>: generalmente se usa cuándo la autorización la gestiona nuestra aplicación en el servidor. Es considerado uno de los flujos más seguros.</a:t>
            </a:r>
            <a:endParaRPr sz="1400"/>
          </a:p>
          <a:p>
            <a:pPr indent="-317500" lvl="0" marL="457200" rtl="0" algn="just">
              <a:lnSpc>
                <a:spcPct val="125000"/>
              </a:lnSpc>
              <a:spcBef>
                <a:spcPts val="700"/>
              </a:spcBef>
              <a:spcAft>
                <a:spcPts val="0"/>
              </a:spcAft>
              <a:buSzPts val="1400"/>
              <a:buChar char="-"/>
            </a:pPr>
            <a:r>
              <a:rPr b="1" lang="en" sz="1400"/>
              <a:t>Implicit Grant</a:t>
            </a:r>
            <a:r>
              <a:rPr lang="en" sz="1400"/>
              <a:t>: se usa normalmente en las SPA (Single Page Application), ya que en este caso, el cliente es nuestra aplicación y podrá gestionar el access token que le suministrará el servicio de autorización.</a:t>
            </a:r>
            <a:endParaRPr sz="1400"/>
          </a:p>
          <a:p>
            <a:pPr indent="-317500" lvl="0" marL="457200" rtl="0" algn="just">
              <a:lnSpc>
                <a:spcPct val="125000"/>
              </a:lnSpc>
              <a:spcBef>
                <a:spcPts val="700"/>
              </a:spcBef>
              <a:spcAft>
                <a:spcPts val="0"/>
              </a:spcAft>
              <a:buSzPts val="1400"/>
              <a:buChar char="-"/>
            </a:pPr>
            <a:r>
              <a:rPr b="1" lang="en" sz="1400"/>
              <a:t>Client Credentials Grant</a:t>
            </a:r>
            <a:r>
              <a:rPr lang="en" sz="1400"/>
              <a:t>: se usa en casos </a:t>
            </a:r>
            <a:r>
              <a:rPr lang="en" sz="1400"/>
              <a:t>donde</a:t>
            </a:r>
            <a:r>
              <a:rPr lang="en" sz="1400"/>
              <a:t> se le puede facilitar al cliente o aplicación cliente, unas credenciales de acceso (un clientId y un clientSecret). Muy usado en API’s y CLI (Command Line Interface), como la CLI de AWS.</a:t>
            </a:r>
            <a:endParaRPr sz="1400"/>
          </a:p>
          <a:p>
            <a:pPr indent="0" lvl="0" marL="457200" rtl="0" algn="l">
              <a:spcBef>
                <a:spcPts val="700"/>
              </a:spcBef>
              <a:spcAft>
                <a:spcPts val="1200"/>
              </a:spcAft>
              <a:buNone/>
            </a:pPr>
            <a:r>
              <a:t/>
            </a:r>
            <a:endParaRPr sz="1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Authorization Code Grant</a:t>
            </a:r>
            <a:endParaRPr/>
          </a:p>
        </p:txBody>
      </p:sp>
      <p:pic>
        <p:nvPicPr>
          <p:cNvPr id="364" name="Google Shape;364;p51"/>
          <p:cNvPicPr preferRelativeResize="0"/>
          <p:nvPr/>
        </p:nvPicPr>
        <p:blipFill>
          <a:blip r:embed="rId3">
            <a:alphaModFix/>
          </a:blip>
          <a:stretch>
            <a:fillRect/>
          </a:stretch>
        </p:blipFill>
        <p:spPr>
          <a:xfrm>
            <a:off x="1940075" y="1154475"/>
            <a:ext cx="4713797" cy="3530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S3</a:t>
            </a:r>
            <a:r>
              <a:rPr lang="en"/>
              <a:t> - Definición</a:t>
            </a:r>
            <a:endParaRPr/>
          </a:p>
        </p:txBody>
      </p:sp>
      <p:sp>
        <p:nvSpPr>
          <p:cNvPr id="153" name="Google Shape;153;p16"/>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t>Amazon Simple Storage Service (Amazon S3) es un servicio de almacenamiento de objetos que ofrece escalabilidad, disponibilidad de datos, seguridad y rendimiento.</a:t>
            </a:r>
            <a:endParaRPr sz="1400"/>
          </a:p>
          <a:p>
            <a:pPr indent="0" lvl="0" marL="457200" rtl="0" algn="just">
              <a:lnSpc>
                <a:spcPct val="115000"/>
              </a:lnSpc>
              <a:spcBef>
                <a:spcPts val="0"/>
              </a:spcBef>
              <a:spcAft>
                <a:spcPts val="0"/>
              </a:spcAft>
              <a:buNone/>
            </a:pPr>
            <a:r>
              <a:t/>
            </a:r>
            <a:endParaRPr sz="1400"/>
          </a:p>
        </p:txBody>
      </p:sp>
      <p:pic>
        <p:nvPicPr>
          <p:cNvPr id="154" name="Google Shape;154;p16"/>
          <p:cNvPicPr preferRelativeResize="0"/>
          <p:nvPr/>
        </p:nvPicPr>
        <p:blipFill>
          <a:blip r:embed="rId3">
            <a:alphaModFix/>
          </a:blip>
          <a:stretch>
            <a:fillRect/>
          </a:stretch>
        </p:blipFill>
        <p:spPr>
          <a:xfrm>
            <a:off x="1375425" y="2040776"/>
            <a:ext cx="6393152" cy="25148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Authorization Code Grant</a:t>
            </a:r>
            <a:endParaRPr/>
          </a:p>
        </p:txBody>
      </p:sp>
      <p:pic>
        <p:nvPicPr>
          <p:cNvPr id="370" name="Google Shape;370;p52"/>
          <p:cNvPicPr preferRelativeResize="0"/>
          <p:nvPr/>
        </p:nvPicPr>
        <p:blipFill>
          <a:blip r:embed="rId3">
            <a:alphaModFix/>
          </a:blip>
          <a:stretch>
            <a:fillRect/>
          </a:stretch>
        </p:blipFill>
        <p:spPr>
          <a:xfrm>
            <a:off x="1329863" y="1434041"/>
            <a:ext cx="6484274" cy="316877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Implicit Grant</a:t>
            </a:r>
            <a:endParaRPr/>
          </a:p>
        </p:txBody>
      </p:sp>
      <p:pic>
        <p:nvPicPr>
          <p:cNvPr id="376" name="Google Shape;376;p53"/>
          <p:cNvPicPr preferRelativeResize="0"/>
          <p:nvPr/>
        </p:nvPicPr>
        <p:blipFill>
          <a:blip r:embed="rId3">
            <a:alphaModFix/>
          </a:blip>
          <a:stretch>
            <a:fillRect/>
          </a:stretch>
        </p:blipFill>
        <p:spPr>
          <a:xfrm>
            <a:off x="1704825" y="1185825"/>
            <a:ext cx="5926378" cy="35308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Implicit Grant</a:t>
            </a:r>
            <a:endParaRPr/>
          </a:p>
        </p:txBody>
      </p:sp>
      <p:pic>
        <p:nvPicPr>
          <p:cNvPr id="382" name="Google Shape;382;p54"/>
          <p:cNvPicPr preferRelativeResize="0"/>
          <p:nvPr/>
        </p:nvPicPr>
        <p:blipFill>
          <a:blip r:embed="rId3">
            <a:alphaModFix/>
          </a:blip>
          <a:stretch>
            <a:fillRect/>
          </a:stretch>
        </p:blipFill>
        <p:spPr>
          <a:xfrm>
            <a:off x="1297500" y="1400877"/>
            <a:ext cx="6655051" cy="31031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Client Credentials Grant</a:t>
            </a:r>
            <a:endParaRPr/>
          </a:p>
        </p:txBody>
      </p:sp>
      <p:pic>
        <p:nvPicPr>
          <p:cNvPr id="388" name="Google Shape;388;p55"/>
          <p:cNvPicPr preferRelativeResize="0"/>
          <p:nvPr/>
        </p:nvPicPr>
        <p:blipFill>
          <a:blip r:embed="rId3">
            <a:alphaModFix/>
          </a:blip>
          <a:stretch>
            <a:fillRect/>
          </a:stretch>
        </p:blipFill>
        <p:spPr>
          <a:xfrm>
            <a:off x="1759963" y="1107425"/>
            <a:ext cx="6113976" cy="35308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Client Credentials Grant</a:t>
            </a:r>
            <a:endParaRPr/>
          </a:p>
        </p:txBody>
      </p:sp>
      <p:pic>
        <p:nvPicPr>
          <p:cNvPr id="394" name="Google Shape;394;p56"/>
          <p:cNvPicPr preferRelativeResize="0"/>
          <p:nvPr/>
        </p:nvPicPr>
        <p:blipFill>
          <a:blip r:embed="rId3">
            <a:alphaModFix/>
          </a:blip>
          <a:stretch>
            <a:fillRect/>
          </a:stretch>
        </p:blipFill>
        <p:spPr>
          <a:xfrm>
            <a:off x="1879925" y="1307849"/>
            <a:ext cx="5282999" cy="33305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Authorization Code Grant PKCE</a:t>
            </a:r>
            <a:endParaRPr/>
          </a:p>
        </p:txBody>
      </p:sp>
      <p:sp>
        <p:nvSpPr>
          <p:cNvPr id="400" name="Google Shape;400;p57"/>
          <p:cNvSpPr txBox="1"/>
          <p:nvPr>
            <p:ph idx="1" type="body"/>
          </p:nvPr>
        </p:nvSpPr>
        <p:spPr>
          <a:xfrm>
            <a:off x="1297500" y="1470475"/>
            <a:ext cx="7038900" cy="2911200"/>
          </a:xfrm>
          <a:prstGeom prst="rect">
            <a:avLst/>
          </a:prstGeom>
        </p:spPr>
        <p:txBody>
          <a:bodyPr anchorCtr="0" anchor="t" bIns="91425" lIns="91425" spcFirstLastPara="1" rIns="91425" wrap="square" tIns="91425">
            <a:normAutofit fontScale="77500" lnSpcReduction="20000"/>
          </a:bodyPr>
          <a:lstStyle/>
          <a:p>
            <a:pPr indent="-309637" lvl="0" marL="457200" rtl="0" algn="just">
              <a:lnSpc>
                <a:spcPct val="125000"/>
              </a:lnSpc>
              <a:spcBef>
                <a:spcPts val="0"/>
              </a:spcBef>
              <a:spcAft>
                <a:spcPts val="0"/>
              </a:spcAft>
              <a:buSzPct val="100000"/>
              <a:buChar char="●"/>
            </a:pPr>
            <a:r>
              <a:rPr lang="en" sz="1646"/>
              <a:t>Existen otros flujos con algunas características que permiten su integración con dispositivos móviles (SDK Android/iOS),  web (SDK Javascript) , o Java (SDK Java). </a:t>
            </a:r>
            <a:endParaRPr sz="1646"/>
          </a:p>
          <a:p>
            <a:pPr indent="-309637" lvl="0" marL="457200" rtl="0" algn="just">
              <a:lnSpc>
                <a:spcPct val="125000"/>
              </a:lnSpc>
              <a:spcBef>
                <a:spcPts val="1000"/>
              </a:spcBef>
              <a:spcAft>
                <a:spcPts val="0"/>
              </a:spcAft>
              <a:buSzPct val="100000"/>
              <a:buChar char="●"/>
            </a:pPr>
            <a:r>
              <a:rPr lang="en" sz="1646"/>
              <a:t>Es el caso del Authorization Code Grant, el cuál es vulnerable cuando se envía el authorization code. Para solucionar este problema, se usa el </a:t>
            </a:r>
            <a:r>
              <a:rPr b="1" lang="en" sz="1646"/>
              <a:t>Authorization Code Grant PKCE (Proof Key for Code Exchange) o clave de prueba para el intercambio de códigos (</a:t>
            </a:r>
            <a:r>
              <a:rPr lang="en" sz="1646"/>
              <a:t>RFC 7636)</a:t>
            </a:r>
            <a:r>
              <a:rPr lang="en" sz="1646"/>
              <a:t>, que nos facilita mecanismos para protegernos contra la intercepción del authorization code.</a:t>
            </a:r>
            <a:endParaRPr sz="1646"/>
          </a:p>
          <a:p>
            <a:pPr indent="-309637" lvl="0" marL="457200" rtl="0" algn="just">
              <a:lnSpc>
                <a:spcPct val="125000"/>
              </a:lnSpc>
              <a:spcBef>
                <a:spcPts val="1000"/>
              </a:spcBef>
              <a:spcAft>
                <a:spcPts val="0"/>
              </a:spcAft>
              <a:buSzPct val="100000"/>
              <a:buChar char="●"/>
            </a:pPr>
            <a:r>
              <a:rPr lang="en" sz="1646"/>
              <a:t>El code_verifier es generado de forma aleatoria por un algoritmo criptográfico, por lo que se considera un valor aleatorio criptográficamente fuerte.</a:t>
            </a:r>
            <a:endParaRPr sz="1646"/>
          </a:p>
          <a:p>
            <a:pPr indent="-309637" lvl="0" marL="457200" rtl="0" algn="just">
              <a:lnSpc>
                <a:spcPct val="125000"/>
              </a:lnSpc>
              <a:spcBef>
                <a:spcPts val="1000"/>
              </a:spcBef>
              <a:spcAft>
                <a:spcPts val="0"/>
              </a:spcAft>
              <a:buSzPct val="100000"/>
              <a:buChar char="●"/>
            </a:pPr>
            <a:r>
              <a:rPr lang="en" sz="1646"/>
              <a:t>El code_challenge se genera haciendo un hash del code_verifier.</a:t>
            </a:r>
            <a:endParaRPr sz="1646"/>
          </a:p>
          <a:p>
            <a:pPr indent="0" lvl="0" marL="457200" rtl="0" algn="just">
              <a:lnSpc>
                <a:spcPct val="125000"/>
              </a:lnSpc>
              <a:spcBef>
                <a:spcPts val="1000"/>
              </a:spcBef>
              <a:spcAft>
                <a:spcPts val="1200"/>
              </a:spcAft>
              <a:buNone/>
            </a:pPr>
            <a:r>
              <a:t/>
            </a:r>
            <a:endParaRPr sz="1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8"/>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OpenID Connect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Definición</a:t>
            </a:r>
            <a:endParaRPr/>
          </a:p>
        </p:txBody>
      </p:sp>
      <p:sp>
        <p:nvSpPr>
          <p:cNvPr id="411" name="Google Shape;411;p59"/>
          <p:cNvSpPr txBox="1"/>
          <p:nvPr>
            <p:ph idx="1" type="body"/>
          </p:nvPr>
        </p:nvSpPr>
        <p:spPr>
          <a:xfrm>
            <a:off x="1297500" y="1491350"/>
            <a:ext cx="7038900" cy="2911200"/>
          </a:xfrm>
          <a:prstGeom prst="rect">
            <a:avLst/>
          </a:prstGeom>
        </p:spPr>
        <p:txBody>
          <a:bodyPr anchorCtr="0" anchor="t" bIns="91425" lIns="91425" spcFirstLastPara="1" rIns="91425" wrap="square" tIns="91425">
            <a:normAutofit/>
          </a:bodyPr>
          <a:lstStyle/>
          <a:p>
            <a:pPr indent="-317500" lvl="0" marL="457200" rtl="0" algn="just">
              <a:lnSpc>
                <a:spcPct val="125000"/>
              </a:lnSpc>
              <a:spcBef>
                <a:spcPts val="0"/>
              </a:spcBef>
              <a:spcAft>
                <a:spcPts val="0"/>
              </a:spcAft>
              <a:buSzPts val="1400"/>
              <a:buChar char="●"/>
            </a:pPr>
            <a:r>
              <a:rPr b="1" lang="en" sz="1400"/>
              <a:t>OpenID Connect (OIDC):</a:t>
            </a:r>
            <a:r>
              <a:rPr lang="en" sz="1400"/>
              <a:t> es un protocolo y </a:t>
            </a:r>
            <a:r>
              <a:rPr lang="en" sz="1400"/>
              <a:t>estándar</a:t>
            </a:r>
            <a:r>
              <a:rPr lang="en" sz="1400"/>
              <a:t> de autenticación que funciona sobre OAuth2.0, de manera que obtenemos un servicio de autenticación + autorización al mismo tiempo. Es el caso de  AWS Cognito, que usa  este </a:t>
            </a:r>
            <a:r>
              <a:rPr lang="en" sz="1400"/>
              <a:t>estándar</a:t>
            </a:r>
            <a:r>
              <a:rPr lang="en" sz="1400"/>
              <a:t>.</a:t>
            </a:r>
            <a:endParaRPr sz="1400"/>
          </a:p>
          <a:p>
            <a:pPr indent="-317500" lvl="0" marL="457200" rtl="0" algn="just">
              <a:lnSpc>
                <a:spcPct val="125000"/>
              </a:lnSpc>
              <a:spcBef>
                <a:spcPts val="1000"/>
              </a:spcBef>
              <a:spcAft>
                <a:spcPts val="0"/>
              </a:spcAft>
              <a:buSzPts val="1400"/>
              <a:buChar char="●"/>
            </a:pPr>
            <a:r>
              <a:rPr lang="en" sz="1400"/>
              <a:t>Permite implementar algunos de los flujos básicos de autenticación, por ejemplo: Authorization Code Grant,</a:t>
            </a:r>
            <a:r>
              <a:rPr lang="en" sz="1400"/>
              <a:t> </a:t>
            </a:r>
            <a:r>
              <a:rPr lang="en" sz="1400"/>
              <a:t> Authorization Code Grant con PKCE e Implicit Grant (no permite el Client Credentials Grant).</a:t>
            </a:r>
            <a:endParaRPr sz="1400"/>
          </a:p>
          <a:p>
            <a:pPr indent="-317500" lvl="0" marL="457200" rtl="0" algn="just">
              <a:lnSpc>
                <a:spcPct val="125000"/>
              </a:lnSpc>
              <a:spcBef>
                <a:spcPts val="1000"/>
              </a:spcBef>
              <a:spcAft>
                <a:spcPts val="0"/>
              </a:spcAft>
              <a:buSzPts val="1400"/>
              <a:buChar char="●"/>
            </a:pPr>
            <a:r>
              <a:rPr lang="en" sz="1400"/>
              <a:t>Trabaja con tokens de acceso (access token) y de identificación (Id token). El token de identificación  incluye información básica y “no sensible” de los usuarios, y el token de acceso incluye también información relativa a los permisos.</a:t>
            </a:r>
            <a:endParaRPr sz="14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Scope y claims permitidos en OIDC</a:t>
            </a:r>
            <a:endParaRPr/>
          </a:p>
        </p:txBody>
      </p:sp>
      <p:sp>
        <p:nvSpPr>
          <p:cNvPr id="417" name="Google Shape;417;p6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just">
              <a:spcBef>
                <a:spcPts val="0"/>
              </a:spcBef>
              <a:spcAft>
                <a:spcPts val="0"/>
              </a:spcAft>
              <a:buSzPts val="1400"/>
              <a:buChar char="●"/>
            </a:pPr>
            <a:r>
              <a:rPr lang="en" sz="1400"/>
              <a:t>Dentro del access token que genera Cognito, hay un parámetro llamado “scope” o alcance que permite incluir ciertos claims o permisos. Los claims permitidos en OIDC son:  profile (podemos personalizar atributos dentro de profile), email, address y phone, que nos permiten definir los privilegios de acceso requeridos para los tokens de acceso (access tokens). Cognito no usa el claim address en el scope.</a:t>
            </a:r>
            <a:endParaRPr sz="1400"/>
          </a:p>
          <a:p>
            <a:pPr indent="-317500" lvl="0" marL="457200" rtl="0" algn="just">
              <a:spcBef>
                <a:spcPts val="1000"/>
              </a:spcBef>
              <a:spcAft>
                <a:spcPts val="0"/>
              </a:spcAft>
              <a:buSzPts val="1400"/>
              <a:buChar char="●"/>
            </a:pPr>
            <a:r>
              <a:rPr lang="en" sz="1400"/>
              <a:t>Hay un enlace en el recurso adjunto dónde podemos consultar la especificación sobre los claims permitidos en OIDC. </a:t>
            </a:r>
            <a:endParaRPr sz="1400"/>
          </a:p>
          <a:p>
            <a:pPr indent="0" lvl="0" marL="457200" rtl="0" algn="just">
              <a:spcBef>
                <a:spcPts val="1000"/>
              </a:spcBef>
              <a:spcAft>
                <a:spcPts val="1200"/>
              </a:spcAft>
              <a:buNone/>
            </a:pPr>
            <a:r>
              <a:t/>
            </a:r>
            <a:endParaRPr sz="14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Estructura de un JWT de tipo ID token</a:t>
            </a:r>
            <a:endParaRPr/>
          </a:p>
        </p:txBody>
      </p:sp>
      <p:sp>
        <p:nvSpPr>
          <p:cNvPr id="423" name="Google Shape;423;p61"/>
          <p:cNvSpPr txBox="1"/>
          <p:nvPr>
            <p:ph idx="1" type="body"/>
          </p:nvPr>
        </p:nvSpPr>
        <p:spPr>
          <a:xfrm>
            <a:off x="1297500" y="1150800"/>
            <a:ext cx="7038900" cy="3123900"/>
          </a:xfrm>
          <a:prstGeom prst="rect">
            <a:avLst/>
          </a:prstGeom>
        </p:spPr>
        <p:txBody>
          <a:bodyPr anchorCtr="0" anchor="t" bIns="91425" lIns="91425" spcFirstLastPara="1" rIns="91425" wrap="square" tIns="91425">
            <a:normAutofit fontScale="25000" lnSpcReduction="20000"/>
          </a:bodyPr>
          <a:lstStyle/>
          <a:p>
            <a:pPr indent="0" lvl="0" marL="0" rtl="0" algn="just">
              <a:lnSpc>
                <a:spcPct val="150000"/>
              </a:lnSpc>
              <a:spcBef>
                <a:spcPts val="0"/>
              </a:spcBef>
              <a:spcAft>
                <a:spcPts val="0"/>
              </a:spcAft>
              <a:buNone/>
            </a:pPr>
            <a:r>
              <a:rPr lang="en" sz="5100"/>
              <a:t>Descripción campos más relevantes del Payload (llamados claims o permisos):</a:t>
            </a:r>
            <a:endParaRPr sz="5100"/>
          </a:p>
          <a:p>
            <a:pPr indent="-309562" lvl="0" marL="457200" rtl="0" algn="just">
              <a:lnSpc>
                <a:spcPct val="150000"/>
              </a:lnSpc>
              <a:spcBef>
                <a:spcPts val="1200"/>
              </a:spcBef>
              <a:spcAft>
                <a:spcPts val="0"/>
              </a:spcAft>
              <a:buSzPct val="100000"/>
              <a:buChar char="●"/>
            </a:pPr>
            <a:r>
              <a:rPr lang="en" sz="5100"/>
              <a:t>sub (subject): Id único del usuario autenticado (no es el user name, lo genera Cognito).</a:t>
            </a:r>
            <a:endParaRPr sz="5100"/>
          </a:p>
          <a:p>
            <a:pPr indent="-309562" lvl="0" marL="457200" rtl="0" algn="just">
              <a:lnSpc>
                <a:spcPct val="150000"/>
              </a:lnSpc>
              <a:spcBef>
                <a:spcPts val="0"/>
              </a:spcBef>
              <a:spcAft>
                <a:spcPts val="0"/>
              </a:spcAft>
              <a:buSzPct val="100000"/>
              <a:buChar char="●"/>
            </a:pPr>
            <a:r>
              <a:rPr lang="en" sz="5100"/>
              <a:t>aud (audience): app client_id usado en la autenticación de usuario.</a:t>
            </a:r>
            <a:endParaRPr sz="5100"/>
          </a:p>
          <a:p>
            <a:pPr indent="-309562" lvl="0" marL="457200" rtl="0" algn="just">
              <a:lnSpc>
                <a:spcPct val="150000"/>
              </a:lnSpc>
              <a:spcBef>
                <a:spcPts val="0"/>
              </a:spcBef>
              <a:spcAft>
                <a:spcPts val="0"/>
              </a:spcAft>
              <a:buSzPct val="100000"/>
              <a:buChar char="●"/>
            </a:pPr>
            <a:r>
              <a:rPr lang="en" sz="5100"/>
              <a:t>cognito:groups: lista de grupos a los que el usuario pertenece.</a:t>
            </a:r>
            <a:endParaRPr sz="5100"/>
          </a:p>
          <a:p>
            <a:pPr indent="-309562" lvl="0" marL="457200" rtl="0" algn="just">
              <a:lnSpc>
                <a:spcPct val="150000"/>
              </a:lnSpc>
              <a:spcBef>
                <a:spcPts val="0"/>
              </a:spcBef>
              <a:spcAft>
                <a:spcPts val="0"/>
              </a:spcAft>
              <a:buSzPct val="100000"/>
              <a:buChar char="●"/>
            </a:pPr>
            <a:r>
              <a:rPr lang="en" sz="5100"/>
              <a:t>token_use: indica cómo se va a usar el token (id token o access token).</a:t>
            </a:r>
            <a:endParaRPr sz="5100"/>
          </a:p>
          <a:p>
            <a:pPr indent="-309562" lvl="0" marL="457200" rtl="0" algn="just">
              <a:lnSpc>
                <a:spcPct val="150000"/>
              </a:lnSpc>
              <a:spcBef>
                <a:spcPts val="0"/>
              </a:spcBef>
              <a:spcAft>
                <a:spcPts val="0"/>
              </a:spcAft>
              <a:buSzPct val="100000"/>
              <a:buChar char="●"/>
            </a:pPr>
            <a:r>
              <a:rPr lang="en" sz="5100"/>
              <a:t>auth_time: indica el tiempo en formato UTC (segundos) de cuándo se autenticó el usuario.</a:t>
            </a:r>
            <a:endParaRPr sz="5100"/>
          </a:p>
          <a:p>
            <a:pPr indent="-309562" lvl="0" marL="457200" rtl="0" algn="just">
              <a:lnSpc>
                <a:spcPct val="150000"/>
              </a:lnSpc>
              <a:spcBef>
                <a:spcPts val="0"/>
              </a:spcBef>
              <a:spcAft>
                <a:spcPts val="0"/>
              </a:spcAft>
              <a:buSzPct val="100000"/>
              <a:buChar char="●"/>
            </a:pPr>
            <a:r>
              <a:rPr lang="en" sz="5100"/>
              <a:t>iss (issuer/emisor): URL con información de  zona de creación del user pool y el user pool ID.</a:t>
            </a:r>
            <a:endParaRPr sz="5100"/>
          </a:p>
          <a:p>
            <a:pPr indent="-309562" lvl="0" marL="457200" rtl="0" algn="just">
              <a:lnSpc>
                <a:spcPct val="150000"/>
              </a:lnSpc>
              <a:spcBef>
                <a:spcPts val="0"/>
              </a:spcBef>
              <a:spcAft>
                <a:spcPts val="0"/>
              </a:spcAft>
              <a:buSzPct val="100000"/>
              <a:buChar char="●"/>
            </a:pPr>
            <a:r>
              <a:rPr lang="en" sz="5100"/>
              <a:t>cognito:username : nombre de usuario en user pool.</a:t>
            </a:r>
            <a:endParaRPr sz="5100"/>
          </a:p>
          <a:p>
            <a:pPr indent="-309562" lvl="0" marL="457200" rtl="0" algn="just">
              <a:lnSpc>
                <a:spcPct val="150000"/>
              </a:lnSpc>
              <a:spcBef>
                <a:spcPts val="0"/>
              </a:spcBef>
              <a:spcAft>
                <a:spcPts val="0"/>
              </a:spcAft>
              <a:buSzPct val="100000"/>
              <a:buChar char="●"/>
            </a:pPr>
            <a:r>
              <a:rPr lang="en" sz="5100"/>
              <a:t>exp: tiempo en UTC (Unix time en segundos) en que expira el token.</a:t>
            </a:r>
            <a:endParaRPr sz="5100"/>
          </a:p>
          <a:p>
            <a:pPr indent="-309562" lvl="0" marL="457200" rtl="0" algn="just">
              <a:lnSpc>
                <a:spcPct val="150000"/>
              </a:lnSpc>
              <a:spcBef>
                <a:spcPts val="0"/>
              </a:spcBef>
              <a:spcAft>
                <a:spcPts val="0"/>
              </a:spcAft>
              <a:buSzPct val="100000"/>
              <a:buChar char="●"/>
            </a:pPr>
            <a:r>
              <a:rPr lang="en" sz="5100"/>
              <a:t>iat: tiempo en UTC (Unix time en segundos) en que fué emitido el token. </a:t>
            </a:r>
            <a:endParaRPr sz="5100"/>
          </a:p>
          <a:p>
            <a:pPr indent="-309562" lvl="0" marL="457200" rtl="0" algn="just">
              <a:lnSpc>
                <a:spcPct val="150000"/>
              </a:lnSpc>
              <a:spcBef>
                <a:spcPts val="0"/>
              </a:spcBef>
              <a:spcAft>
                <a:spcPts val="0"/>
              </a:spcAft>
              <a:buSzPct val="100000"/>
              <a:buChar char="●"/>
            </a:pPr>
            <a:r>
              <a:rPr lang="en" sz="5100"/>
              <a:t>jti: identificador único del token.</a:t>
            </a:r>
            <a:endParaRPr sz="5100"/>
          </a:p>
          <a:p>
            <a:pPr indent="-309562" lvl="0" marL="457200" rtl="0" algn="just">
              <a:lnSpc>
                <a:spcPct val="150000"/>
              </a:lnSpc>
              <a:spcBef>
                <a:spcPts val="0"/>
              </a:spcBef>
              <a:spcAft>
                <a:spcPts val="0"/>
              </a:spcAft>
              <a:buSzPct val="100000"/>
              <a:buChar char="●"/>
            </a:pPr>
            <a:r>
              <a:rPr lang="en" sz="5100"/>
              <a:t>email: email que hayamos configurado.</a:t>
            </a:r>
            <a:endParaRPr sz="5100"/>
          </a:p>
          <a:p>
            <a:pPr indent="-309562" lvl="0" marL="457200" rtl="0" algn="just">
              <a:lnSpc>
                <a:spcPct val="150000"/>
              </a:lnSpc>
              <a:spcBef>
                <a:spcPts val="0"/>
              </a:spcBef>
              <a:spcAft>
                <a:spcPts val="0"/>
              </a:spcAft>
              <a:buSzPct val="100000"/>
              <a:buChar char="●"/>
            </a:pPr>
            <a:r>
              <a:rPr lang="en" sz="5100"/>
              <a:t>phone_number: teléfono configurado.</a:t>
            </a:r>
            <a:endParaRPr sz="5100"/>
          </a:p>
          <a:p>
            <a:pPr indent="0" lvl="0" marL="0" rtl="0" algn="just">
              <a:lnSpc>
                <a:spcPct val="150000"/>
              </a:lnSpc>
              <a:spcBef>
                <a:spcPts val="0"/>
              </a:spcBef>
              <a:spcAft>
                <a:spcPts val="0"/>
              </a:spcAft>
              <a:buNone/>
            </a:pPr>
            <a:r>
              <a:t/>
            </a:r>
            <a:endParaRPr sz="5100"/>
          </a:p>
          <a:p>
            <a:pPr indent="0" lvl="0" marL="457200" rtl="0" algn="just">
              <a:spcBef>
                <a:spcPts val="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S3</a:t>
            </a:r>
            <a:r>
              <a:rPr lang="en"/>
              <a:t> - Caracteristicas</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Char char="●"/>
            </a:pPr>
            <a:r>
              <a:rPr lang="en" sz="1400"/>
              <a:t>Rendimiento.</a:t>
            </a:r>
            <a:endParaRPr sz="1400"/>
          </a:p>
          <a:p>
            <a:pPr indent="-317500" lvl="0" marL="457200" rtl="0" algn="just">
              <a:lnSpc>
                <a:spcPct val="150000"/>
              </a:lnSpc>
              <a:spcBef>
                <a:spcPts val="0"/>
              </a:spcBef>
              <a:spcAft>
                <a:spcPts val="0"/>
              </a:spcAft>
              <a:buSzPts val="1400"/>
              <a:buChar char="●"/>
            </a:pPr>
            <a:r>
              <a:rPr lang="en" sz="1400"/>
              <a:t>Escalabilidad.</a:t>
            </a:r>
            <a:endParaRPr sz="1400"/>
          </a:p>
          <a:p>
            <a:pPr indent="-317500" lvl="0" marL="457200" rtl="0" algn="just">
              <a:lnSpc>
                <a:spcPct val="150000"/>
              </a:lnSpc>
              <a:spcBef>
                <a:spcPts val="0"/>
              </a:spcBef>
              <a:spcAft>
                <a:spcPts val="0"/>
              </a:spcAft>
              <a:buSzPts val="1400"/>
              <a:buChar char="●"/>
            </a:pPr>
            <a:r>
              <a:rPr lang="en" sz="1400"/>
              <a:t>Disponibilidad.</a:t>
            </a:r>
            <a:endParaRPr sz="1400"/>
          </a:p>
          <a:p>
            <a:pPr indent="-317500" lvl="0" marL="457200" rtl="0" algn="just">
              <a:lnSpc>
                <a:spcPct val="150000"/>
              </a:lnSpc>
              <a:spcBef>
                <a:spcPts val="0"/>
              </a:spcBef>
              <a:spcAft>
                <a:spcPts val="0"/>
              </a:spcAft>
              <a:buSzPts val="1400"/>
              <a:buChar char="●"/>
            </a:pPr>
            <a:r>
              <a:rPr lang="en" sz="1400"/>
              <a:t>Durabilidad.</a:t>
            </a:r>
            <a:endParaRPr sz="1400"/>
          </a:p>
          <a:p>
            <a:pPr indent="-317500" lvl="0" marL="457200" rtl="0" algn="just">
              <a:lnSpc>
                <a:spcPct val="150000"/>
              </a:lnSpc>
              <a:spcBef>
                <a:spcPts val="0"/>
              </a:spcBef>
              <a:spcAft>
                <a:spcPts val="0"/>
              </a:spcAft>
              <a:buSzPts val="1400"/>
              <a:buChar char="●"/>
            </a:pPr>
            <a:r>
              <a:rPr lang="en" sz="1400"/>
              <a:t>Variedad de almacenamientos.</a:t>
            </a:r>
            <a:endParaRPr sz="1400"/>
          </a:p>
          <a:p>
            <a:pPr indent="-317500" lvl="0" marL="457200" rtl="0" algn="just">
              <a:lnSpc>
                <a:spcPct val="150000"/>
              </a:lnSpc>
              <a:spcBef>
                <a:spcPts val="0"/>
              </a:spcBef>
              <a:spcAft>
                <a:spcPts val="0"/>
              </a:spcAft>
              <a:buSzPts val="1400"/>
              <a:buChar char="●"/>
            </a:pPr>
            <a:r>
              <a:rPr lang="en" sz="1400"/>
              <a:t>Seguridad.</a:t>
            </a:r>
            <a:endParaRPr sz="14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Definición</a:t>
            </a:r>
            <a:endParaRPr/>
          </a:p>
        </p:txBody>
      </p:sp>
      <p:sp>
        <p:nvSpPr>
          <p:cNvPr id="429" name="Google Shape;429;p62"/>
          <p:cNvSpPr txBox="1"/>
          <p:nvPr>
            <p:ph idx="1" type="body"/>
          </p:nvPr>
        </p:nvSpPr>
        <p:spPr>
          <a:xfrm>
            <a:off x="1297500" y="1397800"/>
            <a:ext cx="7038900" cy="3081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OIDC nos proporciona una capa de autenticación por encima de OAuth 2.0 y nos permite trabajar con dos tokens, uno de </a:t>
            </a:r>
            <a:r>
              <a:rPr lang="en"/>
              <a:t>identificación</a:t>
            </a:r>
            <a:r>
              <a:rPr lang="en"/>
              <a:t> (Id token) y otro de acceso (Access token).</a:t>
            </a:r>
            <a:endParaRPr/>
          </a:p>
        </p:txBody>
      </p:sp>
      <p:pic>
        <p:nvPicPr>
          <p:cNvPr id="430" name="Google Shape;430;p62"/>
          <p:cNvPicPr preferRelativeResize="0"/>
          <p:nvPr/>
        </p:nvPicPr>
        <p:blipFill>
          <a:blip r:embed="rId3">
            <a:alphaModFix/>
          </a:blip>
          <a:stretch>
            <a:fillRect/>
          </a:stretch>
        </p:blipFill>
        <p:spPr>
          <a:xfrm>
            <a:off x="2326800" y="2380425"/>
            <a:ext cx="4980300" cy="16421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Proveedores de identidad OIDC</a:t>
            </a:r>
            <a:endParaRPr/>
          </a:p>
        </p:txBody>
      </p:sp>
      <p:pic>
        <p:nvPicPr>
          <p:cNvPr id="436" name="Google Shape;436;p63"/>
          <p:cNvPicPr preferRelativeResize="0"/>
          <p:nvPr/>
        </p:nvPicPr>
        <p:blipFill>
          <a:blip r:embed="rId3">
            <a:alphaModFix/>
          </a:blip>
          <a:stretch>
            <a:fillRect/>
          </a:stretch>
        </p:blipFill>
        <p:spPr>
          <a:xfrm>
            <a:off x="1802600" y="1460250"/>
            <a:ext cx="4788151" cy="3092351"/>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Social login con OAuth 2.0</a:t>
            </a:r>
            <a:endParaRPr/>
          </a:p>
        </p:txBody>
      </p:sp>
      <p:sp>
        <p:nvSpPr>
          <p:cNvPr id="442" name="Google Shape;442;p64"/>
          <p:cNvSpPr txBox="1"/>
          <p:nvPr>
            <p:ph idx="1" type="body"/>
          </p:nvPr>
        </p:nvSpPr>
        <p:spPr>
          <a:xfrm>
            <a:off x="1297500" y="1392832"/>
            <a:ext cx="7038900" cy="2911200"/>
          </a:xfrm>
          <a:prstGeom prst="rect">
            <a:avLst/>
          </a:prstGeom>
        </p:spPr>
        <p:txBody>
          <a:bodyPr anchorCtr="0" anchor="t" bIns="91425" lIns="91425" spcFirstLastPara="1" rIns="91425" wrap="square" tIns="91425">
            <a:normAutofit/>
          </a:bodyPr>
          <a:lstStyle/>
          <a:p>
            <a:pPr indent="-317500" lvl="0" marL="457200" rtl="0" algn="just">
              <a:lnSpc>
                <a:spcPct val="125000"/>
              </a:lnSpc>
              <a:spcBef>
                <a:spcPts val="0"/>
              </a:spcBef>
              <a:spcAft>
                <a:spcPts val="0"/>
              </a:spcAft>
              <a:buSzPts val="1400"/>
              <a:buChar char="●"/>
            </a:pPr>
            <a:r>
              <a:rPr lang="en" sz="1400"/>
              <a:t>Imagen que muestra cómo obtener autenticación mediante User Pool en AWS Cognito con proveedores de identidad social compatibles con OAuth 2.0</a:t>
            </a:r>
            <a:endParaRPr sz="1400"/>
          </a:p>
          <a:p>
            <a:pPr indent="0" lvl="0" marL="0" rtl="0" algn="l">
              <a:spcBef>
                <a:spcPts val="1200"/>
              </a:spcBef>
              <a:spcAft>
                <a:spcPts val="1200"/>
              </a:spcAft>
              <a:buNone/>
            </a:pPr>
            <a:r>
              <a:t/>
            </a:r>
            <a:endParaRPr/>
          </a:p>
        </p:txBody>
      </p:sp>
      <p:pic>
        <p:nvPicPr>
          <p:cNvPr id="443" name="Google Shape;443;p64"/>
          <p:cNvPicPr preferRelativeResize="0"/>
          <p:nvPr/>
        </p:nvPicPr>
        <p:blipFill>
          <a:blip r:embed="rId3">
            <a:alphaModFix/>
          </a:blip>
          <a:stretch>
            <a:fillRect/>
          </a:stretch>
        </p:blipFill>
        <p:spPr>
          <a:xfrm>
            <a:off x="1875575" y="2325123"/>
            <a:ext cx="5977400" cy="17311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Amazon Cognito</a:t>
            </a:r>
            <a:endParaRPr/>
          </a:p>
        </p:txBody>
      </p:sp>
      <p:sp>
        <p:nvSpPr>
          <p:cNvPr id="449" name="Google Shape;449;p6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Cognito nos ofrece una solución conjunta:</a:t>
            </a:r>
            <a:endParaRPr/>
          </a:p>
        </p:txBody>
      </p:sp>
      <p:pic>
        <p:nvPicPr>
          <p:cNvPr id="450" name="Google Shape;450;p65"/>
          <p:cNvPicPr preferRelativeResize="0"/>
          <p:nvPr/>
        </p:nvPicPr>
        <p:blipFill>
          <a:blip r:embed="rId3">
            <a:alphaModFix/>
          </a:blip>
          <a:stretch>
            <a:fillRect/>
          </a:stretch>
        </p:blipFill>
        <p:spPr>
          <a:xfrm>
            <a:off x="1821050" y="2287425"/>
            <a:ext cx="5991799" cy="14714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Más información sobre OIDC</a:t>
            </a:r>
            <a:endParaRPr/>
          </a:p>
        </p:txBody>
      </p:sp>
      <p:sp>
        <p:nvSpPr>
          <p:cNvPr id="456" name="Google Shape;456;p6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Enlaces a la web oficial de OpenID Connect:</a:t>
            </a:r>
            <a:endParaRPr/>
          </a:p>
          <a:p>
            <a:pPr indent="0" lvl="0" marL="457200" rtl="0" algn="l">
              <a:spcBef>
                <a:spcPts val="1200"/>
              </a:spcBef>
              <a:spcAft>
                <a:spcPts val="0"/>
              </a:spcAft>
              <a:buNone/>
            </a:pPr>
            <a:r>
              <a:rPr lang="en">
                <a:solidFill>
                  <a:schemeClr val="hlink"/>
                </a:solidFill>
                <a:uFill>
                  <a:noFill/>
                </a:uFill>
                <a:hlinkClick r:id="rId3"/>
              </a:rPr>
              <a:t>https://openid.net/</a:t>
            </a:r>
            <a:endParaRPr/>
          </a:p>
          <a:p>
            <a:pPr indent="0" lvl="0" marL="457200" rtl="0" algn="l">
              <a:spcBef>
                <a:spcPts val="1200"/>
              </a:spcBef>
              <a:spcAft>
                <a:spcPts val="0"/>
              </a:spcAft>
              <a:buNone/>
            </a:pPr>
            <a:r>
              <a:rPr lang="en">
                <a:solidFill>
                  <a:schemeClr val="hlink"/>
                </a:solidFill>
                <a:uFill>
                  <a:noFill/>
                </a:uFill>
                <a:hlinkClick r:id="rId4"/>
              </a:rPr>
              <a:t>https://openid.net/developers/jwt/</a:t>
            </a:r>
            <a:endParaRPr/>
          </a:p>
          <a:p>
            <a:pPr indent="0" lvl="0" marL="457200" rtl="0" algn="l">
              <a:spcBef>
                <a:spcPts val="1200"/>
              </a:spcBef>
              <a:spcAft>
                <a:spcPts val="120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7"/>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Amazon Cognito</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Amazon Cognito.  Características:</a:t>
            </a:r>
            <a:endParaRPr/>
          </a:p>
        </p:txBody>
      </p:sp>
      <p:sp>
        <p:nvSpPr>
          <p:cNvPr id="467" name="Google Shape;467;p68"/>
          <p:cNvSpPr txBox="1"/>
          <p:nvPr>
            <p:ph idx="1" type="body"/>
          </p:nvPr>
        </p:nvSpPr>
        <p:spPr>
          <a:xfrm>
            <a:off x="1297500" y="1557850"/>
            <a:ext cx="7038900" cy="2911200"/>
          </a:xfrm>
          <a:prstGeom prst="rect">
            <a:avLst/>
          </a:prstGeom>
        </p:spPr>
        <p:txBody>
          <a:bodyPr anchorCtr="0" anchor="t" bIns="91425" lIns="91425" spcFirstLastPara="1" rIns="91425" wrap="square" tIns="91425">
            <a:noAutofit/>
          </a:bodyPr>
          <a:lstStyle/>
          <a:p>
            <a:pPr indent="-317500" lvl="0" marL="457200" rtl="0" algn="just">
              <a:lnSpc>
                <a:spcPct val="125000"/>
              </a:lnSpc>
              <a:spcBef>
                <a:spcPts val="0"/>
              </a:spcBef>
              <a:spcAft>
                <a:spcPts val="0"/>
              </a:spcAft>
              <a:buSzPts val="1400"/>
              <a:buChar char="●"/>
            </a:pPr>
            <a:r>
              <a:rPr lang="en" sz="1400"/>
              <a:t>Es un servicio de AWS que nos proporciona servicios de autenticación, autorización, administración de usuarios, e integración con nuestras aplicaciones.</a:t>
            </a:r>
            <a:endParaRPr sz="1400"/>
          </a:p>
          <a:p>
            <a:pPr indent="-317500" lvl="0" marL="457200" rtl="0" algn="just">
              <a:lnSpc>
                <a:spcPct val="125000"/>
              </a:lnSpc>
              <a:spcBef>
                <a:spcPts val="1000"/>
              </a:spcBef>
              <a:spcAft>
                <a:spcPts val="0"/>
              </a:spcAft>
              <a:buSzPts val="1400"/>
              <a:buChar char="●"/>
            </a:pPr>
            <a:r>
              <a:rPr lang="en" sz="1400"/>
              <a:t>Permite la identificación a través de identidades federadas (Facebook, Amazon, Google y Apple) y otros proveedores de identidad (Microsoft Active Directory mediante SAML), así como autenticación multifactor (MFA), entre sus características más importantes.</a:t>
            </a:r>
            <a:endParaRPr sz="1400"/>
          </a:p>
          <a:p>
            <a:pPr indent="-317500" lvl="0" marL="457200" rtl="0" algn="just">
              <a:lnSpc>
                <a:spcPct val="125000"/>
              </a:lnSpc>
              <a:spcBef>
                <a:spcPts val="1000"/>
              </a:spcBef>
              <a:spcAft>
                <a:spcPts val="0"/>
              </a:spcAft>
              <a:buSzPts val="1400"/>
              <a:buChar char="●"/>
            </a:pPr>
            <a:r>
              <a:rPr lang="en" sz="1400"/>
              <a:t>Cumple con los requisitos de seguridad y conformidad de las normas: </a:t>
            </a:r>
            <a:endParaRPr sz="1400"/>
          </a:p>
          <a:p>
            <a:pPr indent="0" lvl="0" marL="457200" rtl="0" algn="just">
              <a:lnSpc>
                <a:spcPct val="125000"/>
              </a:lnSpc>
              <a:spcBef>
                <a:spcPts val="0"/>
              </a:spcBef>
              <a:spcAft>
                <a:spcPts val="0"/>
              </a:spcAft>
              <a:buNone/>
            </a:pPr>
            <a:r>
              <a:rPr lang="en" sz="1400">
                <a:latin typeface="Arial"/>
                <a:ea typeface="Arial"/>
                <a:cs typeface="Arial"/>
                <a:sym typeface="Arial"/>
              </a:rPr>
              <a:t>HIPAA, PCI DSS, SOC, ISO/IEC 27001, ISO/IEC 27017, ISO/IEC 27018 e ISO 9001.</a:t>
            </a:r>
            <a:endParaRPr sz="1400"/>
          </a:p>
          <a:p>
            <a:pPr indent="0" lvl="0" marL="457200" rtl="0" algn="l">
              <a:lnSpc>
                <a:spcPct val="125000"/>
              </a:lnSpc>
              <a:spcBef>
                <a:spcPts val="1000"/>
              </a:spcBef>
              <a:spcAft>
                <a:spcPts val="0"/>
              </a:spcAft>
              <a:buNone/>
            </a:pPr>
            <a:r>
              <a:t/>
            </a:r>
            <a:endParaRPr sz="14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Amazon Cognito.  Características:</a:t>
            </a:r>
            <a:endParaRPr/>
          </a:p>
        </p:txBody>
      </p:sp>
      <p:sp>
        <p:nvSpPr>
          <p:cNvPr id="473" name="Google Shape;473;p6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lnSpc>
                <a:spcPct val="125000"/>
              </a:lnSpc>
              <a:spcBef>
                <a:spcPts val="0"/>
              </a:spcBef>
              <a:spcAft>
                <a:spcPts val="0"/>
              </a:spcAft>
              <a:buSzPts val="1400"/>
              <a:buChar char="●"/>
            </a:pPr>
            <a:r>
              <a:rPr lang="en" sz="1400"/>
              <a:t>A través de la definición de  roles podemos dar acceso a ciertos recursos de AWS  a nuestros usuarios, como por ejemplo, acceso a S3,  bases de datos, triggers Lambda, o acceso a instancias EC2 (por ejemplo acceso a una página web), etc.</a:t>
            </a:r>
            <a:endParaRPr sz="1400"/>
          </a:p>
          <a:p>
            <a:pPr indent="-317500" lvl="0" marL="457200" rtl="0" algn="l">
              <a:lnSpc>
                <a:spcPct val="125000"/>
              </a:lnSpc>
              <a:spcBef>
                <a:spcPts val="1000"/>
              </a:spcBef>
              <a:spcAft>
                <a:spcPts val="0"/>
              </a:spcAft>
              <a:buSzPts val="1400"/>
              <a:buChar char="●"/>
            </a:pPr>
            <a:r>
              <a:rPr lang="en" sz="1400"/>
              <a:t>Admite los siguientes estándares de administración de acceso e identidades:</a:t>
            </a:r>
            <a:endParaRPr sz="1400"/>
          </a:p>
          <a:p>
            <a:pPr indent="0" lvl="0" marL="457200" rtl="0" algn="l">
              <a:lnSpc>
                <a:spcPct val="125000"/>
              </a:lnSpc>
              <a:spcBef>
                <a:spcPts val="0"/>
              </a:spcBef>
              <a:spcAft>
                <a:spcPts val="0"/>
              </a:spcAft>
              <a:buNone/>
            </a:pPr>
            <a:r>
              <a:rPr lang="en" sz="1400"/>
              <a:t>OAuth 2.0, SAML 2.0 y OpenID Connect.</a:t>
            </a:r>
            <a:endParaRPr sz="1400"/>
          </a:p>
          <a:p>
            <a:pPr indent="-317500" lvl="0" marL="457200" rtl="0" algn="l">
              <a:lnSpc>
                <a:spcPct val="105000"/>
              </a:lnSpc>
              <a:spcBef>
                <a:spcPts val="1000"/>
              </a:spcBef>
              <a:spcAft>
                <a:spcPts val="0"/>
              </a:spcAft>
              <a:buSzPts val="1400"/>
              <a:buChar char="●"/>
            </a:pPr>
            <a:r>
              <a:rPr lang="en" sz="1400"/>
              <a:t>Permite escalar a cientos de millones de usuarios.</a:t>
            </a:r>
            <a:endParaRPr sz="1400"/>
          </a:p>
          <a:p>
            <a:pPr indent="-317500" lvl="0" marL="457200" rtl="0" algn="l">
              <a:lnSpc>
                <a:spcPct val="105000"/>
              </a:lnSpc>
              <a:spcBef>
                <a:spcPts val="1000"/>
              </a:spcBef>
              <a:spcAft>
                <a:spcPts val="0"/>
              </a:spcAft>
              <a:buSzPts val="1400"/>
              <a:buChar char="●"/>
            </a:pPr>
            <a:r>
              <a:rPr lang="en" sz="1400"/>
              <a:t>En la capa gratuita podemos trabajar hasta con 50.000 usuarios activos al mes.</a:t>
            </a:r>
            <a:endParaRPr sz="1400"/>
          </a:p>
          <a:p>
            <a:pPr indent="0" lvl="0" marL="457200" rtl="0" algn="l">
              <a:lnSpc>
                <a:spcPct val="105000"/>
              </a:lnSpc>
              <a:spcBef>
                <a:spcPts val="0"/>
              </a:spcBef>
              <a:spcAft>
                <a:spcPts val="0"/>
              </a:spcAft>
              <a:buSzPts val="1018"/>
              <a:buNone/>
            </a:pPr>
            <a:r>
              <a:t/>
            </a:r>
            <a:endParaRPr sz="1400"/>
          </a:p>
          <a:p>
            <a:pPr indent="0" lvl="0" marL="457200" rtl="0" algn="l">
              <a:lnSpc>
                <a:spcPct val="105000"/>
              </a:lnSpc>
              <a:spcBef>
                <a:spcPts val="0"/>
              </a:spcBef>
              <a:spcAft>
                <a:spcPts val="0"/>
              </a:spcAft>
              <a:buNone/>
            </a:pPr>
            <a:r>
              <a:t/>
            </a:r>
            <a:endParaRPr sz="14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Amazon Cognito.  Características:</a:t>
            </a:r>
            <a:endParaRPr/>
          </a:p>
        </p:txBody>
      </p:sp>
      <p:sp>
        <p:nvSpPr>
          <p:cNvPr id="479" name="Google Shape;479;p70"/>
          <p:cNvSpPr txBox="1"/>
          <p:nvPr>
            <p:ph idx="1" type="body"/>
          </p:nvPr>
        </p:nvSpPr>
        <p:spPr>
          <a:xfrm>
            <a:off x="1297500" y="1218100"/>
            <a:ext cx="7038900" cy="2911200"/>
          </a:xfrm>
          <a:prstGeom prst="rect">
            <a:avLst/>
          </a:prstGeom>
        </p:spPr>
        <p:txBody>
          <a:bodyPr anchorCtr="0" anchor="t" bIns="91425" lIns="91425" spcFirstLastPara="1" rIns="91425" wrap="square" tIns="91425">
            <a:normAutofit lnSpcReduction="10000"/>
          </a:bodyPr>
          <a:lstStyle/>
          <a:p>
            <a:pPr indent="0" lvl="0" marL="0" rtl="0" algn="l">
              <a:lnSpc>
                <a:spcPct val="125000"/>
              </a:lnSpc>
              <a:spcBef>
                <a:spcPts val="0"/>
              </a:spcBef>
              <a:spcAft>
                <a:spcPts val="0"/>
              </a:spcAft>
              <a:buNone/>
            </a:pPr>
            <a:r>
              <a:t/>
            </a:r>
            <a:endParaRPr sz="1400"/>
          </a:p>
          <a:p>
            <a:pPr indent="-317500" lvl="0" marL="457200" rtl="0" algn="just">
              <a:lnSpc>
                <a:spcPct val="125000"/>
              </a:lnSpc>
              <a:spcBef>
                <a:spcPts val="0"/>
              </a:spcBef>
              <a:spcAft>
                <a:spcPts val="0"/>
              </a:spcAft>
              <a:buSzPts val="1400"/>
              <a:buChar char="●"/>
            </a:pPr>
            <a:r>
              <a:rPr lang="en" sz="1400"/>
              <a:t>Permite personalizar la interface de usuario de nuestras aplicaciones a través de herramientas como los SDK (Software Development Kit) de Android, iOS, Javascript, React, Angular, etc.</a:t>
            </a:r>
            <a:endParaRPr sz="1400"/>
          </a:p>
          <a:p>
            <a:pPr indent="-317500" lvl="0" marL="457200" rtl="0" algn="just">
              <a:lnSpc>
                <a:spcPct val="125000"/>
              </a:lnSpc>
              <a:spcBef>
                <a:spcPts val="1000"/>
              </a:spcBef>
              <a:spcAft>
                <a:spcPts val="0"/>
              </a:spcAft>
              <a:buSzPts val="1400"/>
              <a:buChar char="●"/>
            </a:pPr>
            <a:r>
              <a:rPr lang="en" sz="1400"/>
              <a:t>Incorpora opciones de seguridad avanzadas para proteger el acceso de los usuarios a nuestras aplicaciones. Por ejemplo: intentos de inicio se sesión desde ubicaciones y dispositivos nuevos (autenticación adaptativa), o detección de credenciales vulnerables. De manera que podemos </a:t>
            </a:r>
            <a:r>
              <a:rPr lang="en" sz="1400"/>
              <a:t>configurar</a:t>
            </a:r>
            <a:r>
              <a:rPr lang="en" sz="1400"/>
              <a:t> el servicio para solicitar verificaciones adicionales (SMS, correo, etc.) o incluso bloquear el acceso.</a:t>
            </a:r>
            <a:endParaRPr sz="1400"/>
          </a:p>
          <a:p>
            <a:pPr indent="-317500" lvl="0" marL="457200" rtl="0" algn="just">
              <a:lnSpc>
                <a:spcPct val="125000"/>
              </a:lnSpc>
              <a:spcBef>
                <a:spcPts val="1000"/>
              </a:spcBef>
              <a:spcAft>
                <a:spcPts val="0"/>
              </a:spcAft>
              <a:buSzPts val="1400"/>
              <a:buChar char="●"/>
            </a:pPr>
            <a:r>
              <a:rPr lang="en" sz="1400"/>
              <a:t>Permite generar informes de nuestro sistema, usuarios, accesos, roles, etc. </a:t>
            </a:r>
            <a:endParaRPr sz="14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7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Amazon Cognito.  Configuración:</a:t>
            </a:r>
            <a:endParaRPr/>
          </a:p>
        </p:txBody>
      </p:sp>
      <p:sp>
        <p:nvSpPr>
          <p:cNvPr id="485" name="Google Shape;485;p71"/>
          <p:cNvSpPr txBox="1"/>
          <p:nvPr>
            <p:ph idx="1" type="body"/>
          </p:nvPr>
        </p:nvSpPr>
        <p:spPr>
          <a:xfrm>
            <a:off x="1297500" y="1255450"/>
            <a:ext cx="7038900" cy="3378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800"/>
              <a:t>User Pools: </a:t>
            </a:r>
            <a:endParaRPr sz="1800"/>
          </a:p>
          <a:p>
            <a:pPr indent="-317500" lvl="0" marL="457200" rtl="0" algn="just">
              <a:lnSpc>
                <a:spcPct val="115000"/>
              </a:lnSpc>
              <a:spcBef>
                <a:spcPts val="1200"/>
              </a:spcBef>
              <a:spcAft>
                <a:spcPts val="0"/>
              </a:spcAft>
              <a:buSzPts val="1400"/>
              <a:buChar char="●"/>
            </a:pPr>
            <a:r>
              <a:rPr lang="en" sz="1400"/>
              <a:t>Permite autenticación de usuarios a través de nuestras aplicaciones, mediante usuario/contraseña u otros proveedores basados en OpenID Connect.</a:t>
            </a:r>
            <a:endParaRPr sz="1400"/>
          </a:p>
          <a:p>
            <a:pPr indent="-317500" lvl="0" marL="457200" rtl="0" algn="just">
              <a:lnSpc>
                <a:spcPct val="115000"/>
              </a:lnSpc>
              <a:spcBef>
                <a:spcPts val="1000"/>
              </a:spcBef>
              <a:spcAft>
                <a:spcPts val="0"/>
              </a:spcAft>
              <a:buSzPts val="1400"/>
              <a:buChar char="●"/>
            </a:pPr>
            <a:r>
              <a:rPr lang="en" sz="1400"/>
              <a:t>Posibilidad de adaptar la interface de usuario e integrarla en  nuestras aplicaciones. También nos provee de una UI por defecto para gestionar el acceso.</a:t>
            </a:r>
            <a:endParaRPr sz="1400"/>
          </a:p>
          <a:p>
            <a:pPr indent="-317500" lvl="0" marL="457200" rtl="0" algn="just">
              <a:lnSpc>
                <a:spcPct val="115000"/>
              </a:lnSpc>
              <a:spcBef>
                <a:spcPts val="1000"/>
              </a:spcBef>
              <a:spcAft>
                <a:spcPts val="0"/>
              </a:spcAft>
              <a:buSzPts val="1400"/>
              <a:buChar char="●"/>
            </a:pPr>
            <a:r>
              <a:rPr lang="en" sz="1400"/>
              <a:t>Nos proporciona la gestión de usuarios, aplicaciones (id de aplicación) y grupos de usuarios.</a:t>
            </a:r>
            <a:endParaRPr sz="1400"/>
          </a:p>
          <a:p>
            <a:pPr indent="0" lvl="0" marL="457200" rtl="0" algn="just">
              <a:lnSpc>
                <a:spcPct val="115000"/>
              </a:lnSpc>
              <a:spcBef>
                <a:spcPts val="0"/>
              </a:spcBef>
              <a:spcAft>
                <a:spcPts val="0"/>
              </a:spcAft>
              <a:buNone/>
            </a:pPr>
            <a:r>
              <a:t/>
            </a:r>
            <a:endParaRPr sz="1400"/>
          </a:p>
          <a:p>
            <a:pPr indent="-317500" lvl="0" marL="457200" rtl="0" algn="just">
              <a:lnSpc>
                <a:spcPct val="115000"/>
              </a:lnSpc>
              <a:spcBef>
                <a:spcPts val="0"/>
              </a:spcBef>
              <a:spcAft>
                <a:spcPts val="0"/>
              </a:spcAft>
              <a:buSzPts val="1400"/>
              <a:buChar char="●"/>
            </a:pPr>
            <a:r>
              <a:rPr lang="en" sz="1400"/>
              <a:t>Nos permite especificar cómo queremos que se autentiquen los usuarios (email, username, phone number u otros).</a:t>
            </a:r>
            <a:endParaRPr sz="1400"/>
          </a:p>
          <a:p>
            <a:pPr indent="0" lvl="0" marL="457200" rtl="0" algn="just">
              <a:lnSpc>
                <a:spcPct val="115000"/>
              </a:lnSpc>
              <a:spcBef>
                <a:spcPts val="0"/>
              </a:spcBef>
              <a:spcAft>
                <a:spcPts val="0"/>
              </a:spcAft>
              <a:buNone/>
            </a:pPr>
            <a:r>
              <a:t/>
            </a:r>
            <a:endParaRPr sz="1400"/>
          </a:p>
          <a:p>
            <a:pPr indent="-317500" lvl="0" marL="457200" rtl="0" algn="just">
              <a:lnSpc>
                <a:spcPct val="115000"/>
              </a:lnSpc>
              <a:spcBef>
                <a:spcPts val="0"/>
              </a:spcBef>
              <a:spcAft>
                <a:spcPts val="0"/>
              </a:spcAft>
              <a:buSzPts val="1400"/>
              <a:buChar char="●"/>
            </a:pPr>
            <a:r>
              <a:rPr lang="en" sz="1400"/>
              <a:t>Podremos configurar los flujos de OAuth 2.0, los scopes permitidos y los proveedores de identidad social (Facebook, Google, Cognito, etc.).</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S3 - Ejemplos de utilización</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1100"/>
              </a:spcBef>
              <a:spcAft>
                <a:spcPts val="0"/>
              </a:spcAft>
              <a:buSzPts val="1400"/>
              <a:buChar char="●"/>
            </a:pPr>
            <a:r>
              <a:rPr lang="en" sz="1400"/>
              <a:t>Copia de seguridad y restauración.</a:t>
            </a:r>
            <a:endParaRPr sz="1400"/>
          </a:p>
          <a:p>
            <a:pPr indent="-317500" lvl="0" marL="457200" rtl="0" algn="l">
              <a:lnSpc>
                <a:spcPct val="150000"/>
              </a:lnSpc>
              <a:spcBef>
                <a:spcPts val="0"/>
              </a:spcBef>
              <a:spcAft>
                <a:spcPts val="0"/>
              </a:spcAft>
              <a:buSzPts val="1400"/>
              <a:buChar char="●"/>
            </a:pPr>
            <a:r>
              <a:rPr lang="en" sz="1400"/>
              <a:t>Recuperación de desastres (DR).</a:t>
            </a:r>
            <a:endParaRPr sz="1400"/>
          </a:p>
          <a:p>
            <a:pPr indent="-317500" lvl="0" marL="457200" rtl="0" algn="l">
              <a:lnSpc>
                <a:spcPct val="150000"/>
              </a:lnSpc>
              <a:spcBef>
                <a:spcPts val="0"/>
              </a:spcBef>
              <a:spcAft>
                <a:spcPts val="0"/>
              </a:spcAft>
              <a:buSzPts val="1400"/>
              <a:buChar char="●"/>
            </a:pPr>
            <a:r>
              <a:rPr lang="en" sz="1400"/>
              <a:t>Archivo.</a:t>
            </a:r>
            <a:endParaRPr sz="1400"/>
          </a:p>
          <a:p>
            <a:pPr indent="-317500" lvl="0" marL="457200" rtl="0" algn="l">
              <a:lnSpc>
                <a:spcPct val="150000"/>
              </a:lnSpc>
              <a:spcBef>
                <a:spcPts val="0"/>
              </a:spcBef>
              <a:spcAft>
                <a:spcPts val="0"/>
              </a:spcAft>
              <a:buSzPts val="1400"/>
              <a:buChar char="●"/>
            </a:pPr>
            <a:r>
              <a:rPr lang="en" sz="1400"/>
              <a:t>Lagos de datos y análisis de big data.</a:t>
            </a:r>
            <a:endParaRPr sz="1400"/>
          </a:p>
          <a:p>
            <a:pPr indent="-317500" lvl="0" marL="457200" rtl="0" algn="l">
              <a:lnSpc>
                <a:spcPct val="150000"/>
              </a:lnSpc>
              <a:spcBef>
                <a:spcPts val="0"/>
              </a:spcBef>
              <a:spcAft>
                <a:spcPts val="0"/>
              </a:spcAft>
              <a:buSzPts val="1400"/>
              <a:buChar char="●"/>
            </a:pPr>
            <a:r>
              <a:rPr lang="en" sz="1400"/>
              <a:t>Almacenamiento en nube híbrida.</a:t>
            </a:r>
            <a:endParaRPr sz="1400"/>
          </a:p>
          <a:p>
            <a:pPr indent="-317500" lvl="0" marL="457200" rtl="0" algn="l">
              <a:lnSpc>
                <a:spcPct val="150000"/>
              </a:lnSpc>
              <a:spcBef>
                <a:spcPts val="0"/>
              </a:spcBef>
              <a:spcAft>
                <a:spcPts val="0"/>
              </a:spcAft>
              <a:buSzPts val="1400"/>
              <a:buChar char="●"/>
            </a:pPr>
            <a:r>
              <a:rPr lang="en" sz="1400"/>
              <a:t>Aplicaciones nativas en la nube.</a:t>
            </a:r>
            <a:endParaRPr sz="1250">
              <a:solidFill>
                <a:srgbClr val="232F3E"/>
              </a:solidFill>
              <a:highlight>
                <a:srgbClr val="F1F4F6"/>
              </a:highlight>
              <a:latin typeface="Arial"/>
              <a:ea typeface="Arial"/>
              <a:cs typeface="Arial"/>
              <a:sym typeface="Arial"/>
            </a:endParaRPr>
          </a:p>
          <a:p>
            <a:pPr indent="-317500" lvl="0" marL="457200" rtl="0" algn="just">
              <a:lnSpc>
                <a:spcPct val="115000"/>
              </a:lnSpc>
              <a:spcBef>
                <a:spcPts val="0"/>
              </a:spcBef>
              <a:spcAft>
                <a:spcPts val="0"/>
              </a:spcAft>
              <a:buSzPts val="1400"/>
              <a:buChar char="●"/>
            </a:pPr>
            <a:r>
              <a:rPr lang="en" sz="1400"/>
              <a:t>Seguridad.</a:t>
            </a:r>
            <a:endParaRPr sz="14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7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Amazon Cognito.  Flujos</a:t>
            </a:r>
            <a:r>
              <a:rPr lang="en"/>
              <a:t> OAuth 2.0</a:t>
            </a:r>
            <a:endParaRPr/>
          </a:p>
        </p:txBody>
      </p:sp>
      <p:sp>
        <p:nvSpPr>
          <p:cNvPr id="491" name="Google Shape;491;p72"/>
          <p:cNvSpPr txBox="1"/>
          <p:nvPr>
            <p:ph idx="1" type="body"/>
          </p:nvPr>
        </p:nvSpPr>
        <p:spPr>
          <a:xfrm>
            <a:off x="1297500" y="1358975"/>
            <a:ext cx="7038900" cy="3193500"/>
          </a:xfrm>
          <a:prstGeom prst="rect">
            <a:avLst/>
          </a:prstGeom>
        </p:spPr>
        <p:txBody>
          <a:bodyPr anchorCtr="0" anchor="t" bIns="91425" lIns="91425" spcFirstLastPara="1" rIns="91425" wrap="square" tIns="91425">
            <a:noAutofit/>
          </a:bodyPr>
          <a:lstStyle/>
          <a:p>
            <a:pPr indent="0" lvl="0" marL="0" rtl="0" algn="just">
              <a:lnSpc>
                <a:spcPct val="125000"/>
              </a:lnSpc>
              <a:spcBef>
                <a:spcPts val="700"/>
              </a:spcBef>
              <a:spcAft>
                <a:spcPts val="0"/>
              </a:spcAft>
              <a:buNone/>
            </a:pPr>
            <a:r>
              <a:rPr b="1" lang="en" sz="1400"/>
              <a:t>OAuth 2.0</a:t>
            </a:r>
            <a:r>
              <a:rPr lang="en" sz="1400"/>
              <a:t> permite 3 flujos de identificación que usaremos con AWS Cognito. Podremos elegir cuál nos interesa más, estos 3 flujos son:</a:t>
            </a:r>
            <a:endParaRPr sz="1400"/>
          </a:p>
          <a:p>
            <a:pPr indent="-317500" lvl="0" marL="457200" rtl="0" algn="just">
              <a:lnSpc>
                <a:spcPct val="125000"/>
              </a:lnSpc>
              <a:spcBef>
                <a:spcPts val="700"/>
              </a:spcBef>
              <a:spcAft>
                <a:spcPts val="0"/>
              </a:spcAft>
              <a:buSzPts val="1400"/>
              <a:buChar char="-"/>
            </a:pPr>
            <a:r>
              <a:rPr b="1" lang="en" sz="1400"/>
              <a:t>Authorization Code Grant</a:t>
            </a:r>
            <a:r>
              <a:rPr lang="en" sz="1400"/>
              <a:t>: generalmente se usa cuándo la autorización la gestiona nuestra aplicación en el servidor. Es considerado uno de los flujos más seguros.</a:t>
            </a:r>
            <a:endParaRPr sz="1400"/>
          </a:p>
          <a:p>
            <a:pPr indent="-317500" lvl="0" marL="457200" rtl="0" algn="just">
              <a:lnSpc>
                <a:spcPct val="125000"/>
              </a:lnSpc>
              <a:spcBef>
                <a:spcPts val="700"/>
              </a:spcBef>
              <a:spcAft>
                <a:spcPts val="0"/>
              </a:spcAft>
              <a:buSzPts val="1400"/>
              <a:buChar char="-"/>
            </a:pPr>
            <a:r>
              <a:rPr b="1" lang="en" sz="1400"/>
              <a:t>Implicit Grant</a:t>
            </a:r>
            <a:r>
              <a:rPr lang="en" sz="1400"/>
              <a:t>: se usa normalmente en las SPA (Single Page Application), ya que en este caso, el cliente es nuestra aplicación y podrá gestionar el access token que le suministrará el servicio de autorización.</a:t>
            </a:r>
            <a:endParaRPr sz="1400"/>
          </a:p>
          <a:p>
            <a:pPr indent="-317500" lvl="0" marL="457200" rtl="0" algn="just">
              <a:lnSpc>
                <a:spcPct val="125000"/>
              </a:lnSpc>
              <a:spcBef>
                <a:spcPts val="700"/>
              </a:spcBef>
              <a:spcAft>
                <a:spcPts val="0"/>
              </a:spcAft>
              <a:buSzPts val="1400"/>
              <a:buChar char="-"/>
            </a:pPr>
            <a:r>
              <a:rPr b="1" lang="en" sz="1400"/>
              <a:t>Client Credentials Grant</a:t>
            </a:r>
            <a:r>
              <a:rPr lang="en" sz="1400"/>
              <a:t>: se usa en casos donde se le puede facilitar al cliente o aplicación cliente, unas credenciales de acceso (un clientId y un clientSecret). Muy usado en API’s y CLI (Command Line Interface), como la CLI de AWS.</a:t>
            </a:r>
            <a:endParaRPr sz="1400"/>
          </a:p>
          <a:p>
            <a:pPr indent="0" lvl="0" marL="457200" rtl="0" algn="l">
              <a:spcBef>
                <a:spcPts val="700"/>
              </a:spcBef>
              <a:spcAft>
                <a:spcPts val="1200"/>
              </a:spcAft>
              <a:buNone/>
            </a:pPr>
            <a:r>
              <a:t/>
            </a:r>
            <a:endParaRPr sz="14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7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Amazon Cognito.  Configuración User Pools:</a:t>
            </a:r>
            <a:endParaRPr/>
          </a:p>
        </p:txBody>
      </p:sp>
      <p:sp>
        <p:nvSpPr>
          <p:cNvPr id="497" name="Google Shape;497;p73"/>
          <p:cNvSpPr txBox="1"/>
          <p:nvPr>
            <p:ph idx="1" type="body"/>
          </p:nvPr>
        </p:nvSpPr>
        <p:spPr>
          <a:xfrm>
            <a:off x="1297500" y="1338950"/>
            <a:ext cx="7038900" cy="2911200"/>
          </a:xfrm>
          <a:prstGeom prst="rect">
            <a:avLst/>
          </a:prstGeom>
        </p:spPr>
        <p:txBody>
          <a:bodyPr anchorCtr="0" anchor="t" bIns="91425" lIns="91425" spcFirstLastPara="1" rIns="91425" wrap="square" tIns="91425">
            <a:normAutofit/>
          </a:bodyPr>
          <a:lstStyle/>
          <a:p>
            <a:pPr indent="0" lvl="0" marL="0" rtl="0" algn="just">
              <a:lnSpc>
                <a:spcPct val="125000"/>
              </a:lnSpc>
              <a:spcBef>
                <a:spcPts val="0"/>
              </a:spcBef>
              <a:spcAft>
                <a:spcPts val="0"/>
              </a:spcAft>
              <a:buNone/>
            </a:pPr>
            <a:r>
              <a:rPr lang="en" sz="1400"/>
              <a:t>En la configuración de User Pools, deberemos prestar especial atención a los diferentes tipos de flujos que podemos usar. Esta opción se encuentra en el apartado de “App clients” y se muestra así:</a:t>
            </a:r>
            <a:endParaRPr sz="1400"/>
          </a:p>
          <a:p>
            <a:pPr indent="0" lvl="0" marL="0" rtl="0" algn="l">
              <a:spcBef>
                <a:spcPts val="1200"/>
              </a:spcBef>
              <a:spcAft>
                <a:spcPts val="1200"/>
              </a:spcAft>
              <a:buNone/>
            </a:pPr>
            <a:r>
              <a:t/>
            </a:r>
            <a:endParaRPr/>
          </a:p>
        </p:txBody>
      </p:sp>
      <p:pic>
        <p:nvPicPr>
          <p:cNvPr id="498" name="Google Shape;498;p73"/>
          <p:cNvPicPr preferRelativeResize="0"/>
          <p:nvPr/>
        </p:nvPicPr>
        <p:blipFill>
          <a:blip r:embed="rId3">
            <a:alphaModFix/>
          </a:blip>
          <a:stretch>
            <a:fillRect/>
          </a:stretch>
        </p:blipFill>
        <p:spPr>
          <a:xfrm>
            <a:off x="1465725" y="2419350"/>
            <a:ext cx="6523125" cy="19252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7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Amazon Cognito.  Configuración User Pools:</a:t>
            </a:r>
            <a:endParaRPr/>
          </a:p>
        </p:txBody>
      </p:sp>
      <p:sp>
        <p:nvSpPr>
          <p:cNvPr id="504" name="Google Shape;504;p74"/>
          <p:cNvSpPr txBox="1"/>
          <p:nvPr>
            <p:ph idx="1" type="body"/>
          </p:nvPr>
        </p:nvSpPr>
        <p:spPr>
          <a:xfrm>
            <a:off x="1297500" y="1262750"/>
            <a:ext cx="7038900" cy="29112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100"/>
              <a:t>A continuación explicamos cuándo debemos usar las diferentes configuraciones:</a:t>
            </a:r>
            <a:endParaRPr sz="1100"/>
          </a:p>
          <a:p>
            <a:pPr indent="-298450" lvl="0" marL="457200" rtl="0" algn="just">
              <a:lnSpc>
                <a:spcPct val="150000"/>
              </a:lnSpc>
              <a:spcBef>
                <a:spcPts val="1200"/>
              </a:spcBef>
              <a:spcAft>
                <a:spcPts val="0"/>
              </a:spcAft>
              <a:buSzPts val="1100"/>
              <a:buChar char="●"/>
            </a:pPr>
            <a:r>
              <a:rPr lang="en" sz="1100"/>
              <a:t>ALLOW_ADMIN_USER_PASSWORD_AUTH: Esta opción se usa cuándo nuestra aplicación es una Server-Side App,  ya que será nuestro backend el que </a:t>
            </a:r>
            <a:r>
              <a:rPr lang="en" sz="1100"/>
              <a:t>interactúe</a:t>
            </a:r>
            <a:r>
              <a:rPr lang="en" sz="1100"/>
              <a:t> con Cognito en la autenticación. </a:t>
            </a:r>
            <a:endParaRPr sz="1100"/>
          </a:p>
          <a:p>
            <a:pPr indent="-298450" lvl="0" marL="457200" rtl="0" algn="just">
              <a:lnSpc>
                <a:spcPct val="150000"/>
              </a:lnSpc>
              <a:spcBef>
                <a:spcPts val="0"/>
              </a:spcBef>
              <a:spcAft>
                <a:spcPts val="0"/>
              </a:spcAft>
              <a:buSzPts val="1100"/>
              <a:buChar char="●"/>
            </a:pPr>
            <a:r>
              <a:rPr lang="en" sz="1100"/>
              <a:t>ALLOW_CUSTOM_AUTH: Permite personalizar el flujo de autenticación y usar triggers lambda.</a:t>
            </a:r>
            <a:endParaRPr sz="1100"/>
          </a:p>
          <a:p>
            <a:pPr indent="-298450" lvl="0" marL="457200" rtl="0" algn="just">
              <a:lnSpc>
                <a:spcPct val="150000"/>
              </a:lnSpc>
              <a:spcBef>
                <a:spcPts val="0"/>
              </a:spcBef>
              <a:spcAft>
                <a:spcPts val="0"/>
              </a:spcAft>
              <a:buSzPts val="1100"/>
              <a:buChar char="●"/>
            </a:pPr>
            <a:r>
              <a:rPr lang="en" sz="1100"/>
              <a:t>ALLOW_USER_PASSWORD_AUTH: Se usa en aplicaciones Client-Side. El cliente se identifica con sus credenciales. Se puede usar integrando el protocolo SRP o no.  En la siguiente slide explicaremos cómo funciona este protocolo.</a:t>
            </a:r>
            <a:endParaRPr sz="1100"/>
          </a:p>
          <a:p>
            <a:pPr indent="-298450" lvl="0" marL="457200" rtl="0" algn="just">
              <a:lnSpc>
                <a:spcPct val="150000"/>
              </a:lnSpc>
              <a:spcBef>
                <a:spcPts val="0"/>
              </a:spcBef>
              <a:spcAft>
                <a:spcPts val="0"/>
              </a:spcAft>
              <a:buSzPts val="1100"/>
              <a:buChar char="●"/>
            </a:pPr>
            <a:r>
              <a:rPr lang="en" sz="1100"/>
              <a:t>ALLOW_USER_SRP_AUTH: Usaremos esta opción si queremos usar el </a:t>
            </a:r>
            <a:r>
              <a:rPr lang="en" sz="1100"/>
              <a:t>protocolo</a:t>
            </a:r>
            <a:r>
              <a:rPr lang="en" sz="1100"/>
              <a:t> SRP (Secure Remote Password) en nuestras aplicaciones. </a:t>
            </a:r>
            <a:r>
              <a:rPr lang="en" sz="1100"/>
              <a:t>Normalmente esta integración la proporciona  el propio SDK de Cognito (de Android, IOs,  Javascript, etc.). Se suele usar en aplicaciones cliente (Client-Side).</a:t>
            </a:r>
            <a:endParaRPr sz="11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7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Amazon Cognito.  Protocolo SRP</a:t>
            </a:r>
            <a:endParaRPr/>
          </a:p>
        </p:txBody>
      </p:sp>
      <p:sp>
        <p:nvSpPr>
          <p:cNvPr id="510" name="Google Shape;510;p75"/>
          <p:cNvSpPr txBox="1"/>
          <p:nvPr>
            <p:ph idx="1" type="body"/>
          </p:nvPr>
        </p:nvSpPr>
        <p:spPr>
          <a:xfrm>
            <a:off x="1297500" y="14151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t>Características </a:t>
            </a:r>
            <a:r>
              <a:rPr lang="en" sz="1400"/>
              <a:t>Secure </a:t>
            </a:r>
            <a:r>
              <a:rPr lang="en" sz="1400"/>
              <a:t>Remote Password (SRP):</a:t>
            </a:r>
            <a:endParaRPr sz="1400"/>
          </a:p>
          <a:p>
            <a:pPr indent="-311150" lvl="0" marL="457200" rtl="0" algn="just">
              <a:lnSpc>
                <a:spcPct val="125000"/>
              </a:lnSpc>
              <a:spcBef>
                <a:spcPts val="1200"/>
              </a:spcBef>
              <a:spcAft>
                <a:spcPts val="0"/>
              </a:spcAft>
              <a:buSzPts val="1300"/>
              <a:buChar char="●"/>
            </a:pPr>
            <a:r>
              <a:rPr lang="en"/>
              <a:t>Es un protocolo considerado muy seguro, ya que en ningún momento se transmite la contraseña del usuario en el intercambio de mensajes entre el cliente y el servidor. </a:t>
            </a:r>
            <a:endParaRPr/>
          </a:p>
          <a:p>
            <a:pPr indent="-311150" lvl="0" marL="457200" rtl="0" algn="just">
              <a:lnSpc>
                <a:spcPct val="125000"/>
              </a:lnSpc>
              <a:spcBef>
                <a:spcPts val="0"/>
              </a:spcBef>
              <a:spcAft>
                <a:spcPts val="0"/>
              </a:spcAft>
              <a:buSzPts val="1300"/>
              <a:buChar char="●"/>
            </a:pPr>
            <a:r>
              <a:rPr lang="en"/>
              <a:t>Utiliza un mecanismo similar a la criptografía asimétrica (llaves públicas/privadas).</a:t>
            </a:r>
            <a:endParaRPr/>
          </a:p>
          <a:p>
            <a:pPr indent="-311150" lvl="0" marL="457200" rtl="0" algn="just">
              <a:lnSpc>
                <a:spcPct val="125000"/>
              </a:lnSpc>
              <a:spcBef>
                <a:spcPts val="0"/>
              </a:spcBef>
              <a:spcAft>
                <a:spcPts val="0"/>
              </a:spcAft>
              <a:buSzPts val="1300"/>
              <a:buChar char="●"/>
            </a:pPr>
            <a:r>
              <a:rPr lang="en"/>
              <a:t>El servidor de autenticación (en nuestro caso Cognito), no guardará en ningún momento la contraseña del usuario, gracias a esta característica, en ningún momento la base de datos de  usuarios de Cognito, quedará expuesta de forma comprometida. Por este motivo, no será vulnerable a ataques de diccionario o de fuerza bruta, ya que aunque un ciberdelincuente acceda a la base de datos, no podrá obtener nunca la contraseña.</a:t>
            </a:r>
            <a:endParaRPr/>
          </a:p>
          <a:p>
            <a:pPr indent="0" lvl="0" marL="457200" rtl="0" algn="just">
              <a:lnSpc>
                <a:spcPct val="120000"/>
              </a:lnSpc>
              <a:spcBef>
                <a:spcPts val="0"/>
              </a:spcBef>
              <a:spcAft>
                <a:spcPts val="0"/>
              </a:spcAft>
              <a:buNone/>
            </a:pPr>
            <a:r>
              <a:t/>
            </a:r>
            <a:endParaRPr/>
          </a:p>
          <a:p>
            <a:pPr indent="0" lvl="0" marL="0" rtl="0" algn="just">
              <a:spcBef>
                <a:spcPts val="0"/>
              </a:spcBef>
              <a:spcAft>
                <a:spcPts val="1200"/>
              </a:spcAft>
              <a:buNone/>
            </a:pPr>
            <a:r>
              <a:t/>
            </a:r>
            <a:endParaRPr sz="14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7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Amazon Cognito.  Protocolo SRP </a:t>
            </a:r>
            <a:endParaRPr/>
          </a:p>
        </p:txBody>
      </p:sp>
      <p:sp>
        <p:nvSpPr>
          <p:cNvPr id="516" name="Google Shape;516;p76"/>
          <p:cNvSpPr txBox="1"/>
          <p:nvPr>
            <p:ph idx="1" type="body"/>
          </p:nvPr>
        </p:nvSpPr>
        <p:spPr>
          <a:xfrm>
            <a:off x="1297500" y="1455575"/>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t>Más características:</a:t>
            </a:r>
            <a:endParaRPr sz="1400"/>
          </a:p>
          <a:p>
            <a:pPr indent="-311150" lvl="0" marL="457200" rtl="0" algn="just">
              <a:spcBef>
                <a:spcPts val="1200"/>
              </a:spcBef>
              <a:spcAft>
                <a:spcPts val="0"/>
              </a:spcAft>
              <a:buSzPts val="1300"/>
              <a:buChar char="-"/>
            </a:pPr>
            <a:r>
              <a:rPr lang="en"/>
              <a:t>Este protocolo utiliza un intercambio de mensajes y retos entre la aplicación cliente y el servicio de autenticación de Cognito. Esta funcionalidad la gestiona el propio SDK de Cognito en sus versiones Javascript o de aplicaciones móviles, por lo que se realiza de manera transparente para el usuario, que sólo tendrá que usar las librerías correspondientes.</a:t>
            </a:r>
            <a:endParaRPr/>
          </a:p>
          <a:p>
            <a:pPr indent="0" lvl="0" marL="0" rtl="0" algn="just">
              <a:spcBef>
                <a:spcPts val="1200"/>
              </a:spcBef>
              <a:spcAft>
                <a:spcPts val="120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7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Amazon Cognito.  Protocolo SRP :</a:t>
            </a:r>
            <a:endParaRPr/>
          </a:p>
          <a:p>
            <a:pPr indent="0" lvl="0" marL="0" rtl="0" algn="l">
              <a:spcBef>
                <a:spcPts val="0"/>
              </a:spcBef>
              <a:spcAft>
                <a:spcPts val="0"/>
              </a:spcAft>
              <a:buNone/>
            </a:pPr>
            <a:r>
              <a:t/>
            </a:r>
            <a:endParaRPr/>
          </a:p>
        </p:txBody>
      </p:sp>
      <p:pic>
        <p:nvPicPr>
          <p:cNvPr id="522" name="Google Shape;522;p77"/>
          <p:cNvPicPr preferRelativeResize="0"/>
          <p:nvPr/>
        </p:nvPicPr>
        <p:blipFill>
          <a:blip r:embed="rId3">
            <a:alphaModFix/>
          </a:blip>
          <a:stretch>
            <a:fillRect/>
          </a:stretch>
        </p:blipFill>
        <p:spPr>
          <a:xfrm>
            <a:off x="1724950" y="1307850"/>
            <a:ext cx="5380574" cy="31272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7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50"/>
              <a:t>Amazon Cognito. Identity Pools:</a:t>
            </a:r>
            <a:endParaRPr sz="2650"/>
          </a:p>
          <a:p>
            <a:pPr indent="0" lvl="0" marL="0" rtl="0" algn="l">
              <a:spcBef>
                <a:spcPts val="0"/>
              </a:spcBef>
              <a:spcAft>
                <a:spcPts val="0"/>
              </a:spcAft>
              <a:buNone/>
            </a:pPr>
            <a:r>
              <a:t/>
            </a:r>
            <a:endParaRPr/>
          </a:p>
        </p:txBody>
      </p:sp>
      <p:sp>
        <p:nvSpPr>
          <p:cNvPr id="528" name="Google Shape;528;p78"/>
          <p:cNvSpPr txBox="1"/>
          <p:nvPr>
            <p:ph idx="1" type="body"/>
          </p:nvPr>
        </p:nvSpPr>
        <p:spPr>
          <a:xfrm>
            <a:off x="1297500" y="1351875"/>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800"/>
              <a:t>Identity P</a:t>
            </a:r>
            <a:r>
              <a:rPr lang="en" sz="1800"/>
              <a:t>ools o grupos de identidades: </a:t>
            </a:r>
            <a:endParaRPr sz="1800"/>
          </a:p>
          <a:p>
            <a:pPr indent="-317500" lvl="0" marL="457200" rtl="0" algn="just">
              <a:spcBef>
                <a:spcPts val="1200"/>
              </a:spcBef>
              <a:spcAft>
                <a:spcPts val="0"/>
              </a:spcAft>
              <a:buSzPts val="1400"/>
              <a:buChar char="●"/>
            </a:pPr>
            <a:r>
              <a:rPr lang="en" sz="1400"/>
              <a:t>Creación de los grupos de identidades o Identity Pools. </a:t>
            </a:r>
            <a:endParaRPr sz="1400"/>
          </a:p>
          <a:p>
            <a:pPr indent="-317500" lvl="0" marL="457200" rtl="0" algn="just">
              <a:spcBef>
                <a:spcPts val="1000"/>
              </a:spcBef>
              <a:spcAft>
                <a:spcPts val="0"/>
              </a:spcAft>
              <a:buSzPts val="1400"/>
              <a:buChar char="●"/>
            </a:pPr>
            <a:r>
              <a:rPr lang="en" sz="1400"/>
              <a:t>Nos permite obtener credenciales temporales de acceso a los servicios de AWS, tanto de usuarios autenticados, como no autenticados (opción configurable).</a:t>
            </a:r>
            <a:endParaRPr sz="1400"/>
          </a:p>
          <a:p>
            <a:pPr indent="-317500" lvl="0" marL="457200" rtl="0" algn="just">
              <a:spcBef>
                <a:spcPts val="1000"/>
              </a:spcBef>
              <a:spcAft>
                <a:spcPts val="1000"/>
              </a:spcAft>
              <a:buSzPts val="1400"/>
              <a:buChar char="●"/>
            </a:pPr>
            <a:r>
              <a:rPr lang="en" sz="1400"/>
              <a:t>Permite incluir a los usuarios creados mediante User Pools, así cómo especificar sus roles (y permisos) para acceder a los diferentes servicios de AWS, mediante la definición de roles con  IAM (Identity and Access Management). Podemos configurar diferentes roles o permisos para distintos grupos de usuarios definidos mediante UserPool. </a:t>
            </a:r>
            <a:endParaRPr sz="14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7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50"/>
              <a:t>Amazon Cognito.  Identity Pools, compatibilidad:</a:t>
            </a:r>
            <a:endParaRPr sz="2100"/>
          </a:p>
        </p:txBody>
      </p:sp>
      <p:sp>
        <p:nvSpPr>
          <p:cNvPr id="534" name="Google Shape;534;p7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40000"/>
          </a:bodyPr>
          <a:lstStyle/>
          <a:p>
            <a:pPr indent="-317500" lvl="0" marL="457200" rtl="0" algn="just">
              <a:lnSpc>
                <a:spcPct val="150000"/>
              </a:lnSpc>
              <a:spcBef>
                <a:spcPts val="0"/>
              </a:spcBef>
              <a:spcAft>
                <a:spcPts val="0"/>
              </a:spcAft>
              <a:buSzPct val="100000"/>
              <a:buChar char="●"/>
            </a:pPr>
            <a:r>
              <a:rPr lang="en" sz="3500"/>
              <a:t>Compatible con proveedores de identidad públicos conocidos (Amazon, Facebook,  Apple, etc). Veremos ejemplos más adelante en el curso sobre cómo configurarlos.</a:t>
            </a:r>
            <a:endParaRPr sz="3500"/>
          </a:p>
          <a:p>
            <a:pPr indent="-317500" lvl="0" marL="457200" rtl="0" algn="just">
              <a:lnSpc>
                <a:spcPct val="150000"/>
              </a:lnSpc>
              <a:spcBef>
                <a:spcPts val="0"/>
              </a:spcBef>
              <a:spcAft>
                <a:spcPts val="0"/>
              </a:spcAft>
              <a:buSzPct val="100000"/>
              <a:buChar char="●"/>
            </a:pPr>
            <a:r>
              <a:rPr lang="en" sz="3500"/>
              <a:t>Compatible con Cognito User Pools.</a:t>
            </a:r>
            <a:endParaRPr sz="3500"/>
          </a:p>
          <a:p>
            <a:pPr indent="-317500" lvl="0" marL="457200" rtl="0" algn="just">
              <a:lnSpc>
                <a:spcPct val="150000"/>
              </a:lnSpc>
              <a:spcBef>
                <a:spcPts val="0"/>
              </a:spcBef>
              <a:spcAft>
                <a:spcPts val="0"/>
              </a:spcAft>
              <a:buSzPct val="100000"/>
              <a:buChar char="●"/>
            </a:pPr>
            <a:r>
              <a:rPr lang="en" sz="3500"/>
              <a:t>Proveedores basados en OpenID Connect.</a:t>
            </a:r>
            <a:endParaRPr sz="3500"/>
          </a:p>
          <a:p>
            <a:pPr indent="-317500" lvl="0" marL="457200" rtl="0" algn="just">
              <a:lnSpc>
                <a:spcPct val="150000"/>
              </a:lnSpc>
              <a:spcBef>
                <a:spcPts val="0"/>
              </a:spcBef>
              <a:spcAft>
                <a:spcPts val="0"/>
              </a:spcAft>
              <a:buSzPct val="100000"/>
              <a:buChar char="●"/>
            </a:pPr>
            <a:r>
              <a:rPr lang="en" sz="3500"/>
              <a:t>Proveedores de identidad SAML 2.0.</a:t>
            </a:r>
            <a:endParaRPr sz="3500"/>
          </a:p>
          <a:p>
            <a:pPr indent="-317500" lvl="0" marL="457200" rtl="0" algn="just">
              <a:lnSpc>
                <a:spcPct val="150000"/>
              </a:lnSpc>
              <a:spcBef>
                <a:spcPts val="0"/>
              </a:spcBef>
              <a:spcAft>
                <a:spcPts val="0"/>
              </a:spcAft>
              <a:buSzPct val="100000"/>
              <a:buChar char="●"/>
            </a:pPr>
            <a:r>
              <a:rPr lang="en" sz="3500"/>
              <a:t>Soporta también identidades autenticadas de desarrollador, así podremos utilizar nuestros propios procesos de registro y autenticación a través de Cognito. </a:t>
            </a:r>
            <a:endParaRPr/>
          </a:p>
          <a:p>
            <a:pPr indent="0" lvl="0" marL="914400" rtl="0" algn="l">
              <a:spcBef>
                <a:spcPts val="1200"/>
              </a:spcBef>
              <a:spcAft>
                <a:spcPts val="120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8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650"/>
              <a:t>Amazon Cognito. Identity Pools. Integración con otros servicios:</a:t>
            </a:r>
            <a:endParaRPr/>
          </a:p>
        </p:txBody>
      </p:sp>
      <p:sp>
        <p:nvSpPr>
          <p:cNvPr id="540" name="Google Shape;540;p8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SzPts val="1400"/>
              <a:buChar char="●"/>
            </a:pPr>
            <a:r>
              <a:rPr lang="en" sz="1400"/>
              <a:t>Utilizando Amazon Cognito Streams podremos enviar datos en tiempo real (cuando estos se actualicen o sincronicen) al servicio de Kinesis. Este servicio podrá transmitir estos datos y por ejemplo  guardarlos en una base de datos como DynamoDB, Redshift, o incluso en S3, etc.</a:t>
            </a:r>
            <a:endParaRPr sz="1400"/>
          </a:p>
          <a:p>
            <a:pPr indent="-317500" lvl="0" marL="457200" rtl="0" algn="just">
              <a:lnSpc>
                <a:spcPct val="150000"/>
              </a:lnSpc>
              <a:spcBef>
                <a:spcPts val="0"/>
              </a:spcBef>
              <a:spcAft>
                <a:spcPts val="0"/>
              </a:spcAft>
              <a:buSzPts val="1400"/>
              <a:buChar char="●"/>
            </a:pPr>
            <a:r>
              <a:rPr lang="en" sz="1400"/>
              <a:t>Con Amazon Cognito Events podremos ejecutar funciones Lambda cuando se sincronice un conjunto de datos o Data Set.</a:t>
            </a:r>
            <a:endParaRPr sz="1400"/>
          </a:p>
          <a:p>
            <a:pPr indent="-317500" lvl="0" marL="457200" rtl="0" algn="just">
              <a:lnSpc>
                <a:spcPct val="150000"/>
              </a:lnSpc>
              <a:spcBef>
                <a:spcPts val="0"/>
              </a:spcBef>
              <a:spcAft>
                <a:spcPts val="0"/>
              </a:spcAft>
              <a:buSzPts val="1400"/>
              <a:buChar char="●"/>
            </a:pPr>
            <a:r>
              <a:rPr lang="en" sz="1400"/>
              <a:t>Posibilidad de sincronizar datos de usuarios en diferentes dispositivos mediante el servicio de Amazon AppSync.</a:t>
            </a:r>
            <a:endParaRPr sz="15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8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50"/>
              <a:t>Amazon Cognito.  Identity Pools, roles IAM:</a:t>
            </a:r>
            <a:endParaRPr/>
          </a:p>
        </p:txBody>
      </p:sp>
      <p:sp>
        <p:nvSpPr>
          <p:cNvPr id="546" name="Google Shape;546;p81"/>
          <p:cNvSpPr txBox="1"/>
          <p:nvPr>
            <p:ph idx="1" type="body"/>
          </p:nvPr>
        </p:nvSpPr>
        <p:spPr>
          <a:xfrm>
            <a:off x="1297500" y="1459000"/>
            <a:ext cx="7038900" cy="3247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t>Mediante la definición de roles en Identity Pool,  podremos asociar políticas de permisos (Permissions Policies) que determinan a qué servicios de AWS puede acceder ese rol. </a:t>
            </a:r>
            <a:endParaRPr sz="1400"/>
          </a:p>
          <a:p>
            <a:pPr indent="0" lvl="0" marL="0" rtl="0" algn="just">
              <a:spcBef>
                <a:spcPts val="1200"/>
              </a:spcBef>
              <a:spcAft>
                <a:spcPts val="0"/>
              </a:spcAft>
              <a:buNone/>
            </a:pPr>
            <a:r>
              <a:rPr lang="en" sz="1400"/>
              <a:t>También podremos definir las políticas de confianza (Trust Policies), mediante las cuáles podemos también establecer condiciones adicionales a las políticas de permisos.</a:t>
            </a:r>
            <a:endParaRPr sz="1400"/>
          </a:p>
          <a:p>
            <a:pPr indent="0" lvl="0" marL="0" rtl="0" algn="just">
              <a:spcBef>
                <a:spcPts val="1200"/>
              </a:spcBef>
              <a:spcAft>
                <a:spcPts val="0"/>
              </a:spcAft>
              <a:buNone/>
            </a:pPr>
            <a:r>
              <a:rPr lang="en" sz="1400"/>
              <a:t>Para definir o modificar las políticas asociadas a los roles, deberemos usar el servicio de IAM, procurando siempre garantizar el mínimo privilegio que otorga acceso a los recursos de AWS.</a:t>
            </a:r>
            <a:endParaRPr sz="1400"/>
          </a:p>
          <a:p>
            <a:pPr indent="0" lvl="0" marL="0" rtl="0" algn="just">
              <a:spcBef>
                <a:spcPts val="1200"/>
              </a:spcBef>
              <a:spcAft>
                <a:spcPts val="0"/>
              </a:spcAft>
              <a:buNone/>
            </a:pPr>
            <a:r>
              <a:rPr lang="en" sz="1400"/>
              <a:t>Vamos a mostrar unos ejemplos de definición </a:t>
            </a:r>
            <a:r>
              <a:rPr lang="en" sz="1400"/>
              <a:t>de las políticas de permisos y de confianza, así como permisos basados en relaciones de confianza y permisos de rol.</a:t>
            </a:r>
            <a:endParaRPr sz="1400"/>
          </a:p>
          <a:p>
            <a:pPr indent="0" lvl="0" marL="0" rtl="0" algn="just">
              <a:spcBef>
                <a:spcPts val="1200"/>
              </a:spcBef>
              <a:spcAft>
                <a:spcPts val="1200"/>
              </a:spcAft>
              <a:buNone/>
            </a:pP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API Gateway</a:t>
            </a:r>
            <a:r>
              <a:rPr lang="en"/>
              <a:t> - Definición</a:t>
            </a:r>
            <a:endParaRPr/>
          </a:p>
        </p:txBody>
      </p:sp>
      <p:sp>
        <p:nvSpPr>
          <p:cNvPr id="172" name="Google Shape;172;p19"/>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0" lvl="0" marL="101600" marR="101600" rtl="0" algn="l">
              <a:lnSpc>
                <a:spcPct val="160000"/>
              </a:lnSpc>
              <a:spcBef>
                <a:spcPts val="3400"/>
              </a:spcBef>
              <a:spcAft>
                <a:spcPts val="4500"/>
              </a:spcAft>
              <a:buClr>
                <a:schemeClr val="dk1"/>
              </a:buClr>
              <a:buSzPts val="1100"/>
              <a:buFont typeface="Arial"/>
              <a:buNone/>
            </a:pPr>
            <a:r>
              <a:rPr lang="en" sz="1400"/>
              <a:t>A</a:t>
            </a:r>
            <a:r>
              <a:rPr lang="en" sz="1400"/>
              <a:t>mazon API Gateway es un servicio completamente administrado que facilita a los desarrolladores la creación, la publicación, el mantenimiento, el monitoreo y la protección de API a cualquier escala</a:t>
            </a:r>
            <a:endParaRPr sz="1400"/>
          </a:p>
        </p:txBody>
      </p:sp>
      <p:pic>
        <p:nvPicPr>
          <p:cNvPr id="173" name="Google Shape;173;p19"/>
          <p:cNvPicPr preferRelativeResize="0"/>
          <p:nvPr/>
        </p:nvPicPr>
        <p:blipFill>
          <a:blip r:embed="rId3">
            <a:alphaModFix/>
          </a:blip>
          <a:stretch>
            <a:fillRect/>
          </a:stretch>
        </p:blipFill>
        <p:spPr>
          <a:xfrm>
            <a:off x="1948350" y="2447775"/>
            <a:ext cx="5247276" cy="2312351"/>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8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50"/>
              <a:t>Amazon Cognito.  Identity Pools, usando atributos para el control de acceso:</a:t>
            </a:r>
            <a:endParaRPr/>
          </a:p>
        </p:txBody>
      </p:sp>
      <p:sp>
        <p:nvSpPr>
          <p:cNvPr id="552" name="Google Shape;552;p82"/>
          <p:cNvSpPr txBox="1"/>
          <p:nvPr>
            <p:ph idx="1" type="body"/>
          </p:nvPr>
        </p:nvSpPr>
        <p:spPr>
          <a:xfrm>
            <a:off x="1297500" y="1661675"/>
            <a:ext cx="7038900" cy="29112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Char char="●"/>
            </a:pPr>
            <a:r>
              <a:rPr lang="en"/>
              <a:t>Podremos acceder a los recursos mediante Identity Pools basado en atributos de usuario. La gestión de permisos mediante estos atributos facilita el control de acceso.</a:t>
            </a:r>
            <a:endParaRPr/>
          </a:p>
          <a:p>
            <a:pPr indent="-311150" lvl="0" marL="457200" rtl="0" algn="just">
              <a:spcBef>
                <a:spcPts val="1000"/>
              </a:spcBef>
              <a:spcAft>
                <a:spcPts val="0"/>
              </a:spcAft>
              <a:buSzPts val="1300"/>
              <a:buChar char="●"/>
            </a:pPr>
            <a:r>
              <a:rPr lang="en"/>
              <a:t>Las políticas de permisos sólo permitirán el acceso a los usuarios que hagan match con los atributos de usuario.</a:t>
            </a:r>
            <a:endParaRPr/>
          </a:p>
          <a:p>
            <a:pPr indent="-311150" lvl="0" marL="457200" rtl="0" algn="just">
              <a:spcBef>
                <a:spcPts val="1000"/>
              </a:spcBef>
              <a:spcAft>
                <a:spcPts val="0"/>
              </a:spcAft>
              <a:buSzPts val="1300"/>
              <a:buChar char="●"/>
            </a:pPr>
            <a:r>
              <a:rPr lang="en"/>
              <a:t>Podremos definir políticas basadas en estos atributos para que </a:t>
            </a:r>
            <a:r>
              <a:rPr lang="en"/>
              <a:t>actúen</a:t>
            </a:r>
            <a:r>
              <a:rPr lang="en"/>
              <a:t> en función de sus valores. Por ejemplo podemos definir una política basada en el departamento al que pertenece el usuario, si pertenece a “marketing” sólo tendrá acceso de lectura a información guardada en S3. Por el contrario si el usuario pertenece a “administrador” podrá escribir/ leer/borrar esa información u objetos guardados en S3.</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8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50"/>
              <a:t>Amazon Cognito.  Escenarios:</a:t>
            </a:r>
            <a:endParaRPr/>
          </a:p>
        </p:txBody>
      </p:sp>
      <p:sp>
        <p:nvSpPr>
          <p:cNvPr id="558" name="Google Shape;558;p8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Autenticación con User P</a:t>
            </a:r>
            <a:r>
              <a:rPr lang="en" sz="1600"/>
              <a:t>ool: </a:t>
            </a:r>
            <a:endParaRPr sz="1600"/>
          </a:p>
          <a:p>
            <a:pPr indent="0" lvl="0" marL="0" rtl="0" algn="l">
              <a:spcBef>
                <a:spcPts val="1200"/>
              </a:spcBef>
              <a:spcAft>
                <a:spcPts val="0"/>
              </a:spcAft>
              <a:buNone/>
            </a:pPr>
            <a:r>
              <a:t/>
            </a:r>
            <a:endParaRPr sz="1800"/>
          </a:p>
          <a:p>
            <a:pPr indent="0" lvl="0" marL="0" rtl="0" algn="l">
              <a:spcBef>
                <a:spcPts val="1200"/>
              </a:spcBef>
              <a:spcAft>
                <a:spcPts val="1200"/>
              </a:spcAft>
              <a:buNone/>
            </a:pPr>
            <a:r>
              <a:t/>
            </a:r>
            <a:endParaRPr sz="1800"/>
          </a:p>
        </p:txBody>
      </p:sp>
      <p:pic>
        <p:nvPicPr>
          <p:cNvPr id="559" name="Google Shape;559;p83"/>
          <p:cNvPicPr preferRelativeResize="0"/>
          <p:nvPr/>
        </p:nvPicPr>
        <p:blipFill>
          <a:blip r:embed="rId3">
            <a:alphaModFix/>
          </a:blip>
          <a:stretch>
            <a:fillRect/>
          </a:stretch>
        </p:blipFill>
        <p:spPr>
          <a:xfrm>
            <a:off x="1387950" y="2571750"/>
            <a:ext cx="6858000" cy="146685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8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50"/>
              <a:t>Amazon Cognito.  Escenarios:</a:t>
            </a:r>
            <a:endParaRPr/>
          </a:p>
        </p:txBody>
      </p:sp>
      <p:sp>
        <p:nvSpPr>
          <p:cNvPr id="565" name="Google Shape;565;p84"/>
          <p:cNvSpPr txBox="1"/>
          <p:nvPr>
            <p:ph idx="1" type="body"/>
          </p:nvPr>
        </p:nvSpPr>
        <p:spPr>
          <a:xfrm>
            <a:off x="1297500" y="14219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Acceso a servicios con </a:t>
            </a:r>
            <a:r>
              <a:rPr lang="en" sz="1600"/>
              <a:t> User Pool:</a:t>
            </a:r>
            <a:endParaRPr sz="1600"/>
          </a:p>
          <a:p>
            <a:pPr indent="0" lvl="0" marL="0" rtl="0" algn="l">
              <a:spcBef>
                <a:spcPts val="1200"/>
              </a:spcBef>
              <a:spcAft>
                <a:spcPts val="1200"/>
              </a:spcAft>
              <a:buNone/>
            </a:pPr>
            <a:r>
              <a:t/>
            </a:r>
            <a:endParaRPr sz="1800"/>
          </a:p>
        </p:txBody>
      </p:sp>
      <p:pic>
        <p:nvPicPr>
          <p:cNvPr id="566" name="Google Shape;566;p84"/>
          <p:cNvPicPr preferRelativeResize="0"/>
          <p:nvPr/>
        </p:nvPicPr>
        <p:blipFill>
          <a:blip r:embed="rId3">
            <a:alphaModFix/>
          </a:blip>
          <a:stretch>
            <a:fillRect/>
          </a:stretch>
        </p:blipFill>
        <p:spPr>
          <a:xfrm>
            <a:off x="4805850" y="1586950"/>
            <a:ext cx="3530550" cy="274617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8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50"/>
              <a:t>Amazon Cognito.  Escenarios:</a:t>
            </a:r>
            <a:endParaRPr/>
          </a:p>
        </p:txBody>
      </p:sp>
      <p:sp>
        <p:nvSpPr>
          <p:cNvPr id="572" name="Google Shape;572;p85"/>
          <p:cNvSpPr txBox="1"/>
          <p:nvPr>
            <p:ph idx="1" type="body"/>
          </p:nvPr>
        </p:nvSpPr>
        <p:spPr>
          <a:xfrm>
            <a:off x="1297500" y="1368700"/>
            <a:ext cx="7038900" cy="3110100"/>
          </a:xfrm>
          <a:prstGeom prst="rect">
            <a:avLst/>
          </a:prstGeom>
        </p:spPr>
        <p:txBody>
          <a:bodyPr anchorCtr="0" anchor="t" bIns="91425" lIns="91425" spcFirstLastPara="1" rIns="91425" wrap="square" tIns="91425">
            <a:normAutofit/>
          </a:bodyPr>
          <a:lstStyle/>
          <a:p>
            <a:pPr indent="0" lvl="0" marL="0" rtl="0" algn="l">
              <a:lnSpc>
                <a:spcPct val="125000"/>
              </a:lnSpc>
              <a:spcBef>
                <a:spcPts val="0"/>
              </a:spcBef>
              <a:spcAft>
                <a:spcPts val="0"/>
              </a:spcAft>
              <a:buNone/>
            </a:pPr>
            <a:r>
              <a:rPr lang="en" sz="1600"/>
              <a:t>Acceso a servicios con </a:t>
            </a:r>
            <a:endParaRPr sz="1600"/>
          </a:p>
          <a:p>
            <a:pPr indent="0" lvl="0" marL="0" rtl="0" algn="l">
              <a:lnSpc>
                <a:spcPct val="125000"/>
              </a:lnSpc>
              <a:spcBef>
                <a:spcPts val="0"/>
              </a:spcBef>
              <a:spcAft>
                <a:spcPts val="0"/>
              </a:spcAft>
              <a:buNone/>
            </a:pPr>
            <a:r>
              <a:rPr lang="en" sz="1600"/>
              <a:t>API Gateway  y Lambda:</a:t>
            </a:r>
            <a:endParaRPr sz="1600"/>
          </a:p>
          <a:p>
            <a:pPr indent="0" lvl="0" marL="0" rtl="0" algn="l">
              <a:spcBef>
                <a:spcPts val="1200"/>
              </a:spcBef>
              <a:spcAft>
                <a:spcPts val="1200"/>
              </a:spcAft>
              <a:buNone/>
            </a:pPr>
            <a:r>
              <a:t/>
            </a:r>
            <a:endParaRPr sz="1800"/>
          </a:p>
        </p:txBody>
      </p:sp>
      <p:pic>
        <p:nvPicPr>
          <p:cNvPr id="573" name="Google Shape;573;p85"/>
          <p:cNvPicPr preferRelativeResize="0"/>
          <p:nvPr/>
        </p:nvPicPr>
        <p:blipFill>
          <a:blip r:embed="rId3">
            <a:alphaModFix/>
          </a:blip>
          <a:stretch>
            <a:fillRect/>
          </a:stretch>
        </p:blipFill>
        <p:spPr>
          <a:xfrm>
            <a:off x="4572000" y="1543851"/>
            <a:ext cx="3764400" cy="2759799"/>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8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50"/>
              <a:t>Amazon Cognito.  Escenarios:</a:t>
            </a:r>
            <a:endParaRPr/>
          </a:p>
        </p:txBody>
      </p:sp>
      <p:sp>
        <p:nvSpPr>
          <p:cNvPr id="579" name="Google Shape;579;p86"/>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Acceso a servicios con  User Pool e Identity Pool:</a:t>
            </a:r>
            <a:endParaRPr sz="1600"/>
          </a:p>
          <a:p>
            <a:pPr indent="0" lvl="0" marL="0" rtl="0" algn="l">
              <a:spcBef>
                <a:spcPts val="1200"/>
              </a:spcBef>
              <a:spcAft>
                <a:spcPts val="1200"/>
              </a:spcAft>
              <a:buNone/>
            </a:pPr>
            <a:r>
              <a:t/>
            </a:r>
            <a:endParaRPr sz="1800"/>
          </a:p>
        </p:txBody>
      </p:sp>
      <p:pic>
        <p:nvPicPr>
          <p:cNvPr id="580" name="Google Shape;580;p86"/>
          <p:cNvPicPr preferRelativeResize="0"/>
          <p:nvPr/>
        </p:nvPicPr>
        <p:blipFill>
          <a:blip r:embed="rId3">
            <a:alphaModFix/>
          </a:blip>
          <a:stretch>
            <a:fillRect/>
          </a:stretch>
        </p:blipFill>
        <p:spPr>
          <a:xfrm>
            <a:off x="2691020" y="1849475"/>
            <a:ext cx="4083150" cy="279045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8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Tokens que usa Amazon Cognito</a:t>
            </a:r>
            <a:endParaRPr/>
          </a:p>
        </p:txBody>
      </p:sp>
      <p:sp>
        <p:nvSpPr>
          <p:cNvPr id="586" name="Google Shape;586;p87"/>
          <p:cNvSpPr txBox="1"/>
          <p:nvPr>
            <p:ph idx="1" type="body"/>
          </p:nvPr>
        </p:nvSpPr>
        <p:spPr>
          <a:xfrm>
            <a:off x="1297500" y="1480200"/>
            <a:ext cx="7038900" cy="2911200"/>
          </a:xfrm>
          <a:prstGeom prst="rect">
            <a:avLst/>
          </a:prstGeom>
        </p:spPr>
        <p:txBody>
          <a:bodyPr anchorCtr="0" anchor="t" bIns="91425" lIns="91425" spcFirstLastPara="1" rIns="91425" wrap="square" tIns="91425">
            <a:normAutofit/>
          </a:bodyPr>
          <a:lstStyle/>
          <a:p>
            <a:pPr indent="-317500" lvl="0" marL="457200" rtl="0" algn="just">
              <a:lnSpc>
                <a:spcPct val="125000"/>
              </a:lnSpc>
              <a:spcBef>
                <a:spcPts val="0"/>
              </a:spcBef>
              <a:spcAft>
                <a:spcPts val="0"/>
              </a:spcAft>
              <a:buSzPts val="1400"/>
              <a:buChar char="●"/>
            </a:pPr>
            <a:r>
              <a:rPr lang="en" sz="1400"/>
              <a:t>Utiliza criptografía asimétrica, donde la clave privada se usa para firmar el token (en la parte del servidor) y la clave pública para verificar la firma (en la parte cliente).</a:t>
            </a:r>
            <a:endParaRPr sz="1400"/>
          </a:p>
          <a:p>
            <a:pPr indent="-317500" lvl="0" marL="457200" rtl="0" algn="just">
              <a:lnSpc>
                <a:spcPct val="125000"/>
              </a:lnSpc>
              <a:spcBef>
                <a:spcPts val="1000"/>
              </a:spcBef>
              <a:spcAft>
                <a:spcPts val="0"/>
              </a:spcAft>
              <a:buSzPts val="1400"/>
              <a:buChar char="●"/>
            </a:pPr>
            <a:r>
              <a:rPr lang="en" sz="1400"/>
              <a:t>Usa objetos JSON para representar llaves, son los llamados JWK (JSON Web Key). También usa JWKS (JSON Web Key Set) que son conjuntos de JWK. Normalmente contiene las claves públicas que permiten verificar la firma del token.</a:t>
            </a:r>
            <a:endParaRPr sz="1400"/>
          </a:p>
          <a:p>
            <a:pPr indent="-317500" lvl="0" marL="457200" rtl="0" algn="just">
              <a:lnSpc>
                <a:spcPct val="125000"/>
              </a:lnSpc>
              <a:spcBef>
                <a:spcPts val="1000"/>
              </a:spcBef>
              <a:spcAft>
                <a:spcPts val="0"/>
              </a:spcAft>
              <a:buSzPts val="1400"/>
              <a:buChar char="●"/>
            </a:pPr>
            <a:r>
              <a:rPr lang="en" sz="1400"/>
              <a:t>Más adelante veremos que estos procesos los podemos realizar de forma automatizada, ya que Cognito nos permite usar librerías en diferentes lenguajes de programación,  para facilitar todas las comprobaciones necesarias.</a:t>
            </a:r>
            <a:endParaRPr sz="140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8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Estructura de un JWT de tipo ID token</a:t>
            </a:r>
            <a:endParaRPr/>
          </a:p>
        </p:txBody>
      </p:sp>
      <p:sp>
        <p:nvSpPr>
          <p:cNvPr id="592" name="Google Shape;592;p88"/>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400"/>
              <a:t>Header:</a:t>
            </a:r>
            <a:endParaRPr sz="1400"/>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17500" lvl="0" marL="457200" rtl="0" algn="l">
              <a:lnSpc>
                <a:spcPct val="125000"/>
              </a:lnSpc>
              <a:spcBef>
                <a:spcPts val="1200"/>
              </a:spcBef>
              <a:spcAft>
                <a:spcPts val="0"/>
              </a:spcAft>
              <a:buSzPts val="1400"/>
              <a:buChar char="●"/>
            </a:pPr>
            <a:r>
              <a:rPr lang="en" sz="1400"/>
              <a:t>k</a:t>
            </a:r>
            <a:r>
              <a:rPr lang="en" sz="1400"/>
              <a:t>id: nos indica cuál de las dos keys fué usada para la firma del JWT.</a:t>
            </a:r>
            <a:endParaRPr sz="1400"/>
          </a:p>
          <a:p>
            <a:pPr indent="-317500" lvl="0" marL="457200" rtl="0" algn="l">
              <a:lnSpc>
                <a:spcPct val="125000"/>
              </a:lnSpc>
              <a:spcBef>
                <a:spcPts val="0"/>
              </a:spcBef>
              <a:spcAft>
                <a:spcPts val="0"/>
              </a:spcAft>
              <a:buSzPts val="1400"/>
              <a:buChar char="●"/>
            </a:pPr>
            <a:r>
              <a:rPr lang="en" sz="1400"/>
              <a:t>alg: indica el algoritmo criptográfico usado para firmar el JWT.</a:t>
            </a:r>
            <a:endParaRPr sz="1400"/>
          </a:p>
        </p:txBody>
      </p:sp>
      <p:pic>
        <p:nvPicPr>
          <p:cNvPr id="593" name="Google Shape;593;p88"/>
          <p:cNvPicPr preferRelativeResize="0"/>
          <p:nvPr/>
        </p:nvPicPr>
        <p:blipFill>
          <a:blip r:embed="rId3">
            <a:alphaModFix/>
          </a:blip>
          <a:stretch>
            <a:fillRect/>
          </a:stretch>
        </p:blipFill>
        <p:spPr>
          <a:xfrm>
            <a:off x="1991400" y="1749725"/>
            <a:ext cx="2250575" cy="1152075"/>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8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Estructura de un JWT de tipo ID token</a:t>
            </a:r>
            <a:endParaRPr/>
          </a:p>
        </p:txBody>
      </p:sp>
      <p:sp>
        <p:nvSpPr>
          <p:cNvPr id="599" name="Google Shape;599;p89"/>
          <p:cNvSpPr txBox="1"/>
          <p:nvPr>
            <p:ph idx="1" type="body"/>
          </p:nvPr>
        </p:nvSpPr>
        <p:spPr>
          <a:xfrm>
            <a:off x="1297500" y="13872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Payload: </a:t>
            </a:r>
            <a:endParaRPr sz="1400"/>
          </a:p>
          <a:p>
            <a:pPr indent="0" lvl="0" marL="457200" rtl="0" algn="l">
              <a:spcBef>
                <a:spcPts val="1200"/>
              </a:spcBef>
              <a:spcAft>
                <a:spcPts val="1200"/>
              </a:spcAft>
              <a:buNone/>
            </a:pPr>
            <a:r>
              <a:t/>
            </a:r>
            <a:endParaRPr/>
          </a:p>
        </p:txBody>
      </p:sp>
      <p:pic>
        <p:nvPicPr>
          <p:cNvPr id="600" name="Google Shape;600;p89"/>
          <p:cNvPicPr preferRelativeResize="0"/>
          <p:nvPr/>
        </p:nvPicPr>
        <p:blipFill>
          <a:blip r:embed="rId3">
            <a:alphaModFix/>
          </a:blip>
          <a:stretch>
            <a:fillRect/>
          </a:stretch>
        </p:blipFill>
        <p:spPr>
          <a:xfrm>
            <a:off x="3554076" y="1519650"/>
            <a:ext cx="4550601" cy="27788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9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Estructura de un JWT de tipo ID token</a:t>
            </a:r>
            <a:endParaRPr/>
          </a:p>
        </p:txBody>
      </p:sp>
      <p:sp>
        <p:nvSpPr>
          <p:cNvPr id="606" name="Google Shape;606;p90"/>
          <p:cNvSpPr txBox="1"/>
          <p:nvPr>
            <p:ph idx="1" type="body"/>
          </p:nvPr>
        </p:nvSpPr>
        <p:spPr>
          <a:xfrm>
            <a:off x="1297500" y="1115700"/>
            <a:ext cx="7038900" cy="3006600"/>
          </a:xfrm>
          <a:prstGeom prst="rect">
            <a:avLst/>
          </a:prstGeom>
        </p:spPr>
        <p:txBody>
          <a:bodyPr anchorCtr="0" anchor="t" bIns="91425" lIns="91425" spcFirstLastPara="1" rIns="91425" wrap="square" tIns="91425">
            <a:normAutofit fontScale="25000" lnSpcReduction="20000"/>
          </a:bodyPr>
          <a:lstStyle/>
          <a:p>
            <a:pPr indent="0" lvl="0" marL="0" rtl="0" algn="just">
              <a:lnSpc>
                <a:spcPct val="150000"/>
              </a:lnSpc>
              <a:spcBef>
                <a:spcPts val="0"/>
              </a:spcBef>
              <a:spcAft>
                <a:spcPts val="0"/>
              </a:spcAft>
              <a:buNone/>
            </a:pPr>
            <a:r>
              <a:rPr lang="en" sz="5100"/>
              <a:t>Descripción campos más relevantes del Payload (llamados claims o permisos):</a:t>
            </a:r>
            <a:endParaRPr sz="5100"/>
          </a:p>
          <a:p>
            <a:pPr indent="-309562" lvl="0" marL="457200" rtl="0" algn="just">
              <a:lnSpc>
                <a:spcPct val="150000"/>
              </a:lnSpc>
              <a:spcBef>
                <a:spcPts val="1200"/>
              </a:spcBef>
              <a:spcAft>
                <a:spcPts val="0"/>
              </a:spcAft>
              <a:buSzPct val="100000"/>
              <a:buChar char="●"/>
            </a:pPr>
            <a:r>
              <a:rPr lang="en" sz="5100"/>
              <a:t>s</a:t>
            </a:r>
            <a:r>
              <a:rPr lang="en" sz="5100"/>
              <a:t>ub (subject): Id único del usuario autenticado (no es el user name, lo genera Cognito).</a:t>
            </a:r>
            <a:endParaRPr sz="5100"/>
          </a:p>
          <a:p>
            <a:pPr indent="-309562" lvl="0" marL="457200" rtl="0" algn="just">
              <a:lnSpc>
                <a:spcPct val="150000"/>
              </a:lnSpc>
              <a:spcBef>
                <a:spcPts val="0"/>
              </a:spcBef>
              <a:spcAft>
                <a:spcPts val="0"/>
              </a:spcAft>
              <a:buSzPct val="100000"/>
              <a:buChar char="●"/>
            </a:pPr>
            <a:r>
              <a:rPr lang="en" sz="5100"/>
              <a:t>a</a:t>
            </a:r>
            <a:r>
              <a:rPr lang="en" sz="5100"/>
              <a:t>ud (audience): client_id usado en la autenticación de usuario.</a:t>
            </a:r>
            <a:endParaRPr sz="5100"/>
          </a:p>
          <a:p>
            <a:pPr indent="-309562" lvl="0" marL="457200" rtl="0" algn="just">
              <a:lnSpc>
                <a:spcPct val="150000"/>
              </a:lnSpc>
              <a:spcBef>
                <a:spcPts val="0"/>
              </a:spcBef>
              <a:spcAft>
                <a:spcPts val="0"/>
              </a:spcAft>
              <a:buSzPct val="100000"/>
              <a:buChar char="●"/>
            </a:pPr>
            <a:r>
              <a:rPr lang="en" sz="5100"/>
              <a:t>cognito:groups: lista de grupos a los que el usuario pertenece.</a:t>
            </a:r>
            <a:endParaRPr sz="5100"/>
          </a:p>
          <a:p>
            <a:pPr indent="-309562" lvl="0" marL="457200" rtl="0" algn="just">
              <a:lnSpc>
                <a:spcPct val="150000"/>
              </a:lnSpc>
              <a:spcBef>
                <a:spcPts val="0"/>
              </a:spcBef>
              <a:spcAft>
                <a:spcPts val="0"/>
              </a:spcAft>
              <a:buSzPct val="100000"/>
              <a:buChar char="●"/>
            </a:pPr>
            <a:r>
              <a:rPr lang="en" sz="5100"/>
              <a:t>token_use: indica cómo se va a usar el token (id token o access token).</a:t>
            </a:r>
            <a:endParaRPr sz="5100"/>
          </a:p>
          <a:p>
            <a:pPr indent="-309562" lvl="0" marL="457200" rtl="0" algn="just">
              <a:lnSpc>
                <a:spcPct val="150000"/>
              </a:lnSpc>
              <a:spcBef>
                <a:spcPts val="0"/>
              </a:spcBef>
              <a:spcAft>
                <a:spcPts val="0"/>
              </a:spcAft>
              <a:buSzPct val="100000"/>
              <a:buChar char="●"/>
            </a:pPr>
            <a:r>
              <a:rPr lang="en" sz="5100"/>
              <a:t>auth_time: indica el tiempo en formato UTC (segundos) de cuándo se autenticó el usuario.</a:t>
            </a:r>
            <a:endParaRPr sz="5100"/>
          </a:p>
          <a:p>
            <a:pPr indent="-309562" lvl="0" marL="457200" rtl="0" algn="just">
              <a:lnSpc>
                <a:spcPct val="150000"/>
              </a:lnSpc>
              <a:spcBef>
                <a:spcPts val="0"/>
              </a:spcBef>
              <a:spcAft>
                <a:spcPts val="0"/>
              </a:spcAft>
              <a:buSzPct val="100000"/>
              <a:buChar char="●"/>
            </a:pPr>
            <a:r>
              <a:rPr lang="en" sz="5100"/>
              <a:t>iss (issuer/emisor): URL con información de  zona de creación del user pool y el user pool ID.</a:t>
            </a:r>
            <a:endParaRPr sz="5100"/>
          </a:p>
          <a:p>
            <a:pPr indent="-309562" lvl="0" marL="457200" rtl="0" algn="just">
              <a:lnSpc>
                <a:spcPct val="150000"/>
              </a:lnSpc>
              <a:spcBef>
                <a:spcPts val="0"/>
              </a:spcBef>
              <a:spcAft>
                <a:spcPts val="0"/>
              </a:spcAft>
              <a:buSzPct val="100000"/>
              <a:buChar char="●"/>
            </a:pPr>
            <a:r>
              <a:rPr lang="en" sz="5100"/>
              <a:t>cognito:username : nombre de usuario en user pool.</a:t>
            </a:r>
            <a:endParaRPr sz="5100"/>
          </a:p>
          <a:p>
            <a:pPr indent="-309562" lvl="0" marL="457200" rtl="0" algn="just">
              <a:lnSpc>
                <a:spcPct val="150000"/>
              </a:lnSpc>
              <a:spcBef>
                <a:spcPts val="0"/>
              </a:spcBef>
              <a:spcAft>
                <a:spcPts val="0"/>
              </a:spcAft>
              <a:buSzPct val="100000"/>
              <a:buChar char="●"/>
            </a:pPr>
            <a:r>
              <a:rPr lang="en" sz="5100"/>
              <a:t>exp: tiempo en UTC (Unix time en segundos) en que expira el token.</a:t>
            </a:r>
            <a:endParaRPr sz="5100"/>
          </a:p>
          <a:p>
            <a:pPr indent="-309562" lvl="0" marL="457200" rtl="0" algn="just">
              <a:lnSpc>
                <a:spcPct val="150000"/>
              </a:lnSpc>
              <a:spcBef>
                <a:spcPts val="0"/>
              </a:spcBef>
              <a:spcAft>
                <a:spcPts val="0"/>
              </a:spcAft>
              <a:buSzPct val="100000"/>
              <a:buChar char="●"/>
            </a:pPr>
            <a:r>
              <a:rPr lang="en" sz="5100"/>
              <a:t>iat: tiempo en UTC (Unix time en segundos) en que fué emitido el token. </a:t>
            </a:r>
            <a:endParaRPr sz="5100"/>
          </a:p>
          <a:p>
            <a:pPr indent="-309562" lvl="0" marL="457200" rtl="0" algn="just">
              <a:lnSpc>
                <a:spcPct val="150000"/>
              </a:lnSpc>
              <a:spcBef>
                <a:spcPts val="0"/>
              </a:spcBef>
              <a:spcAft>
                <a:spcPts val="0"/>
              </a:spcAft>
              <a:buSzPct val="100000"/>
              <a:buChar char="●"/>
            </a:pPr>
            <a:r>
              <a:rPr lang="en" sz="5100"/>
              <a:t>jti: identificador único del token.</a:t>
            </a:r>
            <a:endParaRPr sz="5100"/>
          </a:p>
          <a:p>
            <a:pPr indent="0" lvl="0" marL="457200" rtl="0" algn="just">
              <a:lnSpc>
                <a:spcPct val="150000"/>
              </a:lnSpc>
              <a:spcBef>
                <a:spcPts val="0"/>
              </a:spcBef>
              <a:spcAft>
                <a:spcPts val="0"/>
              </a:spcAft>
              <a:buNone/>
            </a:pPr>
            <a:r>
              <a:t/>
            </a:r>
            <a:endParaRPr sz="5100"/>
          </a:p>
          <a:p>
            <a:pPr indent="0" lvl="0" marL="457200" rtl="0" algn="just">
              <a:spcBef>
                <a:spcPts val="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9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Estructura de un JWT de tipo ID token</a:t>
            </a:r>
            <a:endParaRPr/>
          </a:p>
        </p:txBody>
      </p:sp>
      <p:sp>
        <p:nvSpPr>
          <p:cNvPr id="612" name="Google Shape;612;p91"/>
          <p:cNvSpPr txBox="1"/>
          <p:nvPr>
            <p:ph idx="1" type="body"/>
          </p:nvPr>
        </p:nvSpPr>
        <p:spPr>
          <a:xfrm>
            <a:off x="1297500" y="1235000"/>
            <a:ext cx="7038900" cy="324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Otros campos adicionales del ID token:</a:t>
            </a:r>
            <a:endParaRPr/>
          </a:p>
          <a:p>
            <a:pPr indent="-311150" lvl="0" marL="457200" rtl="0" algn="l">
              <a:spcBef>
                <a:spcPts val="1200"/>
              </a:spcBef>
              <a:spcAft>
                <a:spcPts val="0"/>
              </a:spcAft>
              <a:buSzPts val="1300"/>
              <a:buChar char="●"/>
            </a:pPr>
            <a:r>
              <a:rPr lang="en"/>
              <a:t>email_verified: indica si se ha verificado el email (true/false).</a:t>
            </a:r>
            <a:endParaRPr/>
          </a:p>
          <a:p>
            <a:pPr indent="-311150" lvl="0" marL="457200" rtl="0" algn="l">
              <a:spcBef>
                <a:spcPts val="0"/>
              </a:spcBef>
              <a:spcAft>
                <a:spcPts val="0"/>
              </a:spcAft>
              <a:buSzPts val="1300"/>
              <a:buChar char="●"/>
            </a:pPr>
            <a:r>
              <a:rPr lang="en"/>
              <a:t>phone_number_verified: indica si se ha verificado el phone number (true/false).</a:t>
            </a:r>
            <a:endParaRPr/>
          </a:p>
          <a:p>
            <a:pPr indent="-311150" lvl="0" marL="457200" rtl="0" algn="l">
              <a:spcBef>
                <a:spcPts val="0"/>
              </a:spcBef>
              <a:spcAft>
                <a:spcPts val="0"/>
              </a:spcAft>
              <a:buSzPts val="1300"/>
              <a:buChar char="●"/>
            </a:pPr>
            <a:r>
              <a:rPr lang="en"/>
              <a:t>cognito:roles : indica el rol de IAM asociado.</a:t>
            </a:r>
            <a:endParaRPr/>
          </a:p>
          <a:p>
            <a:pPr indent="-311150" lvl="0" marL="457200" rtl="0" algn="l">
              <a:spcBef>
                <a:spcPts val="0"/>
              </a:spcBef>
              <a:spcAft>
                <a:spcPts val="0"/>
              </a:spcAft>
              <a:buSzPts val="1300"/>
              <a:buChar char="●"/>
            </a:pPr>
            <a:r>
              <a:rPr lang="en"/>
              <a:t>phone_number: indica el número de teléfono del usuario.</a:t>
            </a:r>
            <a:endParaRPr/>
          </a:p>
          <a:p>
            <a:pPr indent="-311150" lvl="0" marL="457200" rtl="0" algn="l">
              <a:spcBef>
                <a:spcPts val="0"/>
              </a:spcBef>
              <a:spcAft>
                <a:spcPts val="0"/>
              </a:spcAft>
              <a:buSzPts val="1300"/>
              <a:buChar char="●"/>
            </a:pPr>
            <a:r>
              <a:rPr lang="en"/>
              <a:t>email: indica la dirección de correo del usuario.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API Gateway </a:t>
            </a:r>
            <a:r>
              <a:rPr lang="en"/>
              <a:t>- Caracteristicas</a:t>
            </a:r>
            <a:endParaRPr/>
          </a:p>
        </p:txBody>
      </p:sp>
      <p:sp>
        <p:nvSpPr>
          <p:cNvPr id="179" name="Google Shape;179;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marR="101600" rtl="0" algn="l">
              <a:lnSpc>
                <a:spcPct val="150000"/>
              </a:lnSpc>
              <a:spcBef>
                <a:spcPts val="1100"/>
              </a:spcBef>
              <a:spcAft>
                <a:spcPts val="0"/>
              </a:spcAft>
              <a:buSzPts val="1400"/>
              <a:buChar char="●"/>
            </a:pPr>
            <a:r>
              <a:rPr lang="en" sz="1400"/>
              <a:t>Desarrollo de API eficiente.</a:t>
            </a:r>
            <a:endParaRPr sz="1400"/>
          </a:p>
          <a:p>
            <a:pPr indent="-317500" lvl="0" marL="457200" marR="101600" rtl="0" algn="l">
              <a:lnSpc>
                <a:spcPct val="150000"/>
              </a:lnSpc>
              <a:spcBef>
                <a:spcPts val="0"/>
              </a:spcBef>
              <a:spcAft>
                <a:spcPts val="0"/>
              </a:spcAft>
              <a:buSzPts val="1400"/>
              <a:buChar char="●"/>
            </a:pPr>
            <a:r>
              <a:rPr lang="en" sz="1400"/>
              <a:t>Rendimiento a cualquier escala.</a:t>
            </a:r>
            <a:endParaRPr sz="1400"/>
          </a:p>
          <a:p>
            <a:pPr indent="-317500" lvl="0" marL="457200" marR="101600" rtl="0" algn="l">
              <a:lnSpc>
                <a:spcPct val="150000"/>
              </a:lnSpc>
              <a:spcBef>
                <a:spcPts val="0"/>
              </a:spcBef>
              <a:spcAft>
                <a:spcPts val="0"/>
              </a:spcAft>
              <a:buSzPts val="1400"/>
              <a:buChar char="●"/>
            </a:pPr>
            <a:r>
              <a:rPr lang="en" sz="1400"/>
              <a:t>Ahorro de costos.</a:t>
            </a:r>
            <a:endParaRPr sz="1400"/>
          </a:p>
          <a:p>
            <a:pPr indent="-317500" lvl="0" marL="457200" marR="101600" rtl="0" algn="l">
              <a:lnSpc>
                <a:spcPct val="150000"/>
              </a:lnSpc>
              <a:spcBef>
                <a:spcPts val="0"/>
              </a:spcBef>
              <a:spcAft>
                <a:spcPts val="0"/>
              </a:spcAft>
              <a:buSzPts val="1400"/>
              <a:buChar char="●"/>
            </a:pPr>
            <a:r>
              <a:rPr lang="en" sz="1400"/>
              <a:t>Monitoreo fácil.</a:t>
            </a:r>
            <a:endParaRPr sz="1400"/>
          </a:p>
          <a:p>
            <a:pPr indent="-317500" lvl="0" marL="457200" marR="101600" rtl="0" algn="l">
              <a:lnSpc>
                <a:spcPct val="150000"/>
              </a:lnSpc>
              <a:spcBef>
                <a:spcPts val="0"/>
              </a:spcBef>
              <a:spcAft>
                <a:spcPts val="0"/>
              </a:spcAft>
              <a:buSzPts val="1400"/>
              <a:buChar char="●"/>
            </a:pPr>
            <a:r>
              <a:rPr lang="en" sz="1400"/>
              <a:t>Controles de seguridad flexibles.</a:t>
            </a:r>
            <a:endParaRPr sz="1250">
              <a:solidFill>
                <a:srgbClr val="232F3E"/>
              </a:solidFill>
              <a:highlight>
                <a:srgbClr val="F1F4F6"/>
              </a:highlight>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9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Estructura de un JWT de tipo ID token</a:t>
            </a:r>
            <a:endParaRPr/>
          </a:p>
        </p:txBody>
      </p:sp>
      <p:sp>
        <p:nvSpPr>
          <p:cNvPr id="618" name="Google Shape;618;p92"/>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t>Contenido de la firma del ID token (válido también para el access token): </a:t>
            </a:r>
            <a:endParaRPr sz="1400"/>
          </a:p>
          <a:p>
            <a:pPr indent="-317500" lvl="0" marL="457200" rtl="0" algn="just">
              <a:lnSpc>
                <a:spcPct val="125000"/>
              </a:lnSpc>
              <a:spcBef>
                <a:spcPts val="1200"/>
              </a:spcBef>
              <a:spcAft>
                <a:spcPts val="0"/>
              </a:spcAft>
              <a:buSzPts val="1400"/>
              <a:buChar char="-"/>
            </a:pPr>
            <a:r>
              <a:rPr lang="en" sz="1400"/>
              <a:t>Contiene la firma del token calculada a partir de la información del header y el payload, codificados en base64url y separados por un carácter de punto (.), y luego se encripta esta información con la clave privada del algoritmo asimétrico RSA.</a:t>
            </a:r>
            <a:endParaRPr sz="14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9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Estructura de un JWT de tipo access token</a:t>
            </a:r>
            <a:endParaRPr/>
          </a:p>
        </p:txBody>
      </p:sp>
      <p:sp>
        <p:nvSpPr>
          <p:cNvPr id="624" name="Google Shape;624;p93"/>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400"/>
              <a:t>Header:</a:t>
            </a:r>
            <a:endParaRPr sz="1400"/>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17500" lvl="0" marL="457200" rtl="0" algn="l">
              <a:lnSpc>
                <a:spcPct val="125000"/>
              </a:lnSpc>
              <a:spcBef>
                <a:spcPts val="1200"/>
              </a:spcBef>
              <a:spcAft>
                <a:spcPts val="0"/>
              </a:spcAft>
              <a:buSzPts val="1400"/>
              <a:buChar char="●"/>
            </a:pPr>
            <a:r>
              <a:rPr lang="en" sz="1400"/>
              <a:t>kid: nos indica cuál de las dos keys fué usada para la firma del JWT.</a:t>
            </a:r>
            <a:endParaRPr sz="1400"/>
          </a:p>
          <a:p>
            <a:pPr indent="-317500" lvl="0" marL="457200" rtl="0" algn="l">
              <a:lnSpc>
                <a:spcPct val="125000"/>
              </a:lnSpc>
              <a:spcBef>
                <a:spcPts val="0"/>
              </a:spcBef>
              <a:spcAft>
                <a:spcPts val="0"/>
              </a:spcAft>
              <a:buSzPts val="1400"/>
              <a:buChar char="●"/>
            </a:pPr>
            <a:r>
              <a:rPr lang="en" sz="1400"/>
              <a:t>alg: indica el algoritmo criptográfico usado para firmar el JWT.</a:t>
            </a:r>
            <a:endParaRPr sz="1400"/>
          </a:p>
        </p:txBody>
      </p:sp>
      <p:pic>
        <p:nvPicPr>
          <p:cNvPr id="625" name="Google Shape;625;p93"/>
          <p:cNvPicPr preferRelativeResize="0"/>
          <p:nvPr/>
        </p:nvPicPr>
        <p:blipFill>
          <a:blip r:embed="rId3">
            <a:alphaModFix/>
          </a:blip>
          <a:stretch>
            <a:fillRect/>
          </a:stretch>
        </p:blipFill>
        <p:spPr>
          <a:xfrm>
            <a:off x="1991400" y="1749725"/>
            <a:ext cx="2250575" cy="1152075"/>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9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Estructura de un JWT de tipo access token</a:t>
            </a:r>
            <a:endParaRPr/>
          </a:p>
        </p:txBody>
      </p:sp>
      <p:sp>
        <p:nvSpPr>
          <p:cNvPr id="631" name="Google Shape;631;p94"/>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Payload:  </a:t>
            </a:r>
            <a:endParaRPr/>
          </a:p>
        </p:txBody>
      </p:sp>
      <p:pic>
        <p:nvPicPr>
          <p:cNvPr id="632" name="Google Shape;632;p94"/>
          <p:cNvPicPr preferRelativeResize="0"/>
          <p:nvPr/>
        </p:nvPicPr>
        <p:blipFill>
          <a:blip r:embed="rId3">
            <a:alphaModFix/>
          </a:blip>
          <a:stretch>
            <a:fillRect/>
          </a:stretch>
        </p:blipFill>
        <p:spPr>
          <a:xfrm>
            <a:off x="3498249" y="1434050"/>
            <a:ext cx="3927625" cy="314737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9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Estructura de un JWT de tipo access token</a:t>
            </a:r>
            <a:endParaRPr/>
          </a:p>
        </p:txBody>
      </p:sp>
      <p:sp>
        <p:nvSpPr>
          <p:cNvPr id="638" name="Google Shape;638;p95"/>
          <p:cNvSpPr txBox="1"/>
          <p:nvPr>
            <p:ph idx="1" type="body"/>
          </p:nvPr>
        </p:nvSpPr>
        <p:spPr>
          <a:xfrm>
            <a:off x="1297500" y="1247250"/>
            <a:ext cx="7038900" cy="29112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SzPts val="605"/>
              <a:buNone/>
            </a:pPr>
            <a:r>
              <a:rPr lang="en" sz="1250"/>
              <a:t>Descripción campos más relevantes del Payload (llamados claims o permisos):</a:t>
            </a:r>
            <a:endParaRPr sz="1250"/>
          </a:p>
          <a:p>
            <a:pPr indent="-307975" lvl="0" marL="457200" rtl="0" algn="just">
              <a:lnSpc>
                <a:spcPct val="125000"/>
              </a:lnSpc>
              <a:spcBef>
                <a:spcPts val="1200"/>
              </a:spcBef>
              <a:spcAft>
                <a:spcPts val="0"/>
              </a:spcAft>
              <a:buSzPts val="1250"/>
              <a:buChar char="●"/>
            </a:pPr>
            <a:r>
              <a:rPr lang="en" sz="1250"/>
              <a:t>sub (subject): Id único del usuario autenticado (no es el user name, lo genera Cognito).</a:t>
            </a:r>
            <a:endParaRPr sz="1250"/>
          </a:p>
          <a:p>
            <a:pPr indent="-307975" lvl="0" marL="457200" rtl="0" algn="just">
              <a:lnSpc>
                <a:spcPct val="125000"/>
              </a:lnSpc>
              <a:spcBef>
                <a:spcPts val="0"/>
              </a:spcBef>
              <a:spcAft>
                <a:spcPts val="0"/>
              </a:spcAft>
              <a:buSzPts val="1250"/>
              <a:buChar char="●"/>
            </a:pPr>
            <a:r>
              <a:rPr lang="en" sz="1250"/>
              <a:t>cognito:groups : lista de grupos a los que el usuario pertenece.</a:t>
            </a:r>
            <a:endParaRPr sz="1250"/>
          </a:p>
          <a:p>
            <a:pPr indent="-307975" lvl="0" marL="457200" rtl="0" algn="just">
              <a:lnSpc>
                <a:spcPct val="125000"/>
              </a:lnSpc>
              <a:spcBef>
                <a:spcPts val="0"/>
              </a:spcBef>
              <a:spcAft>
                <a:spcPts val="0"/>
              </a:spcAft>
              <a:buSzPts val="1250"/>
              <a:buChar char="●"/>
            </a:pPr>
            <a:r>
              <a:rPr lang="en" sz="1250"/>
              <a:t>token_use: indica cómo se va a usar el token (id token o access token).</a:t>
            </a:r>
            <a:endParaRPr sz="1250"/>
          </a:p>
          <a:p>
            <a:pPr indent="-307975" lvl="0" marL="457200" rtl="0" algn="just">
              <a:lnSpc>
                <a:spcPct val="125000"/>
              </a:lnSpc>
              <a:spcBef>
                <a:spcPts val="0"/>
              </a:spcBef>
              <a:spcAft>
                <a:spcPts val="0"/>
              </a:spcAft>
              <a:buSzPts val="1250"/>
              <a:buChar char="●"/>
            </a:pPr>
            <a:r>
              <a:rPr lang="en" sz="1250"/>
              <a:t>scope: scopes o permisos que otorga el token (profile, email,  phone).</a:t>
            </a:r>
            <a:endParaRPr sz="1250"/>
          </a:p>
          <a:p>
            <a:pPr indent="-307975" lvl="0" marL="457200" rtl="0" algn="just">
              <a:lnSpc>
                <a:spcPct val="125000"/>
              </a:lnSpc>
              <a:spcBef>
                <a:spcPts val="0"/>
              </a:spcBef>
              <a:spcAft>
                <a:spcPts val="0"/>
              </a:spcAft>
              <a:buSzPts val="1250"/>
              <a:buChar char="●"/>
            </a:pPr>
            <a:r>
              <a:rPr lang="en" sz="1250"/>
              <a:t>auth_time: indica el tiempo en formato UTC (segundos) de cuándo se autenticó el usuario.</a:t>
            </a:r>
            <a:endParaRPr sz="1250"/>
          </a:p>
          <a:p>
            <a:pPr indent="-307975" lvl="0" marL="457200" rtl="0" algn="just">
              <a:lnSpc>
                <a:spcPct val="125000"/>
              </a:lnSpc>
              <a:spcBef>
                <a:spcPts val="0"/>
              </a:spcBef>
              <a:spcAft>
                <a:spcPts val="0"/>
              </a:spcAft>
              <a:buSzPts val="1250"/>
              <a:buChar char="●"/>
            </a:pPr>
            <a:r>
              <a:rPr lang="en" sz="1250"/>
              <a:t>iss (issuer/emisor): URL con información de la zona de creación del user pool y el user pool ID.</a:t>
            </a:r>
            <a:endParaRPr sz="1250"/>
          </a:p>
          <a:p>
            <a:pPr indent="-307975" lvl="0" marL="457200" rtl="0" algn="just">
              <a:lnSpc>
                <a:spcPct val="125000"/>
              </a:lnSpc>
              <a:spcBef>
                <a:spcPts val="0"/>
              </a:spcBef>
              <a:spcAft>
                <a:spcPts val="0"/>
              </a:spcAft>
              <a:buSzPts val="1250"/>
              <a:buChar char="●"/>
            </a:pPr>
            <a:r>
              <a:rPr lang="en" sz="1250"/>
              <a:t>exp: tiempo en UTC (Unix time en segundos)  en que expira el token.</a:t>
            </a:r>
            <a:endParaRPr sz="1250"/>
          </a:p>
          <a:p>
            <a:pPr indent="-307975" lvl="0" marL="457200" rtl="0" algn="just">
              <a:lnSpc>
                <a:spcPct val="125000"/>
              </a:lnSpc>
              <a:spcBef>
                <a:spcPts val="0"/>
              </a:spcBef>
              <a:spcAft>
                <a:spcPts val="0"/>
              </a:spcAft>
              <a:buSzPts val="1250"/>
              <a:buChar char="●"/>
            </a:pPr>
            <a:r>
              <a:rPr lang="en" sz="1250"/>
              <a:t>iat: tiempo en UTC (Unix time en segundos) en que fué emitido el token.</a:t>
            </a:r>
            <a:endParaRPr sz="1250"/>
          </a:p>
          <a:p>
            <a:pPr indent="-307975" lvl="0" marL="457200" rtl="0" algn="just">
              <a:lnSpc>
                <a:spcPct val="125000"/>
              </a:lnSpc>
              <a:spcBef>
                <a:spcPts val="0"/>
              </a:spcBef>
              <a:spcAft>
                <a:spcPts val="0"/>
              </a:spcAft>
              <a:buSzPts val="1250"/>
              <a:buChar char="●"/>
            </a:pPr>
            <a:r>
              <a:rPr lang="en" sz="1250"/>
              <a:t>jti: identificador único del token.</a:t>
            </a:r>
            <a:endParaRPr sz="1250"/>
          </a:p>
          <a:p>
            <a:pPr indent="-307975" lvl="0" marL="457200" rtl="0" algn="just">
              <a:lnSpc>
                <a:spcPct val="125000"/>
              </a:lnSpc>
              <a:spcBef>
                <a:spcPts val="0"/>
              </a:spcBef>
              <a:spcAft>
                <a:spcPts val="0"/>
              </a:spcAft>
              <a:buSzPts val="1250"/>
              <a:buChar char="●"/>
            </a:pPr>
            <a:r>
              <a:rPr lang="en" sz="1250"/>
              <a:t>client_id: identificador de la aplicación (app client identifier Cognito).</a:t>
            </a:r>
            <a:endParaRPr sz="1250"/>
          </a:p>
          <a:p>
            <a:pPr indent="-307975" lvl="0" marL="457200" rtl="0" algn="just">
              <a:lnSpc>
                <a:spcPct val="125000"/>
              </a:lnSpc>
              <a:spcBef>
                <a:spcPts val="0"/>
              </a:spcBef>
              <a:spcAft>
                <a:spcPts val="0"/>
              </a:spcAft>
              <a:buSzPts val="1250"/>
              <a:buChar char="●"/>
            </a:pPr>
            <a:r>
              <a:rPr lang="en" sz="1250"/>
              <a:t>username:  user name del usuario.</a:t>
            </a:r>
            <a:endParaRPr sz="125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9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Verificación </a:t>
            </a:r>
            <a:r>
              <a:rPr lang="en"/>
              <a:t>de un JWT</a:t>
            </a:r>
            <a:endParaRPr/>
          </a:p>
        </p:txBody>
      </p:sp>
      <p:sp>
        <p:nvSpPr>
          <p:cNvPr id="644" name="Google Shape;644;p96"/>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311150" lvl="0" marL="457200" rtl="0" algn="l">
              <a:lnSpc>
                <a:spcPct val="125000"/>
              </a:lnSpc>
              <a:spcBef>
                <a:spcPts val="0"/>
              </a:spcBef>
              <a:spcAft>
                <a:spcPts val="0"/>
              </a:spcAft>
              <a:buSzPts val="1300"/>
              <a:buChar char="●"/>
            </a:pPr>
            <a:r>
              <a:rPr lang="en"/>
              <a:t>Verificación de la estructura (Header.Payload.Signature = 111.222.333).</a:t>
            </a:r>
            <a:endParaRPr/>
          </a:p>
          <a:p>
            <a:pPr indent="-311150" lvl="0" marL="457200" rtl="0" algn="l">
              <a:lnSpc>
                <a:spcPct val="125000"/>
              </a:lnSpc>
              <a:spcBef>
                <a:spcPts val="0"/>
              </a:spcBef>
              <a:spcAft>
                <a:spcPts val="0"/>
              </a:spcAft>
              <a:buSzPts val="1300"/>
              <a:buChar char="●"/>
            </a:pPr>
            <a:r>
              <a:rPr lang="en"/>
              <a:t>Verificación de la firma:</a:t>
            </a:r>
            <a:endParaRPr/>
          </a:p>
          <a:p>
            <a:pPr indent="-304800" lvl="1" marL="914400" rtl="0" algn="just">
              <a:lnSpc>
                <a:spcPct val="125000"/>
              </a:lnSpc>
              <a:spcBef>
                <a:spcPts val="0"/>
              </a:spcBef>
              <a:spcAft>
                <a:spcPts val="0"/>
              </a:spcAft>
              <a:buSzPts val="1200"/>
              <a:buChar char="○"/>
            </a:pPr>
            <a:r>
              <a:rPr lang="en" sz="1200"/>
              <a:t>Decodificar el token.</a:t>
            </a:r>
            <a:endParaRPr sz="1200"/>
          </a:p>
          <a:p>
            <a:pPr indent="-304800" lvl="1" marL="914400" rtl="0" algn="just">
              <a:lnSpc>
                <a:spcPct val="125000"/>
              </a:lnSpc>
              <a:spcBef>
                <a:spcPts val="0"/>
              </a:spcBef>
              <a:spcAft>
                <a:spcPts val="0"/>
              </a:spcAft>
              <a:buSzPts val="1200"/>
              <a:buChar char="○"/>
            </a:pPr>
            <a:r>
              <a:rPr lang="en" sz="1200"/>
              <a:t>Comparar la key ID local (kid) con la key pública correcta del JWKS (con el mismo kid).</a:t>
            </a:r>
            <a:endParaRPr sz="1200"/>
          </a:p>
          <a:p>
            <a:pPr indent="-311150" lvl="0" marL="457200" rtl="0" algn="just">
              <a:lnSpc>
                <a:spcPct val="125000"/>
              </a:lnSpc>
              <a:spcBef>
                <a:spcPts val="0"/>
              </a:spcBef>
              <a:spcAft>
                <a:spcPts val="0"/>
              </a:spcAft>
              <a:buSzPts val="1300"/>
              <a:buChar char="●"/>
            </a:pPr>
            <a:r>
              <a:rPr lang="en"/>
              <a:t>Usar la clave pública del JWKS para verificar la firma (usaremos </a:t>
            </a:r>
            <a:r>
              <a:rPr lang="en"/>
              <a:t>librerías</a:t>
            </a:r>
            <a:r>
              <a:rPr lang="en"/>
              <a:t> para hacerlo).</a:t>
            </a:r>
            <a:endParaRPr/>
          </a:p>
          <a:p>
            <a:pPr indent="-311150" lvl="0" marL="457200" rtl="0" algn="just">
              <a:lnSpc>
                <a:spcPct val="125000"/>
              </a:lnSpc>
              <a:spcBef>
                <a:spcPts val="0"/>
              </a:spcBef>
              <a:spcAft>
                <a:spcPts val="0"/>
              </a:spcAft>
              <a:buSzPts val="1300"/>
              <a:buChar char="●"/>
            </a:pPr>
            <a:r>
              <a:rPr lang="en"/>
              <a:t>Verificar los claims: </a:t>
            </a:r>
            <a:endParaRPr/>
          </a:p>
          <a:p>
            <a:pPr indent="-304800" lvl="1" marL="914400" rtl="0" algn="just">
              <a:lnSpc>
                <a:spcPct val="125000"/>
              </a:lnSpc>
              <a:spcBef>
                <a:spcPts val="0"/>
              </a:spcBef>
              <a:spcAft>
                <a:spcPts val="0"/>
              </a:spcAft>
              <a:buSzPts val="1200"/>
              <a:buChar char="○"/>
            </a:pPr>
            <a:r>
              <a:rPr lang="en" sz="1200"/>
              <a:t>Verificar que el token no ha expirado.</a:t>
            </a:r>
            <a:endParaRPr sz="1200"/>
          </a:p>
          <a:p>
            <a:pPr indent="-304800" lvl="1" marL="914400" rtl="0" algn="just">
              <a:lnSpc>
                <a:spcPct val="125000"/>
              </a:lnSpc>
              <a:spcBef>
                <a:spcPts val="0"/>
              </a:spcBef>
              <a:spcAft>
                <a:spcPts val="0"/>
              </a:spcAft>
              <a:buSzPts val="1200"/>
              <a:buChar char="○"/>
            </a:pPr>
            <a:r>
              <a:rPr lang="en" sz="1200"/>
              <a:t>El campo audiencia (aud) debe coincidir con el client ID creado en Cognito User Pool.</a:t>
            </a:r>
            <a:endParaRPr sz="1200"/>
          </a:p>
          <a:p>
            <a:pPr indent="-304800" lvl="1" marL="914400" rtl="0" algn="l">
              <a:lnSpc>
                <a:spcPct val="125000"/>
              </a:lnSpc>
              <a:spcBef>
                <a:spcPts val="0"/>
              </a:spcBef>
              <a:spcAft>
                <a:spcPts val="0"/>
              </a:spcAft>
              <a:buSzPts val="1200"/>
              <a:buChar char="○"/>
            </a:pPr>
            <a:r>
              <a:rPr lang="en" sz="1200"/>
              <a:t>El issuer (iss) debe coincidir con el User Pool ID, con  el formato: https://cognito-idp.us-east-1.amazonaws.com/&lt;userpoolID&gt;</a:t>
            </a:r>
            <a:endParaRPr sz="1200"/>
          </a:p>
          <a:p>
            <a:pPr indent="-304800" lvl="1" marL="914400" rtl="0" algn="just">
              <a:lnSpc>
                <a:spcPct val="125000"/>
              </a:lnSpc>
              <a:spcBef>
                <a:spcPts val="0"/>
              </a:spcBef>
              <a:spcAft>
                <a:spcPts val="0"/>
              </a:spcAft>
              <a:buSzPts val="1200"/>
              <a:buChar char="○"/>
            </a:pPr>
            <a:r>
              <a:rPr lang="en" sz="1200"/>
              <a:t>Comprobar el token_use (id token o access token).</a:t>
            </a:r>
            <a:endParaRPr sz="1200"/>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9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Revocación </a:t>
            </a:r>
            <a:r>
              <a:rPr lang="en"/>
              <a:t>de un Refresh Token</a:t>
            </a:r>
            <a:endParaRPr/>
          </a:p>
        </p:txBody>
      </p:sp>
      <p:sp>
        <p:nvSpPr>
          <p:cNvPr id="650" name="Google Shape;650;p97"/>
          <p:cNvSpPr txBox="1"/>
          <p:nvPr>
            <p:ph idx="1" type="body"/>
          </p:nvPr>
        </p:nvSpPr>
        <p:spPr>
          <a:xfrm>
            <a:off x="1297500" y="1383125"/>
            <a:ext cx="7038900" cy="2911200"/>
          </a:xfrm>
          <a:prstGeom prst="rect">
            <a:avLst/>
          </a:prstGeom>
        </p:spPr>
        <p:txBody>
          <a:bodyPr anchorCtr="0" anchor="t" bIns="91425" lIns="91425" spcFirstLastPara="1" rIns="91425" wrap="square" tIns="91425">
            <a:normAutofit fontScale="32500" lnSpcReduction="20000"/>
          </a:bodyPr>
          <a:lstStyle/>
          <a:p>
            <a:pPr indent="-303926" lvl="0" marL="457200" rtl="0" algn="just">
              <a:lnSpc>
                <a:spcPct val="150000"/>
              </a:lnSpc>
              <a:spcBef>
                <a:spcPts val="0"/>
              </a:spcBef>
              <a:spcAft>
                <a:spcPts val="0"/>
              </a:spcAft>
              <a:buSzPct val="100000"/>
              <a:buChar char="●"/>
            </a:pPr>
            <a:r>
              <a:rPr lang="en" sz="3650"/>
              <a:t>Cuando creamos un User Pool la revocación de tokens está activada por defecto.</a:t>
            </a:r>
            <a:endParaRPr sz="3650"/>
          </a:p>
          <a:p>
            <a:pPr indent="-303926" lvl="0" marL="457200" rtl="0" algn="just">
              <a:lnSpc>
                <a:spcPct val="150000"/>
              </a:lnSpc>
              <a:spcBef>
                <a:spcPts val="0"/>
              </a:spcBef>
              <a:spcAft>
                <a:spcPts val="0"/>
              </a:spcAft>
              <a:buSzPct val="100000"/>
              <a:buChar char="●"/>
            </a:pPr>
            <a:r>
              <a:rPr lang="en" sz="3650"/>
              <a:t>Para revocar un refresh token podemos usar la API RevokeToken de Cognito o usar comandos de la CLI.</a:t>
            </a:r>
            <a:endParaRPr sz="3650"/>
          </a:p>
          <a:p>
            <a:pPr indent="-303926" lvl="0" marL="457200" rtl="0" algn="just">
              <a:lnSpc>
                <a:spcPct val="150000"/>
              </a:lnSpc>
              <a:spcBef>
                <a:spcPts val="0"/>
              </a:spcBef>
              <a:spcAft>
                <a:spcPts val="0"/>
              </a:spcAft>
              <a:buSzPct val="100000"/>
              <a:buChar char="●"/>
            </a:pPr>
            <a:r>
              <a:rPr lang="en" sz="3650"/>
              <a:t>También podemos revocar un refresh token utilizando un endpoint  de revocación.</a:t>
            </a:r>
            <a:endParaRPr sz="3650"/>
          </a:p>
          <a:p>
            <a:pPr indent="0" lvl="0" marL="457200" rtl="0" algn="just">
              <a:lnSpc>
                <a:spcPct val="150000"/>
              </a:lnSpc>
              <a:spcBef>
                <a:spcPts val="0"/>
              </a:spcBef>
              <a:spcAft>
                <a:spcPts val="0"/>
              </a:spcAft>
              <a:buNone/>
            </a:pPr>
            <a:r>
              <a:rPr lang="en" sz="3650"/>
              <a:t>Para ello, deberemos hacer una petición POST con esta estructura:</a:t>
            </a:r>
            <a:endParaRPr sz="3650"/>
          </a:p>
          <a:p>
            <a:pPr indent="0" lvl="0" marL="457200" rtl="0" algn="just">
              <a:lnSpc>
                <a:spcPct val="115000"/>
              </a:lnSpc>
              <a:spcBef>
                <a:spcPts val="0"/>
              </a:spcBef>
              <a:spcAft>
                <a:spcPts val="0"/>
              </a:spcAft>
              <a:buNone/>
            </a:pPr>
            <a:r>
              <a:t/>
            </a:r>
            <a:endParaRPr sz="3650"/>
          </a:p>
          <a:p>
            <a:pPr indent="0" lvl="0" marL="457200" rtl="0" algn="just">
              <a:lnSpc>
                <a:spcPct val="115000"/>
              </a:lnSpc>
              <a:spcBef>
                <a:spcPts val="0"/>
              </a:spcBef>
              <a:spcAft>
                <a:spcPts val="0"/>
              </a:spcAft>
              <a:buNone/>
            </a:pPr>
            <a:r>
              <a:rPr lang="en" sz="3650"/>
              <a:t>                        POST /revoke HTTP/1.1</a:t>
            </a:r>
            <a:endParaRPr sz="3650"/>
          </a:p>
          <a:p>
            <a:pPr indent="0" lvl="0" marL="457200" rtl="0" algn="just">
              <a:lnSpc>
                <a:spcPct val="115000"/>
              </a:lnSpc>
              <a:spcBef>
                <a:spcPts val="0"/>
              </a:spcBef>
              <a:spcAft>
                <a:spcPts val="0"/>
              </a:spcAft>
              <a:buNone/>
            </a:pPr>
            <a:r>
              <a:rPr lang="en" sz="3650"/>
              <a:t>                               Host: https://auth-domain.auth.us-east-1.amazoncognito.com</a:t>
            </a:r>
            <a:endParaRPr sz="3650"/>
          </a:p>
          <a:p>
            <a:pPr indent="0" lvl="0" marL="457200" rtl="0" algn="just">
              <a:lnSpc>
                <a:spcPct val="115000"/>
              </a:lnSpc>
              <a:spcBef>
                <a:spcPts val="0"/>
              </a:spcBef>
              <a:spcAft>
                <a:spcPts val="0"/>
              </a:spcAft>
              <a:buNone/>
            </a:pPr>
            <a:r>
              <a:rPr lang="en" sz="3650"/>
              <a:t>                               Accept: application/json</a:t>
            </a:r>
            <a:endParaRPr sz="3650"/>
          </a:p>
          <a:p>
            <a:pPr indent="0" lvl="0" marL="457200" rtl="0" algn="just">
              <a:lnSpc>
                <a:spcPct val="115000"/>
              </a:lnSpc>
              <a:spcBef>
                <a:spcPts val="0"/>
              </a:spcBef>
              <a:spcAft>
                <a:spcPts val="0"/>
              </a:spcAft>
              <a:buNone/>
            </a:pPr>
            <a:r>
              <a:rPr lang="en" sz="3650"/>
              <a:t>                               Content-Type: application/x-www-form-urlencoded</a:t>
            </a:r>
            <a:endParaRPr sz="3650"/>
          </a:p>
          <a:p>
            <a:pPr indent="0" lvl="0" marL="457200" rtl="0" algn="just">
              <a:lnSpc>
                <a:spcPct val="115000"/>
              </a:lnSpc>
              <a:spcBef>
                <a:spcPts val="0"/>
              </a:spcBef>
              <a:spcAft>
                <a:spcPts val="0"/>
              </a:spcAft>
              <a:buNone/>
            </a:pPr>
            <a:r>
              <a:rPr lang="en" sz="3650"/>
              <a:t>                               Authorization: Basic czZCaGRSa3F0MzpnWDFmQmF0M2JW</a:t>
            </a:r>
            <a:endParaRPr sz="3650"/>
          </a:p>
          <a:p>
            <a:pPr indent="0" lvl="0" marL="457200" rtl="0" algn="just">
              <a:lnSpc>
                <a:spcPct val="115000"/>
              </a:lnSpc>
              <a:spcBef>
                <a:spcPts val="0"/>
              </a:spcBef>
              <a:spcAft>
                <a:spcPts val="0"/>
              </a:spcAft>
              <a:buNone/>
            </a:pPr>
            <a:r>
              <a:rPr lang="en" sz="3650"/>
              <a:t>                               token=2YotnFZFEjr1zCsicMWpAA     </a:t>
            </a:r>
            <a:r>
              <a:rPr lang="en" sz="3100"/>
              <a:t>     </a:t>
            </a:r>
            <a:r>
              <a:rPr lang="en" sz="1400"/>
              <a:t>                     </a:t>
            </a:r>
            <a:endParaRPr sz="1400"/>
          </a:p>
          <a:p>
            <a:pPr indent="0" lvl="0" marL="457200" rtl="0" algn="just">
              <a:spcBef>
                <a:spcPts val="0"/>
              </a:spcBef>
              <a:spcAft>
                <a:spcPts val="0"/>
              </a:spcAft>
              <a:buNone/>
            </a:pPr>
            <a:r>
              <a:rPr lang="en" sz="1400"/>
              <a:t>                            </a:t>
            </a:r>
            <a:endParaRPr sz="1400"/>
          </a:p>
          <a:p>
            <a:pPr indent="0" lvl="0" marL="457200" rtl="0" algn="just">
              <a:spcBef>
                <a:spcPts val="1200"/>
              </a:spcBef>
              <a:spcAft>
                <a:spcPts val="1200"/>
              </a:spcAft>
              <a:buNone/>
            </a:pPr>
            <a:r>
              <a:t/>
            </a:r>
            <a:endParaRPr sz="1400"/>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9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Revocación de un Refresh Token</a:t>
            </a:r>
            <a:endParaRPr/>
          </a:p>
        </p:txBody>
      </p:sp>
      <p:sp>
        <p:nvSpPr>
          <p:cNvPr id="656" name="Google Shape;656;p98"/>
          <p:cNvSpPr txBox="1"/>
          <p:nvPr>
            <p:ph idx="1" type="body"/>
          </p:nvPr>
        </p:nvSpPr>
        <p:spPr>
          <a:xfrm>
            <a:off x="1297500" y="1307850"/>
            <a:ext cx="7038900" cy="2911200"/>
          </a:xfrm>
          <a:prstGeom prst="rect">
            <a:avLst/>
          </a:prstGeom>
        </p:spPr>
        <p:txBody>
          <a:bodyPr anchorCtr="0" anchor="t" bIns="91425" lIns="91425" spcFirstLastPara="1" rIns="91425" wrap="square" tIns="91425">
            <a:normAutofit/>
          </a:bodyPr>
          <a:lstStyle/>
          <a:p>
            <a:pPr indent="-317500" lvl="0" marL="457200" rtl="0" algn="just">
              <a:lnSpc>
                <a:spcPct val="125000"/>
              </a:lnSpc>
              <a:spcBef>
                <a:spcPts val="0"/>
              </a:spcBef>
              <a:spcAft>
                <a:spcPts val="0"/>
              </a:spcAft>
              <a:buSzPts val="1400"/>
              <a:buChar char="●"/>
            </a:pPr>
            <a:r>
              <a:rPr lang="en" sz="1400"/>
              <a:t>En el campo “token” pasaremos el refresh token que queremos revocar. Automáticamente quedará inhabilitado el mismo refresh token y también el access token correspondiente.</a:t>
            </a:r>
            <a:endParaRPr sz="1400"/>
          </a:p>
          <a:p>
            <a:pPr indent="-317500" lvl="0" marL="457200" rtl="0" algn="just">
              <a:lnSpc>
                <a:spcPct val="125000"/>
              </a:lnSpc>
              <a:spcBef>
                <a:spcPts val="0"/>
              </a:spcBef>
              <a:spcAft>
                <a:spcPts val="0"/>
              </a:spcAft>
              <a:buSzPts val="1400"/>
              <a:buChar char="●"/>
            </a:pPr>
            <a:r>
              <a:rPr lang="en" sz="1400"/>
              <a:t>El campo “Authorization” incluye el client_id y client_secret si el cliente ha generado estos parámetros.</a:t>
            </a:r>
            <a:endParaRPr sz="1400"/>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9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JWK y JWKS - JSON Web Key , JSON Web Key Set</a:t>
            </a:r>
            <a:endParaRPr/>
          </a:p>
          <a:p>
            <a:pPr indent="0" lvl="0" marL="0" rtl="0" algn="l">
              <a:spcBef>
                <a:spcPts val="0"/>
              </a:spcBef>
              <a:spcAft>
                <a:spcPts val="0"/>
              </a:spcAft>
              <a:buNone/>
            </a:pPr>
            <a:r>
              <a:t/>
            </a:r>
            <a:endParaRPr/>
          </a:p>
        </p:txBody>
      </p:sp>
      <p:sp>
        <p:nvSpPr>
          <p:cNvPr id="662" name="Google Shape;662;p99"/>
          <p:cNvSpPr txBox="1"/>
          <p:nvPr>
            <p:ph idx="1" type="body"/>
          </p:nvPr>
        </p:nvSpPr>
        <p:spPr>
          <a:xfrm>
            <a:off x="1297500" y="1414925"/>
            <a:ext cx="7038900" cy="2911200"/>
          </a:xfrm>
          <a:prstGeom prst="rect">
            <a:avLst/>
          </a:prstGeom>
        </p:spPr>
        <p:txBody>
          <a:bodyPr anchorCtr="0" anchor="t" bIns="91425" lIns="91425" spcFirstLastPara="1" rIns="91425" wrap="square" tIns="91425">
            <a:normAutofit lnSpcReduction="10000"/>
          </a:bodyPr>
          <a:lstStyle/>
          <a:p>
            <a:pPr indent="-317500" lvl="0" marL="457200" rtl="0" algn="just">
              <a:lnSpc>
                <a:spcPct val="125000"/>
              </a:lnSpc>
              <a:spcBef>
                <a:spcPts val="0"/>
              </a:spcBef>
              <a:spcAft>
                <a:spcPts val="0"/>
              </a:spcAft>
              <a:buSzPts val="1400"/>
              <a:buChar char="●"/>
            </a:pPr>
            <a:r>
              <a:rPr lang="en" sz="1400"/>
              <a:t>El JWK es un formato que nos permite representar una llave pública. Y el JWKS normalmente es un fichero proporcionado por el proveedor de identidad (en nuestro caso Cognito) que contiene un par de llaves, es decir contiene dos JWK. </a:t>
            </a:r>
            <a:endParaRPr sz="1400"/>
          </a:p>
          <a:p>
            <a:pPr indent="0" lvl="0" marL="457200" rtl="0" algn="just">
              <a:lnSpc>
                <a:spcPct val="125000"/>
              </a:lnSpc>
              <a:spcBef>
                <a:spcPts val="0"/>
              </a:spcBef>
              <a:spcAft>
                <a:spcPts val="0"/>
              </a:spcAft>
              <a:buNone/>
            </a:pPr>
            <a:r>
              <a:t/>
            </a:r>
            <a:endParaRPr sz="1400"/>
          </a:p>
          <a:p>
            <a:pPr indent="-317500" lvl="0" marL="457200" rtl="0" algn="just">
              <a:lnSpc>
                <a:spcPct val="125000"/>
              </a:lnSpc>
              <a:spcBef>
                <a:spcPts val="0"/>
              </a:spcBef>
              <a:spcAft>
                <a:spcPts val="0"/>
              </a:spcAft>
              <a:buSzPts val="1400"/>
              <a:buChar char="●"/>
            </a:pPr>
            <a:r>
              <a:rPr lang="en" sz="1400"/>
              <a:t>Estos ficheros de llaves públicas, son proporcionados por AWS Cognito mediante una URL conocida. De esta forma, cuando obtengamos estas keys, podremos comprobar que una de ellas es la que nos permite verificar o validar, que el token ha sido firmado correctamente con la correspondiente llave privada que pertenece a esa llave pública.</a:t>
            </a:r>
            <a:endParaRPr sz="1400"/>
          </a:p>
          <a:p>
            <a:pPr indent="0" lvl="0" marL="457200" rtl="0" algn="just">
              <a:lnSpc>
                <a:spcPct val="125000"/>
              </a:lnSpc>
              <a:spcBef>
                <a:spcPts val="0"/>
              </a:spcBef>
              <a:spcAft>
                <a:spcPts val="0"/>
              </a:spcAft>
              <a:buNone/>
            </a:pPr>
            <a:r>
              <a:t/>
            </a:r>
            <a:endParaRPr sz="1400"/>
          </a:p>
          <a:p>
            <a:pPr indent="-317500" lvl="0" marL="457200" rtl="0" algn="just">
              <a:lnSpc>
                <a:spcPct val="125000"/>
              </a:lnSpc>
              <a:spcBef>
                <a:spcPts val="0"/>
              </a:spcBef>
              <a:spcAft>
                <a:spcPts val="0"/>
              </a:spcAft>
              <a:buSzPts val="1400"/>
              <a:buChar char="●"/>
            </a:pPr>
            <a:r>
              <a:rPr lang="en" sz="1400"/>
              <a:t>Veremos cómo es su estructura en la próxima slide.</a:t>
            </a:r>
            <a:endParaRPr sz="1400"/>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10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JWKS - Estructura</a:t>
            </a:r>
            <a:endParaRPr/>
          </a:p>
        </p:txBody>
      </p:sp>
      <p:sp>
        <p:nvSpPr>
          <p:cNvPr id="668" name="Google Shape;668;p10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lnSpc>
                <a:spcPct val="125000"/>
              </a:lnSpc>
              <a:spcBef>
                <a:spcPts val="0"/>
              </a:spcBef>
              <a:spcAft>
                <a:spcPts val="0"/>
              </a:spcAft>
              <a:buSzPts val="1400"/>
              <a:buChar char="-"/>
            </a:pPr>
            <a:r>
              <a:rPr lang="en" sz="1400"/>
              <a:t>Aquí podemos ver cómo son los ficheros</a:t>
            </a:r>
            <a:endParaRPr sz="1400"/>
          </a:p>
          <a:p>
            <a:pPr indent="0" lvl="0" marL="0" rtl="0" algn="l">
              <a:lnSpc>
                <a:spcPct val="125000"/>
              </a:lnSpc>
              <a:spcBef>
                <a:spcPts val="0"/>
              </a:spcBef>
              <a:spcAft>
                <a:spcPts val="0"/>
              </a:spcAft>
              <a:buNone/>
            </a:pPr>
            <a:r>
              <a:rPr lang="en" sz="1400"/>
              <a:t>	“jwks.json” de AWS Cognito (esta imagen</a:t>
            </a:r>
            <a:endParaRPr sz="1400"/>
          </a:p>
          <a:p>
            <a:pPr indent="0" lvl="0" marL="0" rtl="0" algn="l">
              <a:lnSpc>
                <a:spcPct val="125000"/>
              </a:lnSpc>
              <a:spcBef>
                <a:spcPts val="0"/>
              </a:spcBef>
              <a:spcAft>
                <a:spcPts val="0"/>
              </a:spcAft>
              <a:buNone/>
            </a:pPr>
            <a:r>
              <a:rPr lang="en" sz="1400"/>
              <a:t>	es de la documentación de Amazon).</a:t>
            </a:r>
            <a:endParaRPr sz="1400"/>
          </a:p>
          <a:p>
            <a:pPr indent="-317500" lvl="0" marL="457200" rtl="0" algn="l">
              <a:lnSpc>
                <a:spcPct val="125000"/>
              </a:lnSpc>
              <a:spcBef>
                <a:spcPts val="1200"/>
              </a:spcBef>
              <a:spcAft>
                <a:spcPts val="0"/>
              </a:spcAft>
              <a:buSzPts val="1400"/>
              <a:buChar char="-"/>
            </a:pPr>
            <a:r>
              <a:rPr lang="en" sz="1400"/>
              <a:t>Normalmente usaremos una librería </a:t>
            </a:r>
            <a:endParaRPr sz="1400"/>
          </a:p>
          <a:p>
            <a:pPr indent="0" lvl="0" marL="457200" rtl="0" algn="l">
              <a:lnSpc>
                <a:spcPct val="125000"/>
              </a:lnSpc>
              <a:spcBef>
                <a:spcPts val="0"/>
              </a:spcBef>
              <a:spcAft>
                <a:spcPts val="0"/>
              </a:spcAft>
              <a:buNone/>
            </a:pPr>
            <a:r>
              <a:rPr lang="en" sz="1400"/>
              <a:t>externa que hará la verificación de las</a:t>
            </a:r>
            <a:endParaRPr sz="1400"/>
          </a:p>
          <a:p>
            <a:pPr indent="0" lvl="0" marL="457200" rtl="0" algn="l">
              <a:lnSpc>
                <a:spcPct val="125000"/>
              </a:lnSpc>
              <a:spcBef>
                <a:spcPts val="0"/>
              </a:spcBef>
              <a:spcAft>
                <a:spcPts val="0"/>
              </a:spcAft>
              <a:buNone/>
            </a:pPr>
            <a:r>
              <a:rPr lang="en" sz="1400"/>
              <a:t>keys de forma automática, por lo que no</a:t>
            </a:r>
            <a:endParaRPr sz="1400"/>
          </a:p>
          <a:p>
            <a:pPr indent="0" lvl="0" marL="457200" rtl="0" algn="l">
              <a:lnSpc>
                <a:spcPct val="125000"/>
              </a:lnSpc>
              <a:spcBef>
                <a:spcPts val="0"/>
              </a:spcBef>
              <a:spcAft>
                <a:spcPts val="0"/>
              </a:spcAft>
              <a:buNone/>
            </a:pPr>
            <a:r>
              <a:rPr lang="en" sz="1400"/>
              <a:t>nos debemos preocuparnos por eso.</a:t>
            </a:r>
            <a:endParaRPr sz="1400"/>
          </a:p>
          <a:p>
            <a:pPr indent="-317500" lvl="0" marL="457200" rtl="0" algn="l">
              <a:lnSpc>
                <a:spcPct val="125000"/>
              </a:lnSpc>
              <a:spcBef>
                <a:spcPts val="1200"/>
              </a:spcBef>
              <a:spcAft>
                <a:spcPts val="0"/>
              </a:spcAft>
              <a:buSzPts val="1400"/>
              <a:buChar char="-"/>
            </a:pPr>
            <a:r>
              <a:rPr lang="en" sz="1400"/>
              <a:t>En la siguiente slide describiremos los</a:t>
            </a:r>
            <a:endParaRPr sz="1400"/>
          </a:p>
          <a:p>
            <a:pPr indent="457200" lvl="0" marL="0" rtl="0" algn="l">
              <a:lnSpc>
                <a:spcPct val="125000"/>
              </a:lnSpc>
              <a:spcBef>
                <a:spcPts val="0"/>
              </a:spcBef>
              <a:spcAft>
                <a:spcPts val="1200"/>
              </a:spcAft>
              <a:buNone/>
            </a:pPr>
            <a:r>
              <a:rPr lang="en" sz="1400"/>
              <a:t>diferentes campos.</a:t>
            </a:r>
            <a:endParaRPr sz="1400"/>
          </a:p>
        </p:txBody>
      </p:sp>
      <p:pic>
        <p:nvPicPr>
          <p:cNvPr id="669" name="Google Shape;669;p100"/>
          <p:cNvPicPr preferRelativeResize="0"/>
          <p:nvPr/>
        </p:nvPicPr>
        <p:blipFill>
          <a:blip r:embed="rId3">
            <a:alphaModFix/>
          </a:blip>
          <a:stretch>
            <a:fillRect/>
          </a:stretch>
        </p:blipFill>
        <p:spPr>
          <a:xfrm>
            <a:off x="5275166" y="1630775"/>
            <a:ext cx="3061234" cy="2847974"/>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10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JWKS - Descripción campos</a:t>
            </a:r>
            <a:endParaRPr/>
          </a:p>
        </p:txBody>
      </p:sp>
      <p:sp>
        <p:nvSpPr>
          <p:cNvPr id="675" name="Google Shape;675;p10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7500" lvl="0" marL="457200" rtl="0" algn="just">
              <a:lnSpc>
                <a:spcPct val="125000"/>
              </a:lnSpc>
              <a:spcBef>
                <a:spcPts val="0"/>
              </a:spcBef>
              <a:spcAft>
                <a:spcPts val="0"/>
              </a:spcAft>
              <a:buSzPts val="1400"/>
              <a:buChar char="-"/>
            </a:pPr>
            <a:r>
              <a:rPr lang="en" sz="1400"/>
              <a:t>kid:   identificador de la clave.</a:t>
            </a:r>
            <a:endParaRPr sz="1400"/>
          </a:p>
          <a:p>
            <a:pPr indent="-317500" lvl="0" marL="457200" rtl="0" algn="just">
              <a:lnSpc>
                <a:spcPct val="125000"/>
              </a:lnSpc>
              <a:spcBef>
                <a:spcPts val="0"/>
              </a:spcBef>
              <a:spcAft>
                <a:spcPts val="0"/>
              </a:spcAft>
              <a:buSzPts val="1400"/>
              <a:buChar char="-"/>
            </a:pPr>
            <a:r>
              <a:rPr lang="en" sz="1400"/>
              <a:t>alg:  contiene el algoritmo criptográfico usado para proteger el token, en nuestro caso “RS256”.</a:t>
            </a:r>
            <a:endParaRPr sz="1400"/>
          </a:p>
          <a:p>
            <a:pPr indent="-317500" lvl="0" marL="457200" rtl="0" algn="just">
              <a:lnSpc>
                <a:spcPct val="125000"/>
              </a:lnSpc>
              <a:spcBef>
                <a:spcPts val="0"/>
              </a:spcBef>
              <a:spcAft>
                <a:spcPts val="0"/>
              </a:spcAft>
              <a:buSzPts val="1400"/>
              <a:buChar char="-"/>
            </a:pPr>
            <a:r>
              <a:rPr lang="en" sz="1400"/>
              <a:t>kty:  identifica la </a:t>
            </a:r>
            <a:r>
              <a:rPr lang="en" sz="1400"/>
              <a:t>familia</a:t>
            </a:r>
            <a:r>
              <a:rPr lang="en" sz="1400"/>
              <a:t> de algoritmos usados con la clave (“RSA” en nuestro caso).</a:t>
            </a:r>
            <a:endParaRPr sz="1400"/>
          </a:p>
          <a:p>
            <a:pPr indent="-317500" lvl="0" marL="457200" rtl="0" algn="just">
              <a:lnSpc>
                <a:spcPct val="125000"/>
              </a:lnSpc>
              <a:spcBef>
                <a:spcPts val="0"/>
              </a:spcBef>
              <a:spcAft>
                <a:spcPts val="0"/>
              </a:spcAft>
              <a:buSzPts val="1400"/>
              <a:buChar char="-"/>
            </a:pPr>
            <a:r>
              <a:rPr lang="en" sz="1400"/>
              <a:t>e</a:t>
            </a:r>
            <a:r>
              <a:rPr lang="en" sz="1400"/>
              <a:t>:   valor del exponente de la clave pública RSA.</a:t>
            </a:r>
            <a:endParaRPr sz="1400"/>
          </a:p>
          <a:p>
            <a:pPr indent="-317500" lvl="0" marL="457200" rtl="0" algn="just">
              <a:lnSpc>
                <a:spcPct val="125000"/>
              </a:lnSpc>
              <a:spcBef>
                <a:spcPts val="0"/>
              </a:spcBef>
              <a:spcAft>
                <a:spcPts val="0"/>
              </a:spcAft>
              <a:buSzPts val="1400"/>
              <a:buChar char="-"/>
            </a:pPr>
            <a:r>
              <a:rPr lang="en" sz="1400"/>
              <a:t>n: valor del módulo de la clave pública RSA.</a:t>
            </a:r>
            <a:endParaRPr sz="1400"/>
          </a:p>
          <a:p>
            <a:pPr indent="-317500" lvl="0" marL="457200" rtl="0" algn="just">
              <a:lnSpc>
                <a:spcPct val="125000"/>
              </a:lnSpc>
              <a:spcBef>
                <a:spcPts val="0"/>
              </a:spcBef>
              <a:spcAft>
                <a:spcPts val="0"/>
              </a:spcAft>
              <a:buSzPts val="1400"/>
              <a:buChar char="-"/>
            </a:pPr>
            <a:r>
              <a:rPr lang="en" sz="1400"/>
              <a:t>use:  describe el uso que se dará a la clave pública, nosotros usaremos el valor “sig” </a:t>
            </a:r>
            <a:endParaRPr sz="1400"/>
          </a:p>
          <a:p>
            <a:pPr indent="0" lvl="0" marL="457200" rtl="0" algn="just">
              <a:lnSpc>
                <a:spcPct val="125000"/>
              </a:lnSpc>
              <a:spcBef>
                <a:spcPts val="0"/>
              </a:spcBef>
              <a:spcAft>
                <a:spcPts val="0"/>
              </a:spcAft>
              <a:buNone/>
            </a:pPr>
            <a:r>
              <a:rPr lang="en" sz="1400"/>
              <a:t>ya que la pareja de la llave pública (la llave privada) se ha usado para firmar.</a:t>
            </a:r>
            <a:endParaRPr sz="1400"/>
          </a:p>
          <a:p>
            <a:pPr indent="0" lvl="0" marL="457200" rtl="0" algn="just">
              <a:lnSpc>
                <a:spcPct val="125000"/>
              </a:lnSpc>
              <a:spcBef>
                <a:spcPts val="0"/>
              </a:spcBef>
              <a:spcAft>
                <a:spcPts val="0"/>
              </a:spcAft>
              <a:buNone/>
            </a:pPr>
            <a:r>
              <a:t/>
            </a:r>
            <a:endParaRPr sz="1400"/>
          </a:p>
          <a:p>
            <a:pPr indent="-317500" lvl="0" marL="457200" rtl="0" algn="just">
              <a:lnSpc>
                <a:spcPct val="125000"/>
              </a:lnSpc>
              <a:spcBef>
                <a:spcPts val="0"/>
              </a:spcBef>
              <a:spcAft>
                <a:spcPts val="0"/>
              </a:spcAft>
              <a:buSzPts val="1400"/>
              <a:buChar char="-"/>
            </a:pPr>
            <a:r>
              <a:rPr b="1" lang="en" sz="1400"/>
              <a:t>NOTA: los campos “e” y “n” son dos parámetros matemáticos que permiten construir la llave pública.</a:t>
            </a:r>
            <a:endParaRPr b="1"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IAM</a:t>
            </a:r>
            <a:r>
              <a:rPr lang="en"/>
              <a:t> - Definición</a:t>
            </a:r>
            <a:endParaRPr/>
          </a:p>
        </p:txBody>
      </p:sp>
      <p:sp>
        <p:nvSpPr>
          <p:cNvPr id="185" name="Google Shape;185;p21"/>
          <p:cNvSpPr txBox="1"/>
          <p:nvPr>
            <p:ph idx="1" type="body"/>
          </p:nvPr>
        </p:nvSpPr>
        <p:spPr>
          <a:xfrm>
            <a:off x="1297500" y="1237525"/>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t>Con AWS Identity and Access Management (IAM) puede administrar el acceso a los servicios y recursos de AWS de manera segura.</a:t>
            </a:r>
            <a:endParaRPr sz="1400"/>
          </a:p>
          <a:p>
            <a:pPr indent="0" lvl="0" marL="457200" rtl="0" algn="just">
              <a:lnSpc>
                <a:spcPct val="115000"/>
              </a:lnSpc>
              <a:spcBef>
                <a:spcPts val="1200"/>
              </a:spcBef>
              <a:spcAft>
                <a:spcPts val="0"/>
              </a:spcAft>
              <a:buNone/>
            </a:pPr>
            <a:r>
              <a:t/>
            </a:r>
            <a:endParaRPr sz="1400"/>
          </a:p>
        </p:txBody>
      </p:sp>
      <p:pic>
        <p:nvPicPr>
          <p:cNvPr id="186" name="Google Shape;186;p21"/>
          <p:cNvPicPr preferRelativeResize="0"/>
          <p:nvPr/>
        </p:nvPicPr>
        <p:blipFill>
          <a:blip r:embed="rId3">
            <a:alphaModFix/>
          </a:blip>
          <a:stretch>
            <a:fillRect/>
          </a:stretch>
        </p:blipFill>
        <p:spPr>
          <a:xfrm>
            <a:off x="2969504" y="1997425"/>
            <a:ext cx="3205000" cy="2840451"/>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10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JWKS - URL de descarga</a:t>
            </a:r>
            <a:endParaRPr/>
          </a:p>
        </p:txBody>
      </p:sp>
      <p:sp>
        <p:nvSpPr>
          <p:cNvPr id="681" name="Google Shape;681;p10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25000"/>
              </a:lnSpc>
              <a:spcBef>
                <a:spcPts val="0"/>
              </a:spcBef>
              <a:spcAft>
                <a:spcPts val="0"/>
              </a:spcAft>
              <a:buNone/>
            </a:pPr>
            <a:r>
              <a:rPr lang="en" sz="1400"/>
              <a:t>Podremos utilizar la JWK (JSON Web Key) para nuestro user pool, como parte del JWKS (JSON Web Key Set). Podremos descargar el fichero del JWKS de la URL siguiente:</a:t>
            </a:r>
            <a:endParaRPr sz="1400"/>
          </a:p>
          <a:p>
            <a:pPr indent="-311150" lvl="0" marL="457200" rtl="0" algn="l">
              <a:spcBef>
                <a:spcPts val="1200"/>
              </a:spcBef>
              <a:spcAft>
                <a:spcPts val="0"/>
              </a:spcAft>
              <a:buSzPts val="1300"/>
              <a:buChar char="●"/>
            </a:pPr>
            <a:r>
              <a:rPr lang="en"/>
              <a:t>https://cognito-idp.{region}.amazonaws.com/{userPoolid}/.well-known/jwks.json</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10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50"/>
              <a:t>Amazon Cognito.  Escenarios:</a:t>
            </a:r>
            <a:endParaRPr/>
          </a:p>
        </p:txBody>
      </p:sp>
      <p:sp>
        <p:nvSpPr>
          <p:cNvPr id="687" name="Google Shape;687;p10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Otros </a:t>
            </a:r>
            <a:r>
              <a:rPr lang="en" sz="1800"/>
              <a:t>escenarios en la documentación oficial:</a:t>
            </a:r>
            <a:endParaRPr sz="1800"/>
          </a:p>
          <a:p>
            <a:pPr indent="0" lvl="0" marL="0" rtl="0" algn="l">
              <a:spcBef>
                <a:spcPts val="1200"/>
              </a:spcBef>
              <a:spcAft>
                <a:spcPts val="0"/>
              </a:spcAft>
              <a:buNone/>
            </a:pPr>
            <a:r>
              <a:rPr lang="en" sz="1800" u="sng">
                <a:solidFill>
                  <a:schemeClr val="hlink"/>
                </a:solidFill>
                <a:hlinkClick r:id="rId3"/>
              </a:rPr>
              <a:t>https://docs.aws.amazon.com/cognito/latest/developerguide/cognito-scenarios.html</a:t>
            </a:r>
            <a:endParaRPr sz="1800"/>
          </a:p>
          <a:p>
            <a:pPr indent="0" lvl="0" marL="0" rtl="0" algn="l">
              <a:spcBef>
                <a:spcPts val="1200"/>
              </a:spcBef>
              <a:spcAft>
                <a:spcPts val="1200"/>
              </a:spcAft>
              <a:buNone/>
            </a:pPr>
            <a:r>
              <a:t/>
            </a:r>
            <a:endParaRPr sz="1800"/>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10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650"/>
              <a:t>Amazon Cognito.  Derechos imágenes:</a:t>
            </a:r>
            <a:endParaRPr/>
          </a:p>
        </p:txBody>
      </p:sp>
      <p:sp>
        <p:nvSpPr>
          <p:cNvPr id="693" name="Google Shape;693;p10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Algunas capturas de pantalla utilizadas de esta presentación, han sido </a:t>
            </a:r>
            <a:r>
              <a:rPr lang="en" sz="1800"/>
              <a:t>extraídas</a:t>
            </a:r>
            <a:r>
              <a:rPr lang="en" sz="1800"/>
              <a:t> de la documentación pública oficial de AWS:</a:t>
            </a:r>
            <a:endParaRPr sz="1800"/>
          </a:p>
          <a:p>
            <a:pPr indent="0" lvl="0" marL="0" rtl="0" algn="l">
              <a:spcBef>
                <a:spcPts val="1200"/>
              </a:spcBef>
              <a:spcAft>
                <a:spcPts val="0"/>
              </a:spcAft>
              <a:buNone/>
            </a:pPr>
            <a:r>
              <a:rPr lang="en" sz="1800" u="sng">
                <a:solidFill>
                  <a:schemeClr val="accent5"/>
                </a:solidFill>
                <a:hlinkClick r:id="rId3">
                  <a:extLst>
                    <a:ext uri="{A12FA001-AC4F-418D-AE19-62706E023703}">
                      <ahyp:hlinkClr val="tx"/>
                    </a:ext>
                  </a:extLst>
                </a:hlinkClick>
              </a:rPr>
              <a:t>https://docs.aws.amazon.com/cognito</a:t>
            </a:r>
            <a:r>
              <a:rPr lang="en" sz="1800" u="sng">
                <a:solidFill>
                  <a:schemeClr val="accent5"/>
                </a:solidFill>
              </a:rPr>
              <a:t>/index.html</a:t>
            </a:r>
            <a:endParaRPr sz="1800" u="sng">
              <a:solidFill>
                <a:schemeClr val="accent5"/>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