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9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6" r:id="rId8"/>
    <p:sldId id="265" r:id="rId9"/>
    <p:sldId id="267" r:id="rId10"/>
    <p:sldId id="262" r:id="rId11"/>
    <p:sldId id="263" r:id="rId12"/>
    <p:sldId id="269" r:id="rId13"/>
    <p:sldId id="279" r:id="rId14"/>
    <p:sldId id="278" r:id="rId15"/>
    <p:sldId id="272" r:id="rId16"/>
    <p:sldId id="276" r:id="rId17"/>
    <p:sldId id="275" r:id="rId18"/>
    <p:sldId id="268" r:id="rId19"/>
    <p:sldId id="270" r:id="rId20"/>
    <p:sldId id="271" r:id="rId21"/>
    <p:sldId id="281" r:id="rId22"/>
    <p:sldId id="277" r:id="rId23"/>
    <p:sldId id="283" r:id="rId24"/>
    <p:sldId id="280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CC"/>
    <a:srgbClr val="CC0099"/>
    <a:srgbClr val="FF00FF"/>
    <a:srgbClr val="FF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A6B9-DF72-4792-9B67-45026FA0672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8F94-BB53-4FE9-999F-A0AFE73E9C7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592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A6B9-DF72-4792-9B67-45026FA0672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8F94-BB53-4FE9-999F-A0AFE73E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8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A6B9-DF72-4792-9B67-45026FA0672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8F94-BB53-4FE9-999F-A0AFE73E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580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A6B9-DF72-4792-9B67-45026FA0672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8F94-BB53-4FE9-999F-A0AFE73E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3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A6B9-DF72-4792-9B67-45026FA0672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8F94-BB53-4FE9-999F-A0AFE73E9C7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1135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A6B9-DF72-4792-9B67-45026FA0672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8F94-BB53-4FE9-999F-A0AFE73E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5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A6B9-DF72-4792-9B67-45026FA0672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8F94-BB53-4FE9-999F-A0AFE73E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1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A6B9-DF72-4792-9B67-45026FA0672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8F94-BB53-4FE9-999F-A0AFE73E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5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A6B9-DF72-4792-9B67-45026FA0672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8F94-BB53-4FE9-999F-A0AFE73E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5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A1A6B9-DF72-4792-9B67-45026FA0672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988F94-BB53-4FE9-999F-A0AFE73E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8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A6B9-DF72-4792-9B67-45026FA0672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8F94-BB53-4FE9-999F-A0AFE73E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4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A1A6B9-DF72-4792-9B67-45026FA0672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988F94-BB53-4FE9-999F-A0AFE73E9C7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01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AmazonCloudWatch/latest/events/ScheduledEvent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uth0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ws-amplify/aws-sdk-androi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aws.amazon.com/STS/latest/APIReference/Welcom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aws.amazon.com/amazondynamodb/latest/developerguide/Introduction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aws.amazon.com/apigateway/latest/developerguide/welcom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nikkiyod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aws.amazon.com/AmazonS3/latest/dev/Welcome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aws.amazon.com/AmazonCloudFront/latest/DeveloperGuide/Introduction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csharp/" TargetMode="External"/><Relationship Id="rId13" Type="http://schemas.openxmlformats.org/officeDocument/2006/relationships/hyperlink" Target="https://www.java.com/en/" TargetMode="External"/><Relationship Id="rId18" Type="http://schemas.openxmlformats.org/officeDocument/2006/relationships/hyperlink" Target="https://krita.org/en/" TargetMode="External"/><Relationship Id="rId26" Type="http://schemas.openxmlformats.org/officeDocument/2006/relationships/hyperlink" Target="https://en.wikipedia.org/wiki/Representational_state_transfer" TargetMode="External"/><Relationship Id="rId3" Type="http://schemas.openxmlformats.org/officeDocument/2006/relationships/hyperlink" Target="https://aws.amazon.com/architecture/icons/" TargetMode="External"/><Relationship Id="rId21" Type="http://schemas.openxmlformats.org/officeDocument/2006/relationships/hyperlink" Target="http://netbeans.apache.org/" TargetMode="External"/><Relationship Id="rId7" Type="http://schemas.openxmlformats.org/officeDocument/2006/relationships/hyperlink" Target="https://bundler.io/" TargetMode="External"/><Relationship Id="rId12" Type="http://schemas.openxmlformats.org/officeDocument/2006/relationships/hyperlink" Target="https://github.com/google/gson" TargetMode="External"/><Relationship Id="rId17" Type="http://schemas.openxmlformats.org/officeDocument/2006/relationships/hyperlink" Target="https://kotlinlang.org/docs/reference/coroutines-overview.html" TargetMode="External"/><Relationship Id="rId25" Type="http://schemas.openxmlformats.org/officeDocument/2006/relationships/hyperlink" Target="https://www.python.org/" TargetMode="External"/><Relationship Id="rId2" Type="http://schemas.openxmlformats.org/officeDocument/2006/relationships/hyperlink" Target="https://developer.android.com/studio" TargetMode="External"/><Relationship Id="rId16" Type="http://schemas.openxmlformats.org/officeDocument/2006/relationships/hyperlink" Target="https://kotlinlang.org/" TargetMode="External"/><Relationship Id="rId20" Type="http://schemas.openxmlformats.org/officeDocument/2006/relationships/hyperlink" Target="http://maven.apache.org/" TargetMode="External"/><Relationship Id="rId29" Type="http://schemas.openxmlformats.org/officeDocument/2006/relationships/hyperlink" Target="https://docs.microsoft.com/en-us/sysinternals/downloads/zoom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tbootstrap.com/" TargetMode="External"/><Relationship Id="rId11" Type="http://schemas.openxmlformats.org/officeDocument/2006/relationships/hyperlink" Target="https://gradle.org/" TargetMode="External"/><Relationship Id="rId24" Type="http://schemas.openxmlformats.org/officeDocument/2006/relationships/hyperlink" Target="https://openid.net/" TargetMode="External"/><Relationship Id="rId32" Type="http://schemas.openxmlformats.org/officeDocument/2006/relationships/hyperlink" Target="https://visualstudio.microsoft.com/vs/community/" TargetMode="External"/><Relationship Id="rId5" Type="http://schemas.openxmlformats.org/officeDocument/2006/relationships/hyperlink" Target="https://aws.amazon.com/visualstudio/" TargetMode="External"/><Relationship Id="rId15" Type="http://schemas.openxmlformats.org/officeDocument/2006/relationships/hyperlink" Target="https://www.json.org/json-en.html" TargetMode="External"/><Relationship Id="rId23" Type="http://schemas.openxmlformats.org/officeDocument/2006/relationships/hyperlink" Target="https://oauth.net/2/" TargetMode="External"/><Relationship Id="rId28" Type="http://schemas.openxmlformats.org/officeDocument/2006/relationships/hyperlink" Target="https://www.ruby-lang.org/en/" TargetMode="External"/><Relationship Id="rId10" Type="http://schemas.openxmlformats.org/officeDocument/2006/relationships/hyperlink" Target="https://golang.org/" TargetMode="External"/><Relationship Id="rId19" Type="http://schemas.openxmlformats.org/officeDocument/2006/relationships/hyperlink" Target="https://www.logitech.com/id-id/product/capture" TargetMode="External"/><Relationship Id="rId31" Type="http://schemas.openxmlformats.org/officeDocument/2006/relationships/hyperlink" Target="https://code.visualstudio.com/" TargetMode="External"/><Relationship Id="rId4" Type="http://schemas.openxmlformats.org/officeDocument/2006/relationships/hyperlink" Target="https://docs.aws.amazon.com/IAM/latest/UserGuide/id_roles_providers_create.html" TargetMode="External"/><Relationship Id="rId9" Type="http://schemas.openxmlformats.org/officeDocument/2006/relationships/hyperlink" Target="https://emmet.io/" TargetMode="External"/><Relationship Id="rId14" Type="http://schemas.openxmlformats.org/officeDocument/2006/relationships/hyperlink" Target="https://jquery.com/" TargetMode="External"/><Relationship Id="rId22" Type="http://schemas.openxmlformats.org/officeDocument/2006/relationships/hyperlink" Target="https://nodejs.org/en/" TargetMode="External"/><Relationship Id="rId27" Type="http://schemas.openxmlformats.org/officeDocument/2006/relationships/hyperlink" Target="https://square.github.io/retrofit/" TargetMode="External"/><Relationship Id="rId30" Type="http://schemas.openxmlformats.org/officeDocument/2006/relationships/hyperlink" Target="https://docs.microsoft.com/en-us/sysinternals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faasandfurious.com/3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it.ly/testdonke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aws.amazon.com/lambda/latest/dg/welcom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aws.amazon.com/AmazonCloudWatch/latest/events/WhatIsCloudWatchEvent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aws.amazon.com/sns/latest/dg/welcom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0BCE-DD4A-4C24-8E27-9685F9F5F3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Scheduled Notifications Using Amazon CloudWatch Events, SNS, and Lambda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94A66-AEDC-4302-AE34-AA584FB87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Nikki Yodo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7703B-ACDA-4331-A1F4-0A238A2BBA96}"/>
              </a:ext>
            </a:extLst>
          </p:cNvPr>
          <p:cNvSpPr txBox="1"/>
          <p:nvPr/>
        </p:nvSpPr>
        <p:spPr>
          <a:xfrm>
            <a:off x="10037134" y="5794744"/>
            <a:ext cx="18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 14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174204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D5632D-444F-49ED-9682-882BE18B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492FB-2593-41B1-9F74-7362581787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you NOTICE the </a:t>
            </a:r>
            <a:r>
              <a:rPr lang="en-US" dirty="0" err="1"/>
              <a:t>aws</a:t>
            </a:r>
            <a:r>
              <a:rPr lang="en-US" dirty="0"/>
              <a:t> services used are all </a:t>
            </a:r>
            <a:r>
              <a:rPr lang="en-US" dirty="0">
                <a:latin typeface="Stencil" panose="040409050D0802020404" pitchFamily="82" charset="0"/>
              </a:rPr>
              <a:t>serverless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69930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E48A-80F0-4A13-894D-68ECA4C1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9253F-2A9C-4BA6-B90A-15F7FAFEF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9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E5DEF-3C75-4D12-AC2B-76A7D9BEF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9C34-3C07-47B1-B079-5D8D9E6A06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0FE5-DE14-410A-9192-10C1577C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C7AA3-6C3D-412B-8A0F-E4BFE1120CA4}"/>
              </a:ext>
            </a:extLst>
          </p:cNvPr>
          <p:cNvSpPr/>
          <p:nvPr/>
        </p:nvSpPr>
        <p:spPr>
          <a:xfrm>
            <a:off x="6671395" y="1890177"/>
            <a:ext cx="1694121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Scheduler</a:t>
            </a:r>
          </a:p>
          <a:p>
            <a:pPr algn="ctr"/>
            <a:r>
              <a:rPr lang="en-US" dirty="0"/>
              <a:t>CloudWatch Events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46687D-A8CB-4D0C-AAC2-008AABB80DD3}"/>
              </a:ext>
            </a:extLst>
          </p:cNvPr>
          <p:cNvSpPr/>
          <p:nvPr/>
        </p:nvSpPr>
        <p:spPr>
          <a:xfrm>
            <a:off x="9461559" y="3428998"/>
            <a:ext cx="1694121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Sender</a:t>
            </a:r>
          </a:p>
          <a:p>
            <a:pPr algn="ctr"/>
            <a:r>
              <a:rPr lang="en-US" dirty="0"/>
              <a:t>SNS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27EFBF-C21A-4140-A448-CE3B68DA92F8}"/>
              </a:ext>
            </a:extLst>
          </p:cNvPr>
          <p:cNvSpPr/>
          <p:nvPr/>
        </p:nvSpPr>
        <p:spPr>
          <a:xfrm>
            <a:off x="6671393" y="3428998"/>
            <a:ext cx="1694121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Picker</a:t>
            </a:r>
          </a:p>
          <a:p>
            <a:pPr algn="ctr"/>
            <a:r>
              <a:rPr lang="en-US" dirty="0"/>
              <a:t>Lambda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F4FF44-71D5-4D3F-BDB6-7917ED5A79AE}"/>
              </a:ext>
            </a:extLst>
          </p:cNvPr>
          <p:cNvSpPr/>
          <p:nvPr/>
        </p:nvSpPr>
        <p:spPr>
          <a:xfrm>
            <a:off x="6671393" y="5156500"/>
            <a:ext cx="1694121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Storage</a:t>
            </a:r>
          </a:p>
          <a:p>
            <a:pPr algn="ctr"/>
            <a:r>
              <a:rPr lang="en-US" dirty="0"/>
              <a:t>DynamoDB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838F42-FD2F-4BDA-8791-332AEB24F984}"/>
              </a:ext>
            </a:extLst>
          </p:cNvPr>
          <p:cNvSpPr/>
          <p:nvPr/>
        </p:nvSpPr>
        <p:spPr>
          <a:xfrm>
            <a:off x="3985426" y="3428997"/>
            <a:ext cx="1694121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Endpoint</a:t>
            </a:r>
          </a:p>
          <a:p>
            <a:pPr algn="ctr"/>
            <a:r>
              <a:rPr lang="en-US" dirty="0"/>
              <a:t>API Gateway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7A808B-7954-4A29-8BD7-D7F53052F634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>
            <a:off x="5679547" y="3854300"/>
            <a:ext cx="9918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07092B-6B7C-4093-AC60-A001271993F9}"/>
              </a:ext>
            </a:extLst>
          </p:cNvPr>
          <p:cNvSpPr txBox="1"/>
          <p:nvPr/>
        </p:nvSpPr>
        <p:spPr>
          <a:xfrm>
            <a:off x="5538145" y="2861854"/>
            <a:ext cx="152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date/time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0625AA-A337-41DB-AD5D-49BF7156D0B9}"/>
              </a:ext>
            </a:extLst>
          </p:cNvPr>
          <p:cNvSpPr txBox="1"/>
          <p:nvPr/>
        </p:nvSpPr>
        <p:spPr>
          <a:xfrm>
            <a:off x="5938463" y="4356470"/>
            <a:ext cx="1156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messages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DB8931-7EFC-4FFD-BEC4-FECBD5042FB9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7518454" y="2740782"/>
            <a:ext cx="2" cy="688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58EB051-525A-40C7-AEA5-1321E926093C}"/>
              </a:ext>
            </a:extLst>
          </p:cNvPr>
          <p:cNvSpPr txBox="1"/>
          <p:nvPr/>
        </p:nvSpPr>
        <p:spPr>
          <a:xfrm>
            <a:off x="7506762" y="2726618"/>
            <a:ext cx="88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Trigger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F75DFE-08BF-4454-9E9E-D247845CE554}"/>
              </a:ext>
            </a:extLst>
          </p:cNvPr>
          <p:cNvCxnSpPr>
            <a:stCxn id="22" idx="0"/>
            <a:endCxn id="21" idx="2"/>
          </p:cNvCxnSpPr>
          <p:nvPr/>
        </p:nvCxnSpPr>
        <p:spPr>
          <a:xfrm flipV="1">
            <a:off x="7518454" y="4279603"/>
            <a:ext cx="0" cy="87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DD4542D-7CA4-4142-9E3E-A80ACBDB1C3F}"/>
              </a:ext>
            </a:extLst>
          </p:cNvPr>
          <p:cNvSpPr txBox="1"/>
          <p:nvPr/>
        </p:nvSpPr>
        <p:spPr>
          <a:xfrm>
            <a:off x="7518453" y="4723871"/>
            <a:ext cx="243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Pick random message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D6339E-ACA9-407B-A6D6-B63739438CA6}"/>
              </a:ext>
            </a:extLst>
          </p:cNvPr>
          <p:cNvCxnSpPr>
            <a:stCxn id="21" idx="3"/>
            <a:endCxn id="20" idx="1"/>
          </p:cNvCxnSpPr>
          <p:nvPr/>
        </p:nvCxnSpPr>
        <p:spPr>
          <a:xfrm>
            <a:off x="8365514" y="3854301"/>
            <a:ext cx="1096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9501F0A-8955-41FF-A52F-0DB61DEE2C5B}"/>
              </a:ext>
            </a:extLst>
          </p:cNvPr>
          <p:cNvSpPr txBox="1"/>
          <p:nvPr/>
        </p:nvSpPr>
        <p:spPr>
          <a:xfrm>
            <a:off x="8332559" y="3518150"/>
            <a:ext cx="1072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message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39AEEA-D6B9-4060-B4CF-5F73F053B9B9}"/>
              </a:ext>
            </a:extLst>
          </p:cNvPr>
          <p:cNvSpPr/>
          <p:nvPr/>
        </p:nvSpPr>
        <p:spPr>
          <a:xfrm>
            <a:off x="3817088" y="1786320"/>
            <a:ext cx="7495955" cy="443372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A4594-9A58-4210-88B4-247A55D1E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520" y="5775395"/>
            <a:ext cx="444523" cy="44452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74E54D8-6055-40BC-ABEF-138644006896}"/>
              </a:ext>
            </a:extLst>
          </p:cNvPr>
          <p:cNvSpPr/>
          <p:nvPr/>
        </p:nvSpPr>
        <p:spPr>
          <a:xfrm>
            <a:off x="1207148" y="3428998"/>
            <a:ext cx="1694121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Manager</a:t>
            </a:r>
          </a:p>
          <a:p>
            <a:pPr algn="ctr"/>
            <a:r>
              <a:rPr lang="en-US" dirty="0"/>
              <a:t>Android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37E707-5023-4E69-809C-EFA9EA6D0F1B}"/>
              </a:ext>
            </a:extLst>
          </p:cNvPr>
          <p:cNvSpPr txBox="1"/>
          <p:nvPr/>
        </p:nvSpPr>
        <p:spPr>
          <a:xfrm>
            <a:off x="5622844" y="3504083"/>
            <a:ext cx="1072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request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456CD60-7118-4C24-93F5-73ECB27D32CD}"/>
              </a:ext>
            </a:extLst>
          </p:cNvPr>
          <p:cNvCxnSpPr>
            <a:cxnSpLocks/>
          </p:cNvCxnSpPr>
          <p:nvPr/>
        </p:nvCxnSpPr>
        <p:spPr>
          <a:xfrm>
            <a:off x="7006319" y="4279602"/>
            <a:ext cx="0" cy="876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7DB7BA7-1FAE-4FD7-B130-F34EAD42D6F1}"/>
              </a:ext>
            </a:extLst>
          </p:cNvPr>
          <p:cNvCxnSpPr/>
          <p:nvPr/>
        </p:nvCxnSpPr>
        <p:spPr>
          <a:xfrm flipV="1">
            <a:off x="7006319" y="2726618"/>
            <a:ext cx="0" cy="702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63E83A-1E5C-471D-9E86-56BF45257B68}"/>
              </a:ext>
            </a:extLst>
          </p:cNvPr>
          <p:cNvCxnSpPr>
            <a:stCxn id="39" idx="3"/>
            <a:endCxn id="23" idx="1"/>
          </p:cNvCxnSpPr>
          <p:nvPr/>
        </p:nvCxnSpPr>
        <p:spPr>
          <a:xfrm flipV="1">
            <a:off x="2901269" y="3854300"/>
            <a:ext cx="10841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7CB59D1-EB79-4280-8275-2DD31B374547}"/>
              </a:ext>
            </a:extLst>
          </p:cNvPr>
          <p:cNvSpPr txBox="1"/>
          <p:nvPr/>
        </p:nvSpPr>
        <p:spPr>
          <a:xfrm>
            <a:off x="2925017" y="3463726"/>
            <a:ext cx="107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RESTful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4FBA2ED-9B3A-4D76-BC4C-0FD487D196BE}"/>
              </a:ext>
            </a:extLst>
          </p:cNvPr>
          <p:cNvSpPr/>
          <p:nvPr/>
        </p:nvSpPr>
        <p:spPr>
          <a:xfrm>
            <a:off x="1207148" y="1890177"/>
            <a:ext cx="1694121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/>
              <a:t>AuthN</a:t>
            </a:r>
            <a:endParaRPr lang="en-US" b="1" u="sng" dirty="0"/>
          </a:p>
          <a:p>
            <a:pPr algn="ctr"/>
            <a:r>
              <a:rPr lang="en-US" dirty="0"/>
              <a:t>Auth0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C63D2C3-7253-4CC1-8664-C2A0A45C53BF}"/>
              </a:ext>
            </a:extLst>
          </p:cNvPr>
          <p:cNvSpPr/>
          <p:nvPr/>
        </p:nvSpPr>
        <p:spPr>
          <a:xfrm>
            <a:off x="3972849" y="1890553"/>
            <a:ext cx="1694121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/>
              <a:t>AuthZ</a:t>
            </a:r>
            <a:endParaRPr lang="en-US" b="1" u="sng" dirty="0"/>
          </a:p>
          <a:p>
            <a:pPr algn="ctr"/>
            <a:r>
              <a:rPr lang="en-US" dirty="0"/>
              <a:t>STS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C0BD917-8A3C-442C-AC18-C587590F795D}"/>
              </a:ext>
            </a:extLst>
          </p:cNvPr>
          <p:cNvCxnSpPr>
            <a:stCxn id="60" idx="1"/>
            <a:endCxn id="59" idx="3"/>
          </p:cNvCxnSpPr>
          <p:nvPr/>
        </p:nvCxnSpPr>
        <p:spPr>
          <a:xfrm flipH="1" flipV="1">
            <a:off x="2901269" y="2315480"/>
            <a:ext cx="1071580" cy="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1F7781B-759C-4CFE-A998-438BF98B09C1}"/>
              </a:ext>
            </a:extLst>
          </p:cNvPr>
          <p:cNvCxnSpPr>
            <a:stCxn id="59" idx="2"/>
            <a:endCxn id="39" idx="0"/>
          </p:cNvCxnSpPr>
          <p:nvPr/>
        </p:nvCxnSpPr>
        <p:spPr>
          <a:xfrm>
            <a:off x="2054209" y="2740782"/>
            <a:ext cx="0" cy="688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EA0B76A-4004-4775-AC2F-FBBE08360678}"/>
              </a:ext>
            </a:extLst>
          </p:cNvPr>
          <p:cNvCxnSpPr>
            <a:stCxn id="22" idx="1"/>
            <a:endCxn id="39" idx="2"/>
          </p:cNvCxnSpPr>
          <p:nvPr/>
        </p:nvCxnSpPr>
        <p:spPr>
          <a:xfrm flipH="1" flipV="1">
            <a:off x="2054209" y="4279603"/>
            <a:ext cx="4617184" cy="130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BB84E57-9889-4DBC-8B43-4AB641D926B6}"/>
              </a:ext>
            </a:extLst>
          </p:cNvPr>
          <p:cNvSpPr txBox="1"/>
          <p:nvPr/>
        </p:nvSpPr>
        <p:spPr>
          <a:xfrm>
            <a:off x="1287962" y="4264958"/>
            <a:ext cx="115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Topics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407DA9-FEB5-4BC0-AA2F-8272C0C60EC5}"/>
              </a:ext>
            </a:extLst>
          </p:cNvPr>
          <p:cNvSpPr txBox="1"/>
          <p:nvPr/>
        </p:nvSpPr>
        <p:spPr>
          <a:xfrm>
            <a:off x="2925017" y="1983936"/>
            <a:ext cx="1156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Validate token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493584-B3F1-471C-B770-695ECE61B7DD}"/>
              </a:ext>
            </a:extLst>
          </p:cNvPr>
          <p:cNvSpPr txBox="1"/>
          <p:nvPr/>
        </p:nvSpPr>
        <p:spPr>
          <a:xfrm>
            <a:off x="941692" y="2900224"/>
            <a:ext cx="110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token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5DE5C36-4F37-466C-8D66-180287D2EB79}"/>
              </a:ext>
            </a:extLst>
          </p:cNvPr>
          <p:cNvCxnSpPr>
            <a:stCxn id="39" idx="0"/>
            <a:endCxn id="60" idx="2"/>
          </p:cNvCxnSpPr>
          <p:nvPr/>
        </p:nvCxnSpPr>
        <p:spPr>
          <a:xfrm flipV="1">
            <a:off x="2054209" y="2741158"/>
            <a:ext cx="2765701" cy="68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799CD23-0CFF-4A3D-B154-61D73DDCFE28}"/>
              </a:ext>
            </a:extLst>
          </p:cNvPr>
          <p:cNvSpPr txBox="1"/>
          <p:nvPr/>
        </p:nvSpPr>
        <p:spPr>
          <a:xfrm>
            <a:off x="3170532" y="2765302"/>
            <a:ext cx="71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token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E8C1529-1162-47AD-AA7F-9A2F9B05AB8A}"/>
              </a:ext>
            </a:extLst>
          </p:cNvPr>
          <p:cNvSpPr/>
          <p:nvPr/>
        </p:nvSpPr>
        <p:spPr>
          <a:xfrm>
            <a:off x="1230896" y="5125852"/>
            <a:ext cx="1694121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Subscriber</a:t>
            </a:r>
          </a:p>
          <a:p>
            <a:pPr algn="ctr"/>
            <a:r>
              <a:rPr lang="en-US" dirty="0"/>
              <a:t>Browser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53FA1B5-5ACF-497D-9A78-0D0C6B77ABAE}"/>
              </a:ext>
            </a:extLst>
          </p:cNvPr>
          <p:cNvSpPr/>
          <p:nvPr/>
        </p:nvSpPr>
        <p:spPr>
          <a:xfrm>
            <a:off x="3972849" y="5125853"/>
            <a:ext cx="1694121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Web Host</a:t>
            </a:r>
          </a:p>
          <a:p>
            <a:pPr algn="ctr"/>
            <a:r>
              <a:rPr lang="en-US" dirty="0"/>
              <a:t>S3 + CloudFront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D028F7B-079C-4BA6-9490-59A4AFEB7C84}"/>
              </a:ext>
            </a:extLst>
          </p:cNvPr>
          <p:cNvCxnSpPr>
            <a:stCxn id="76" idx="1"/>
            <a:endCxn id="75" idx="3"/>
          </p:cNvCxnSpPr>
          <p:nvPr/>
        </p:nvCxnSpPr>
        <p:spPr>
          <a:xfrm flipH="1" flipV="1">
            <a:off x="2925017" y="5551155"/>
            <a:ext cx="10478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E8E7738-A225-4E2C-9160-9C5B4D7A6C29}"/>
              </a:ext>
            </a:extLst>
          </p:cNvPr>
          <p:cNvCxnSpPr>
            <a:stCxn id="75" idx="0"/>
            <a:endCxn id="23" idx="2"/>
          </p:cNvCxnSpPr>
          <p:nvPr/>
        </p:nvCxnSpPr>
        <p:spPr>
          <a:xfrm flipV="1">
            <a:off x="2077957" y="4279602"/>
            <a:ext cx="2754530" cy="84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D4AE35D-764B-4213-A211-84DB43B9BBEB}"/>
              </a:ext>
            </a:extLst>
          </p:cNvPr>
          <p:cNvSpPr txBox="1"/>
          <p:nvPr/>
        </p:nvSpPr>
        <p:spPr>
          <a:xfrm>
            <a:off x="1152750" y="4781744"/>
            <a:ext cx="115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D629C0-F0C1-4B5C-A37B-FCCF1C211713}"/>
              </a:ext>
            </a:extLst>
          </p:cNvPr>
          <p:cNvSpPr txBox="1"/>
          <p:nvPr/>
        </p:nvSpPr>
        <p:spPr>
          <a:xfrm>
            <a:off x="3029307" y="5217429"/>
            <a:ext cx="712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page</a:t>
            </a:r>
          </a:p>
        </p:txBody>
      </p:sp>
    </p:spTree>
    <p:extLst>
      <p:ext uri="{BB962C8B-B14F-4D97-AF65-F5344CB8AC3E}">
        <p14:creationId xmlns:p14="http://schemas.microsoft.com/office/powerpoint/2010/main" val="1064232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C1864B-1257-4DEB-9ACE-AB395127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95D3B9-C4F8-42EE-B96A-1EED1BB02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01168" lvl="1" indent="0">
              <a:buNone/>
            </a:pPr>
            <a:r>
              <a:rPr lang="en-US" sz="2000" i="1" dirty="0" err="1"/>
              <a:t>cron</a:t>
            </a:r>
            <a:r>
              <a:rPr lang="en-US" sz="2000" i="1" dirty="0"/>
              <a:t>(</a:t>
            </a:r>
            <a:r>
              <a:rPr lang="en-US" sz="2000" i="1" dirty="0">
                <a:solidFill>
                  <a:srgbClr val="00B0F0"/>
                </a:solidFill>
              </a:rPr>
              <a:t>minutes</a:t>
            </a:r>
            <a:r>
              <a:rPr lang="en-US" sz="2000" i="1" dirty="0"/>
              <a:t> </a:t>
            </a:r>
            <a:r>
              <a:rPr lang="en-US" sz="2000" i="1" dirty="0">
                <a:solidFill>
                  <a:srgbClr val="7030A0"/>
                </a:solidFill>
              </a:rPr>
              <a:t>hours</a:t>
            </a:r>
            <a:r>
              <a:rPr lang="en-US" sz="2000" i="1" dirty="0"/>
              <a:t> </a:t>
            </a:r>
            <a:r>
              <a:rPr lang="en-US" sz="2000" i="1" dirty="0">
                <a:solidFill>
                  <a:srgbClr val="00B050"/>
                </a:solidFill>
              </a:rPr>
              <a:t>day-of-month</a:t>
            </a:r>
            <a:r>
              <a:rPr lang="en-US" sz="2000" i="1" dirty="0"/>
              <a:t> </a:t>
            </a:r>
            <a:r>
              <a:rPr lang="en-US" sz="2000" i="1" dirty="0">
                <a:solidFill>
                  <a:srgbClr val="0000CC"/>
                </a:solidFill>
              </a:rPr>
              <a:t>month</a:t>
            </a:r>
            <a:r>
              <a:rPr lang="en-US" sz="2000" i="1" dirty="0"/>
              <a:t> </a:t>
            </a:r>
            <a:r>
              <a:rPr lang="en-US" sz="2000" i="1" dirty="0">
                <a:solidFill>
                  <a:srgbClr val="FF0000"/>
                </a:solidFill>
              </a:rPr>
              <a:t>day-of-week </a:t>
            </a:r>
            <a:r>
              <a:rPr lang="en-US" sz="2000" i="1" dirty="0">
                <a:solidFill>
                  <a:srgbClr val="0070C0"/>
                </a:solidFill>
              </a:rPr>
              <a:t>year</a:t>
            </a:r>
            <a:r>
              <a:rPr lang="en-US" sz="2000" i="1" dirty="0"/>
              <a:t>)</a:t>
            </a:r>
          </a:p>
          <a:p>
            <a:pPr marL="201168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b="1" dirty="0"/>
              <a:t>Examples: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01168" lvl="1" indent="0">
              <a:spcBef>
                <a:spcPts val="2000"/>
              </a:spcBef>
              <a:spcAft>
                <a:spcPts val="200"/>
              </a:spcAft>
              <a:buNone/>
            </a:pPr>
            <a:r>
              <a:rPr lang="en-US" sz="2000" b="1" dirty="0"/>
              <a:t>More Info:</a:t>
            </a:r>
          </a:p>
          <a:p>
            <a:pPr marL="201168" lvl="1" indent="0">
              <a:buNone/>
            </a:pPr>
            <a:r>
              <a:rPr lang="en-US" dirty="0">
                <a:hlinkClick r:id="rId2"/>
              </a:rPr>
              <a:t>https://docs.aws.amazon.com/AmazonCloudWatch/latest/events/ScheduledEvents.html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84A55AE-EFBB-4835-B187-78D10CA82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092532"/>
              </p:ext>
            </p:extLst>
          </p:nvPr>
        </p:nvGraphicFramePr>
        <p:xfrm>
          <a:off x="1097280" y="2795694"/>
          <a:ext cx="7980326" cy="2123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85083">
                  <a:extLst>
                    <a:ext uri="{9D8B030D-6E8A-4147-A177-3AD203B41FA5}">
                      <a16:colId xmlns:a16="http://schemas.microsoft.com/office/drawing/2014/main" val="3271013562"/>
                    </a:ext>
                  </a:extLst>
                </a:gridCol>
                <a:gridCol w="3995243">
                  <a:extLst>
                    <a:ext uri="{9D8B030D-6E8A-4147-A177-3AD203B41FA5}">
                      <a16:colId xmlns:a16="http://schemas.microsoft.com/office/drawing/2014/main" val="4017099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Every 15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cron</a:t>
                      </a:r>
                      <a:r>
                        <a:rPr lang="en-US" b="0" dirty="0"/>
                        <a:t>(0/15 * * * ? 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10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Daily (at midnight)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cron</a:t>
                      </a:r>
                      <a:r>
                        <a:rPr lang="en-US" dirty="0"/>
                        <a:t>(0 0 * * * ? 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90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Weekly (at 8 AM on Monday)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cron</a:t>
                      </a:r>
                      <a:r>
                        <a:rPr lang="en-US" dirty="0"/>
                        <a:t>(0 8 ? * * MON 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83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Monthly (at 9:11 AM every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cron</a:t>
                      </a:r>
                      <a:r>
                        <a:rPr lang="en-US" dirty="0"/>
                        <a:t>(11 9 1 * ? *)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Every 5 minutes Monday – Friday between 8 AM – 5:55 PM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cron</a:t>
                      </a:r>
                      <a:r>
                        <a:rPr lang="en-US" dirty="0"/>
                        <a:t>(0/5 8-17 ? * MON-FRI *)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39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308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5B50BD-9260-4E79-B924-9B08AF937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C05592-9798-4BE3-ADA6-94EC4412D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01168" lvl="1" indent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000" i="1" dirty="0"/>
              <a:t>“Rapidly integrate authentication and authorization”</a:t>
            </a:r>
          </a:p>
          <a:p>
            <a:pPr marL="201168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b="1" dirty="0"/>
              <a:t>Steps: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Create application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Add user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Implement QuickStart</a:t>
            </a:r>
          </a:p>
          <a:p>
            <a:pPr marL="201168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b="1" dirty="0"/>
              <a:t>Notes: 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Supports OAuth 2.0 and OpenID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Free tier available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000" b="1" dirty="0"/>
              <a:t>More Info:</a:t>
            </a:r>
            <a:endParaRPr lang="en-US" sz="2000" b="1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01168" lvl="1" indent="0">
              <a:buNone/>
            </a:pPr>
            <a:r>
              <a:rPr lang="en-US" dirty="0">
                <a:hlinkClick r:id="rId2"/>
              </a:rPr>
              <a:t>https://auth0.com/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013E9-1CF5-448F-A968-25161A47E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335" y="1845734"/>
            <a:ext cx="853345" cy="95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6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9622-59DA-4DAC-85DF-A42C7671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Mobile SDK for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60B1D-48B1-4E7D-832E-11EA2606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“</a:t>
            </a:r>
            <a:r>
              <a:rPr lang="en-US" i="1" dirty="0"/>
              <a:t>Build connected mobile applications using AWS</a:t>
            </a:r>
            <a:r>
              <a:rPr lang="en-US" dirty="0"/>
              <a:t>”</a:t>
            </a:r>
          </a:p>
          <a:p>
            <a:pPr marL="201168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b="1" dirty="0"/>
              <a:t>Steps: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Add dependency per service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Request temporary credentials via </a:t>
            </a:r>
            <a:r>
              <a:rPr lang="en-US" i="1" dirty="0" err="1"/>
              <a:t>WebIdentityFederationSessionCredentialsProvider</a:t>
            </a:r>
            <a:endParaRPr lang="en-US" i="1" dirty="0"/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Use AWS API</a:t>
            </a:r>
          </a:p>
          <a:p>
            <a:pPr marL="201168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b="1" dirty="0"/>
              <a:t>Notes: 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Not all AWS services supported (CloudWatch Events not supported)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Production ready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000" b="1" dirty="0"/>
              <a:t>More Info:</a:t>
            </a:r>
          </a:p>
          <a:p>
            <a:pPr marL="201168" lvl="1" indent="0">
              <a:buNone/>
            </a:pPr>
            <a:r>
              <a:rPr lang="en-US" dirty="0">
                <a:hlinkClick r:id="rId2"/>
              </a:rPr>
              <a:t>https://github.com/aws-amplify/aws-sdk-android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B0547-3206-4F13-9FC6-51A43E472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131" y="1737360"/>
            <a:ext cx="952549" cy="9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75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D771-8406-444E-87A8-248C8ECBA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Security Token Service (STS)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AB219-2EAC-4F7E-AFCF-35A4F1634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i="1" dirty="0"/>
              <a:t>“Request temporary, limited-privilege credentials”</a:t>
            </a:r>
          </a:p>
          <a:p>
            <a:pPr marL="201168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b="1" dirty="0"/>
              <a:t>Steps: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Create an Identity Provider in IAM (Auth0)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Create role</a:t>
            </a:r>
            <a:endParaRPr lang="en-US" i="1" dirty="0"/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Provide role ARN to </a:t>
            </a:r>
            <a:r>
              <a:rPr lang="en-US" i="1" dirty="0" err="1"/>
              <a:t>WebIdentityFederationSessionCredentialsProvider</a:t>
            </a:r>
            <a:endParaRPr lang="en-US" dirty="0"/>
          </a:p>
          <a:p>
            <a:pPr marL="201168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b="1" dirty="0"/>
              <a:t>Notes: 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No Access Key ID and Secret Access Key on device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Temporary credentials (default to 1 hour)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000" b="1" dirty="0"/>
              <a:t>More Info:</a:t>
            </a:r>
          </a:p>
          <a:p>
            <a:pPr marL="201168" lvl="1" indent="0">
              <a:buNone/>
            </a:pPr>
            <a:r>
              <a:rPr lang="en-US" dirty="0">
                <a:hlinkClick r:id="rId2"/>
              </a:rPr>
              <a:t>https://docs.aws.amazon.com/STS/latest/APIReference/Welcome.html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91D8E-E90E-404C-A061-5336A7534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131" y="1737360"/>
            <a:ext cx="952549" cy="9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80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76AF-7114-4A66-9EFA-913D660E3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DYNAMO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BD9E5-33C5-4045-9FA8-FB66B609F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i="1" dirty="0"/>
              <a:t>“Fully managed NoSQL database service”</a:t>
            </a:r>
          </a:p>
          <a:p>
            <a:pPr marL="201168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b="1" dirty="0"/>
              <a:t>Steps: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Create table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Set primary key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CRUD operations on item</a:t>
            </a:r>
          </a:p>
          <a:p>
            <a:pPr marL="201168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b="1" dirty="0"/>
              <a:t>Notes: 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Auto Scaling (RCU and WCU)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DAX and Global Tables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000" b="1" dirty="0"/>
              <a:t>More Info:</a:t>
            </a:r>
          </a:p>
          <a:p>
            <a:pPr marL="201168" lvl="1" indent="0">
              <a:buNone/>
            </a:pPr>
            <a:r>
              <a:rPr lang="en-US" dirty="0">
                <a:hlinkClick r:id="rId2"/>
              </a:rPr>
              <a:t>https://docs.aws.amazon.com/amazondynamodb/latest/developerguide/Introduction.html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3C1BAB-0DB7-4442-8F60-E1EE67BA1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131" y="1737360"/>
            <a:ext cx="952549" cy="9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85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707EDB-08DF-444F-9CEA-55DE9C4C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API GATEWAY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A39674-3F5F-434D-BAD7-C523B92CD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i="1" dirty="0"/>
              <a:t>“Create, publish, maintain, monitor, and secure REST, HTTP, and WebSocket APIs”</a:t>
            </a:r>
          </a:p>
          <a:p>
            <a:pPr marL="201168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b="1" dirty="0"/>
              <a:t>Steps: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Create API, resource, methods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Choose integration point (Lambda)</a:t>
            </a:r>
            <a:endParaRPr lang="en-US" i="1" dirty="0"/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Deploy API</a:t>
            </a:r>
          </a:p>
          <a:p>
            <a:pPr marL="201168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b="1" dirty="0"/>
              <a:t>Notes: 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CORS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API Key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000" b="1" dirty="0"/>
              <a:t>More Info:</a:t>
            </a:r>
          </a:p>
          <a:p>
            <a:pPr marL="201168" lvl="1" indent="0">
              <a:buNone/>
            </a:pPr>
            <a:r>
              <a:rPr lang="en-US" dirty="0">
                <a:hlinkClick r:id="rId2"/>
              </a:rPr>
              <a:t>https://docs.aws.amazon.com/apigateway/latest/developerguide/welcome.html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C21C8F-98B3-4BF4-B1E0-8BC005A15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131" y="1737360"/>
            <a:ext cx="952549" cy="9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3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B4C5-D016-46D0-967B-22A4933F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BA0E0-F0E0-41A7-8CCB-76AFC204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en-US" sz="2400" b="1" dirty="0"/>
          </a:p>
          <a:p>
            <a:pPr marL="201168" lvl="1" indent="0">
              <a:buNone/>
            </a:pPr>
            <a:r>
              <a:rPr lang="en-US" sz="2800" b="1" dirty="0"/>
              <a:t>Nikki Yodo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Degree: Computer Science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Background: Web Application Developer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AWS Experience: 1+ years (Nov 2018)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LinkedIn: </a:t>
            </a:r>
            <a:r>
              <a:rPr lang="en-US" sz="2400" dirty="0">
                <a:solidFill>
                  <a:srgbClr val="0066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https://www.linkedin.com/in/nikkiyodo</a:t>
            </a:r>
            <a:endParaRPr lang="en-US" sz="2400" dirty="0">
              <a:solidFill>
                <a:srgbClr val="0066FF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88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4DAB-C6C1-4EE7-8126-A00F2B85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SIMPLE STORAGE SERVICE (S3)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3B5AC-5210-4241-881F-CAECD1995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i="1" dirty="0"/>
              <a:t>“Host a static website”</a:t>
            </a:r>
          </a:p>
          <a:p>
            <a:pPr marL="201168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b="1" dirty="0"/>
              <a:t>Steps: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Create bucket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Set to host static website (optional)</a:t>
            </a:r>
            <a:endParaRPr lang="en-US" i="1" dirty="0"/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Upload code</a:t>
            </a:r>
          </a:p>
          <a:p>
            <a:pPr marL="201168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b="1" dirty="0"/>
              <a:t>Notes: 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Separate website endpoint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API calls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000" b="1" dirty="0"/>
              <a:t>More Info:</a:t>
            </a:r>
          </a:p>
          <a:p>
            <a:pPr marL="201168" lvl="1" indent="0">
              <a:buNone/>
            </a:pPr>
            <a:r>
              <a:rPr lang="en-US" dirty="0">
                <a:hlinkClick r:id="rId2"/>
              </a:rPr>
              <a:t>https://docs.aws.amazon.com/AmazonS3/latest/dev/Welcome.html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172DFD-A54E-42ED-B56D-53E8D6D30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131" y="1737360"/>
            <a:ext cx="952549" cy="9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93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4DAB-C6C1-4EE7-8126-A00F2B85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CloudFront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3B5AC-5210-4241-881F-CAECD1995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i="1" dirty="0"/>
              <a:t>“Fast content delivery network (CDN) service”</a:t>
            </a:r>
          </a:p>
          <a:p>
            <a:pPr marL="201168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b="1" dirty="0"/>
              <a:t>Steps: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Create web distribution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Configure OAI (Origin Access Identity)</a:t>
            </a:r>
            <a:endParaRPr lang="en-US" i="1" dirty="0"/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Specify a Default Root Object</a:t>
            </a:r>
          </a:p>
          <a:p>
            <a:pPr marL="201168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b="1" dirty="0"/>
              <a:t>Notes: 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TTL (Time To Live), extra charge if manually invalidate cache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Default Root Object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000" b="1" dirty="0"/>
              <a:t>More Info:</a:t>
            </a:r>
          </a:p>
          <a:p>
            <a:pPr marL="201168" lvl="1" indent="0">
              <a:buNone/>
            </a:pPr>
            <a:r>
              <a:rPr lang="en-US" dirty="0">
                <a:hlinkClick r:id="rId2"/>
              </a:rPr>
              <a:t>https://docs.aws.amazon.com/AmazonCloudFront/latest/DeveloperGuide/Introduction.html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7D26D7-AD91-4B21-BED9-5EE52F73D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131" y="1737360"/>
            <a:ext cx="952549" cy="9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09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6BE9-A39F-4E36-A168-1B5C832C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THE SEA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E104D-99B5-497F-B3FC-EAF1CB56D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75367"/>
            <a:ext cx="10058400" cy="3593726"/>
          </a:xfrm>
        </p:spPr>
        <p:txBody>
          <a:bodyPr numCol="3">
            <a:normAutofit/>
          </a:bodyPr>
          <a:lstStyle/>
          <a:p>
            <a:pPr lvl="1"/>
            <a:r>
              <a:rPr lang="en-US" dirty="0">
                <a:solidFill>
                  <a:srgbClr val="0066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 Studio</a:t>
            </a:r>
            <a:endParaRPr lang="en-US" dirty="0">
              <a:solidFill>
                <a:srgbClr val="0066FF"/>
              </a:solidFill>
            </a:endParaRPr>
          </a:p>
          <a:p>
            <a:pPr lvl="1"/>
            <a:r>
              <a:rPr lang="en-US" dirty="0">
                <a:solidFill>
                  <a:srgbClr val="0066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AWS Architecture Icons</a:t>
            </a:r>
            <a:endParaRPr lang="en-US" dirty="0"/>
          </a:p>
          <a:p>
            <a:pPr lvl="1"/>
            <a:r>
              <a:rPr lang="en-US" dirty="0">
                <a:solidFill>
                  <a:srgbClr val="0066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AWS IAM Identity Providers</a:t>
            </a:r>
            <a:endParaRPr lang="en-US" dirty="0">
              <a:solidFill>
                <a:srgbClr val="0066FF"/>
              </a:solidFill>
            </a:endParaRPr>
          </a:p>
          <a:p>
            <a:pPr lvl="1"/>
            <a:r>
              <a:rPr lang="en-US" dirty="0">
                <a:solidFill>
                  <a:srgbClr val="0066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AWS Toolkit for Visual Studio</a:t>
            </a:r>
            <a:endParaRPr lang="en-US" dirty="0">
              <a:solidFill>
                <a:srgbClr val="0066FF"/>
              </a:solidFill>
            </a:endParaRPr>
          </a:p>
          <a:p>
            <a:pPr lvl="1"/>
            <a:r>
              <a:rPr lang="en-US" dirty="0">
                <a:solidFill>
                  <a:srgbClr val="0066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Bootstrap</a:t>
            </a:r>
            <a:endParaRPr lang="en-US" dirty="0">
              <a:solidFill>
                <a:srgbClr val="0066FF"/>
              </a:solidFill>
            </a:endParaRPr>
          </a:p>
          <a:p>
            <a:pPr lvl="1"/>
            <a:r>
              <a:rPr lang="en-US" dirty="0">
                <a:solidFill>
                  <a:srgbClr val="0066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Bundler</a:t>
            </a:r>
            <a:endParaRPr lang="en-US" dirty="0">
              <a:solidFill>
                <a:srgbClr val="0066FF"/>
              </a:solidFill>
            </a:endParaRPr>
          </a:p>
          <a:p>
            <a:pPr lvl="1"/>
            <a:r>
              <a:rPr lang="en-US" dirty="0">
                <a:solidFill>
                  <a:srgbClr val="0066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C#</a:t>
            </a:r>
            <a:endParaRPr lang="en-US" dirty="0">
              <a:solidFill>
                <a:srgbClr val="0066FF"/>
              </a:solidFill>
            </a:endParaRPr>
          </a:p>
          <a:p>
            <a:pPr lvl="1"/>
            <a:r>
              <a:rPr lang="en-US" dirty="0">
                <a:solidFill>
                  <a:srgbClr val="0066FF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Emmet</a:t>
            </a:r>
            <a:endParaRPr lang="en-US" dirty="0">
              <a:solidFill>
                <a:srgbClr val="0066FF"/>
              </a:solidFill>
            </a:endParaRPr>
          </a:p>
          <a:p>
            <a:pPr lvl="1"/>
            <a:r>
              <a:rPr lang="en-US" dirty="0">
                <a:solidFill>
                  <a:srgbClr val="0066FF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</a:t>
            </a:r>
            <a:endParaRPr lang="en-US" dirty="0">
              <a:solidFill>
                <a:srgbClr val="0066FF"/>
              </a:solidFill>
            </a:endParaRPr>
          </a:p>
          <a:p>
            <a:pPr lvl="1"/>
            <a:r>
              <a:rPr lang="en-US" dirty="0">
                <a:solidFill>
                  <a:srgbClr val="0066FF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Gradle</a:t>
            </a:r>
            <a:endParaRPr lang="en-US" dirty="0">
              <a:solidFill>
                <a:srgbClr val="0066FF"/>
              </a:solidFill>
            </a:endParaRPr>
          </a:p>
          <a:p>
            <a:pPr lvl="1"/>
            <a:r>
              <a:rPr lang="en-US" dirty="0" err="1">
                <a:solidFill>
                  <a:srgbClr val="0066FF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Gson</a:t>
            </a:r>
            <a:endParaRPr lang="en-US" dirty="0">
              <a:solidFill>
                <a:srgbClr val="0066FF"/>
              </a:solidFill>
            </a:endParaRPr>
          </a:p>
          <a:p>
            <a:pPr lvl="1"/>
            <a:r>
              <a:rPr lang="en-US" dirty="0">
                <a:solidFill>
                  <a:srgbClr val="0066FF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  <a:endParaRPr lang="en-US" dirty="0">
              <a:solidFill>
                <a:srgbClr val="0066FF"/>
              </a:solidFill>
            </a:endParaRPr>
          </a:p>
          <a:p>
            <a:pPr lvl="1"/>
            <a:r>
              <a:rPr lang="en-US" dirty="0">
                <a:solidFill>
                  <a:srgbClr val="0066FF"/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jQuery</a:t>
            </a:r>
            <a:endParaRPr lang="en-US" dirty="0">
              <a:solidFill>
                <a:srgbClr val="0066FF"/>
              </a:solidFill>
            </a:endParaRPr>
          </a:p>
          <a:p>
            <a:pPr lvl="1"/>
            <a:r>
              <a:rPr lang="en-US" dirty="0">
                <a:solidFill>
                  <a:srgbClr val="0066FF"/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JSON</a:t>
            </a:r>
            <a:endParaRPr lang="en-US" dirty="0">
              <a:solidFill>
                <a:srgbClr val="0066FF"/>
              </a:solidFill>
            </a:endParaRPr>
          </a:p>
          <a:p>
            <a:pPr lvl="1"/>
            <a:r>
              <a:rPr lang="en-US" dirty="0">
                <a:solidFill>
                  <a:srgbClr val="0066FF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Kotlin</a:t>
            </a:r>
            <a:endParaRPr lang="en-US" dirty="0">
              <a:solidFill>
                <a:srgbClr val="0066FF"/>
              </a:solidFill>
            </a:endParaRPr>
          </a:p>
          <a:p>
            <a:pPr lvl="1"/>
            <a:r>
              <a:rPr lang="en-US" dirty="0">
                <a:solidFill>
                  <a:srgbClr val="0066FF"/>
                </a:solidFill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Kotlin Coroutine</a:t>
            </a:r>
            <a:endParaRPr lang="en-US" dirty="0">
              <a:solidFill>
                <a:srgbClr val="0066FF"/>
              </a:solidFill>
            </a:endParaRPr>
          </a:p>
          <a:p>
            <a:pPr lvl="1"/>
            <a:r>
              <a:rPr lang="en-US" dirty="0" err="1">
                <a:solidFill>
                  <a:srgbClr val="0066FF"/>
                </a:solidFill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Krita</a:t>
            </a:r>
            <a:endParaRPr lang="en-US" dirty="0">
              <a:solidFill>
                <a:srgbClr val="0066FF"/>
              </a:solidFill>
            </a:endParaRPr>
          </a:p>
          <a:p>
            <a:pPr lvl="1"/>
            <a:r>
              <a:rPr lang="en-US" dirty="0">
                <a:solidFill>
                  <a:srgbClr val="0066FF"/>
                </a:solidFill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Logitech Capture</a:t>
            </a:r>
            <a:endParaRPr lang="en-US" dirty="0">
              <a:solidFill>
                <a:srgbClr val="0066FF"/>
              </a:solidFill>
            </a:endParaRPr>
          </a:p>
          <a:p>
            <a:pPr lvl="1"/>
            <a:r>
              <a:rPr lang="en-US" dirty="0">
                <a:solidFill>
                  <a:srgbClr val="0066FF"/>
                </a:solidFill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Maven</a:t>
            </a:r>
            <a:endParaRPr lang="en-US" dirty="0">
              <a:solidFill>
                <a:srgbClr val="0066FF"/>
              </a:solidFill>
            </a:endParaRPr>
          </a:p>
          <a:p>
            <a:pPr lvl="1"/>
            <a:r>
              <a:rPr lang="en-US" dirty="0" err="1">
                <a:solidFill>
                  <a:srgbClr val="0066FF"/>
                </a:solidFill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Netbeans</a:t>
            </a:r>
            <a:endParaRPr lang="en-US" dirty="0">
              <a:solidFill>
                <a:srgbClr val="0066FF"/>
              </a:solidFill>
            </a:endParaRPr>
          </a:p>
          <a:p>
            <a:pPr lvl="1"/>
            <a:r>
              <a:rPr lang="en-US" dirty="0">
                <a:solidFill>
                  <a:srgbClr val="0066FF"/>
                </a:solidFill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NodeJS</a:t>
            </a:r>
            <a:endParaRPr lang="en-US" dirty="0">
              <a:solidFill>
                <a:srgbClr val="0066FF"/>
              </a:solidFill>
            </a:endParaRPr>
          </a:p>
          <a:p>
            <a:pPr lvl="1"/>
            <a:r>
              <a:rPr lang="en-US" dirty="0">
                <a:solidFill>
                  <a:srgbClr val="0066FF"/>
                </a:solidFill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OAuth 2.0</a:t>
            </a:r>
            <a:endParaRPr lang="en-US" dirty="0">
              <a:solidFill>
                <a:srgbClr val="0066FF"/>
              </a:solidFill>
            </a:endParaRPr>
          </a:p>
          <a:p>
            <a:pPr lvl="1"/>
            <a:r>
              <a:rPr lang="en-US" dirty="0">
                <a:solidFill>
                  <a:srgbClr val="0066FF"/>
                </a:solidFill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OpenID</a:t>
            </a:r>
            <a:endParaRPr lang="en-US" dirty="0">
              <a:solidFill>
                <a:srgbClr val="0066FF"/>
              </a:solidFill>
            </a:endParaRPr>
          </a:p>
          <a:p>
            <a:pPr lvl="1"/>
            <a:r>
              <a:rPr lang="en-US" dirty="0">
                <a:solidFill>
                  <a:srgbClr val="0066FF"/>
                </a:solidFill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endParaRPr lang="en-US" dirty="0">
              <a:solidFill>
                <a:srgbClr val="0066FF"/>
              </a:solidFill>
            </a:endParaRPr>
          </a:p>
          <a:p>
            <a:pPr lvl="1"/>
            <a:r>
              <a:rPr lang="en-US" dirty="0">
                <a:solidFill>
                  <a:srgbClr val="0066FF"/>
                </a:solidFill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REST</a:t>
            </a:r>
            <a:endParaRPr lang="en-US" dirty="0">
              <a:solidFill>
                <a:srgbClr val="0066FF"/>
              </a:solidFill>
            </a:endParaRPr>
          </a:p>
          <a:p>
            <a:pPr lvl="1"/>
            <a:r>
              <a:rPr lang="en-US" dirty="0">
                <a:solidFill>
                  <a:srgbClr val="0066FF"/>
                </a:solidFill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Retrofit</a:t>
            </a:r>
            <a:endParaRPr lang="en-US" dirty="0">
              <a:solidFill>
                <a:srgbClr val="0066FF"/>
              </a:solidFill>
            </a:endParaRPr>
          </a:p>
          <a:p>
            <a:pPr lvl="1"/>
            <a:r>
              <a:rPr lang="en-US" dirty="0">
                <a:solidFill>
                  <a:srgbClr val="0066FF"/>
                </a:solidFill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Ruby</a:t>
            </a:r>
            <a:endParaRPr lang="en-US" dirty="0">
              <a:solidFill>
                <a:srgbClr val="0066FF"/>
              </a:solidFill>
            </a:endParaRPr>
          </a:p>
          <a:p>
            <a:pPr lvl="1"/>
            <a:r>
              <a:rPr lang="en-US" dirty="0" err="1">
                <a:solidFill>
                  <a:srgbClr val="0066FF"/>
                </a:solidFill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ZoomIt</a:t>
            </a:r>
            <a:r>
              <a:rPr lang="en-US" dirty="0">
                <a:solidFill>
                  <a:srgbClr val="0066FF"/>
                </a:solidFill>
              </a:rPr>
              <a:t> (part of </a:t>
            </a:r>
            <a:r>
              <a:rPr lang="en-US" dirty="0" err="1">
                <a:solidFill>
                  <a:srgbClr val="0066FF"/>
                </a:solidFill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Sysinternals</a:t>
            </a:r>
            <a:r>
              <a:rPr lang="en-US" dirty="0">
                <a:solidFill>
                  <a:srgbClr val="0066FF"/>
                </a:solidFill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Suite</a:t>
            </a:r>
            <a:r>
              <a:rPr lang="en-US" dirty="0">
                <a:solidFill>
                  <a:srgbClr val="0066FF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66FF"/>
                </a:solidFill>
                <a:hlinkClick r:id="rId3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VS Code</a:t>
            </a:r>
            <a:endParaRPr lang="en-US" dirty="0">
              <a:solidFill>
                <a:srgbClr val="0066FF"/>
              </a:solidFill>
            </a:endParaRPr>
          </a:p>
          <a:p>
            <a:pPr lvl="1"/>
            <a:r>
              <a:rPr lang="en-US" dirty="0">
                <a:solidFill>
                  <a:srgbClr val="0066FF"/>
                </a:solidFill>
                <a:hlinkClick r:id="rId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VS Community</a:t>
            </a:r>
            <a:endParaRPr lang="en-US" dirty="0">
              <a:solidFill>
                <a:srgbClr val="0066FF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3379C1-0CEB-4AFC-881B-21768F323BB8}"/>
              </a:ext>
            </a:extLst>
          </p:cNvPr>
          <p:cNvSpPr/>
          <p:nvPr/>
        </p:nvSpPr>
        <p:spPr>
          <a:xfrm>
            <a:off x="1097280" y="1821697"/>
            <a:ext cx="1855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Other technology:</a:t>
            </a:r>
          </a:p>
        </p:txBody>
      </p:sp>
    </p:spTree>
    <p:extLst>
      <p:ext uri="{BB962C8B-B14F-4D97-AF65-F5344CB8AC3E}">
        <p14:creationId xmlns:p14="http://schemas.microsoft.com/office/powerpoint/2010/main" val="2767086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C5E4-5F67-4421-B9F9-50AE2BC1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for Fun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CAE20-7D33-4F77-A72D-F73A23AD5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 Interactive Demo backend is built using 5 different programming languages: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Refresh Topics -&gt; API Gateway -&gt; Lambda in </a:t>
            </a:r>
            <a:r>
              <a:rPr lang="en-US" sz="2400" u="sng" dirty="0"/>
              <a:t>NodeJS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Subscribe -&gt; API Gateway -&gt; Lambda in </a:t>
            </a:r>
            <a:r>
              <a:rPr lang="en-US" sz="2400" u="sng" dirty="0"/>
              <a:t>Go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Check Subscriptions -&gt; API Gateway -&gt; Lambda in </a:t>
            </a:r>
            <a:r>
              <a:rPr lang="en-US" sz="2400" u="sng" dirty="0"/>
              <a:t>Ruby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Refresh Topic Metrics -&gt; API Gateway -&gt; Lambda in </a:t>
            </a:r>
            <a:r>
              <a:rPr lang="en-US" sz="2400" u="sng" dirty="0"/>
              <a:t>Java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Refresh Messages List -&gt; API Gateway -&gt; Lambda in </a:t>
            </a:r>
            <a:r>
              <a:rPr lang="en-US" sz="2400" u="sng" dirty="0"/>
              <a:t>Python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59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BFD3-D8A1-413D-A457-FD66D414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7BAD9B6-560E-40B9-9D61-8E858FC6414B}"/>
              </a:ext>
            </a:extLst>
          </p:cNvPr>
          <p:cNvSpPr/>
          <p:nvPr/>
        </p:nvSpPr>
        <p:spPr>
          <a:xfrm>
            <a:off x="1097280" y="3179134"/>
            <a:ext cx="10058400" cy="264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E1D03-2A0D-4B55-ACC8-60719893EB53}"/>
              </a:ext>
            </a:extLst>
          </p:cNvPr>
          <p:cNvSpPr txBox="1"/>
          <p:nvPr/>
        </p:nvSpPr>
        <p:spPr>
          <a:xfrm>
            <a:off x="1097280" y="2809802"/>
            <a:ext cx="3115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Schedule for Event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359018-BAB9-48D5-9DF8-593E0BDAD410}"/>
              </a:ext>
            </a:extLst>
          </p:cNvPr>
          <p:cNvSpPr txBox="1"/>
          <p:nvPr/>
        </p:nvSpPr>
        <p:spPr>
          <a:xfrm>
            <a:off x="7621416" y="2809802"/>
            <a:ext cx="1701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Event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E208E9-7261-4A00-82A7-70EC42FD1FB4}"/>
              </a:ext>
            </a:extLst>
          </p:cNvPr>
          <p:cNvSpPr txBox="1"/>
          <p:nvPr/>
        </p:nvSpPr>
        <p:spPr>
          <a:xfrm>
            <a:off x="1097280" y="3963927"/>
            <a:ext cx="288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Schedule for Event 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329CAF-35DF-4052-9F1C-5D9BF0FC1DCD}"/>
              </a:ext>
            </a:extLst>
          </p:cNvPr>
          <p:cNvSpPr txBox="1"/>
          <p:nvPr/>
        </p:nvSpPr>
        <p:spPr>
          <a:xfrm>
            <a:off x="7621416" y="3963926"/>
            <a:ext cx="1701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Event 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4B6307-C59A-4402-8A93-19F125B4CE1C}"/>
              </a:ext>
            </a:extLst>
          </p:cNvPr>
          <p:cNvSpPr txBox="1"/>
          <p:nvPr/>
        </p:nvSpPr>
        <p:spPr>
          <a:xfrm>
            <a:off x="4050618" y="1875859"/>
            <a:ext cx="3115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One schedule per event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549B991-53B5-45C0-AEC9-5207F989A0D4}"/>
              </a:ext>
            </a:extLst>
          </p:cNvPr>
          <p:cNvSpPr/>
          <p:nvPr/>
        </p:nvSpPr>
        <p:spPr>
          <a:xfrm>
            <a:off x="1097280" y="4318791"/>
            <a:ext cx="10058400" cy="26441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CC9B478-FF87-4E4B-8EBF-A87DC5BFE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718" y="2658760"/>
            <a:ext cx="2415719" cy="241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4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B49C-7607-48D1-A4B1-EC821E82D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Funny as a Service (</a:t>
            </a:r>
            <a:r>
              <a:rPr lang="en-US" dirty="0" err="1"/>
              <a:t>FaaS</a:t>
            </a:r>
            <a:r>
              <a:rPr lang="en-US" dirty="0"/>
              <a:t>) and Furious</a:t>
            </a:r>
          </a:p>
        </p:txBody>
      </p:sp>
      <p:pic>
        <p:nvPicPr>
          <p:cNvPr id="6" name="Content Placeholder 5">
            <a:hlinkClick r:id="rId2"/>
            <a:extLst>
              <a:ext uri="{FF2B5EF4-FFF2-40B4-BE49-F238E27FC236}">
                <a16:creationId xmlns:a16="http://schemas.microsoft.com/office/drawing/2014/main" id="{05CAFC63-5029-4F7C-B9E8-9745A944A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527" y="1846263"/>
            <a:ext cx="3239272" cy="40227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590F4A-BFC6-4211-99FD-B104B8AA0FA4}"/>
              </a:ext>
            </a:extLst>
          </p:cNvPr>
          <p:cNvSpPr txBox="1"/>
          <p:nvPr/>
        </p:nvSpPr>
        <p:spPr>
          <a:xfrm>
            <a:off x="4940632" y="5868988"/>
            <a:ext cx="2371061" cy="382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©2020 Forrest </a:t>
            </a:r>
            <a:r>
              <a:rPr lang="en-US" dirty="0" err="1"/>
              <a:t>Brazeal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6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313D-7AA7-4788-AB47-E4622C42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793DD-9F7F-428A-88A2-DAA0A2CBE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Notifications for recurring events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Can be scheduled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Multiple messages, picked randomly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Subscribe/unsubscribe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Managed via mobile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3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691C-0718-4367-A927-66A03794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C72548-E6FD-4EA3-8E27-A6DC211FE8CB}"/>
              </a:ext>
            </a:extLst>
          </p:cNvPr>
          <p:cNvSpPr/>
          <p:nvPr/>
        </p:nvSpPr>
        <p:spPr>
          <a:xfrm>
            <a:off x="5248939" y="1854318"/>
            <a:ext cx="1694121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991F2A-B4F3-4983-ADBE-00E2394CDF95}"/>
              </a:ext>
            </a:extLst>
          </p:cNvPr>
          <p:cNvSpPr/>
          <p:nvPr/>
        </p:nvSpPr>
        <p:spPr>
          <a:xfrm>
            <a:off x="9461559" y="3428998"/>
            <a:ext cx="1694121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FFC323-629F-4AFE-806A-E71E2173F490}"/>
              </a:ext>
            </a:extLst>
          </p:cNvPr>
          <p:cNvSpPr/>
          <p:nvPr/>
        </p:nvSpPr>
        <p:spPr>
          <a:xfrm>
            <a:off x="5248938" y="3428998"/>
            <a:ext cx="1694121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FD543F-2BD9-4C84-9B35-DCD5088056D4}"/>
              </a:ext>
            </a:extLst>
          </p:cNvPr>
          <p:cNvSpPr/>
          <p:nvPr/>
        </p:nvSpPr>
        <p:spPr>
          <a:xfrm>
            <a:off x="5248937" y="5120641"/>
            <a:ext cx="1694121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38FEEA-A490-438C-9BB3-BDEEA675B0A1}"/>
              </a:ext>
            </a:extLst>
          </p:cNvPr>
          <p:cNvSpPr/>
          <p:nvPr/>
        </p:nvSpPr>
        <p:spPr>
          <a:xfrm>
            <a:off x="1207148" y="3428998"/>
            <a:ext cx="1694121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FFC9F55-1E76-439E-B520-4D2101DA0F41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2901269" y="2279621"/>
            <a:ext cx="2347670" cy="1574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24215A8-003A-48B2-BD66-2FFE94742D19}"/>
              </a:ext>
            </a:extLst>
          </p:cNvPr>
          <p:cNvSpPr txBox="1"/>
          <p:nvPr/>
        </p:nvSpPr>
        <p:spPr>
          <a:xfrm>
            <a:off x="2785729" y="2603870"/>
            <a:ext cx="161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date/time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8C8DB8E-B423-47BA-8432-3AA0B7707EDD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2901269" y="3854301"/>
            <a:ext cx="2347668" cy="169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E2E6780-77CB-48BB-95BD-9666BE625BCE}"/>
              </a:ext>
            </a:extLst>
          </p:cNvPr>
          <p:cNvSpPr txBox="1"/>
          <p:nvPr/>
        </p:nvSpPr>
        <p:spPr>
          <a:xfrm>
            <a:off x="2785729" y="4720811"/>
            <a:ext cx="187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messages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89EAFE2-6720-4EFB-A2D7-A7A754BF02C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6095999" y="2704923"/>
            <a:ext cx="1" cy="724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4DBFC09-267D-456E-AB2A-CD66565E33B8}"/>
              </a:ext>
            </a:extLst>
          </p:cNvPr>
          <p:cNvSpPr txBox="1"/>
          <p:nvPr/>
        </p:nvSpPr>
        <p:spPr>
          <a:xfrm>
            <a:off x="6126480" y="2871088"/>
            <a:ext cx="88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Trigger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8307460-B410-4F1D-B036-CF061E4D71AA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6095998" y="4279603"/>
            <a:ext cx="1" cy="84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C542F4A-E42E-4AE9-B9B7-E8F8F61E69EA}"/>
              </a:ext>
            </a:extLst>
          </p:cNvPr>
          <p:cNvSpPr txBox="1"/>
          <p:nvPr/>
        </p:nvSpPr>
        <p:spPr>
          <a:xfrm>
            <a:off x="6126480" y="4542520"/>
            <a:ext cx="243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Pick random message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44ED350-6E76-478D-A317-7C0ED3A505A5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6943059" y="3854301"/>
            <a:ext cx="2518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EC4BB0C-A2B2-41B9-8A82-B5C14C082378}"/>
              </a:ext>
            </a:extLst>
          </p:cNvPr>
          <p:cNvSpPr txBox="1"/>
          <p:nvPr/>
        </p:nvSpPr>
        <p:spPr>
          <a:xfrm>
            <a:off x="7342136" y="3428998"/>
            <a:ext cx="169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message</a:t>
            </a:r>
          </a:p>
        </p:txBody>
      </p:sp>
    </p:spTree>
    <p:extLst>
      <p:ext uri="{BB962C8B-B14F-4D97-AF65-F5344CB8AC3E}">
        <p14:creationId xmlns:p14="http://schemas.microsoft.com/office/powerpoint/2010/main" val="419677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2" grpId="0"/>
      <p:bldP spid="65" grpId="0"/>
      <p:bldP spid="68" grpId="0"/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0FE5-DE14-410A-9192-10C1577C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C7AA3-6C3D-412B-8A0F-E4BFE1120CA4}"/>
              </a:ext>
            </a:extLst>
          </p:cNvPr>
          <p:cNvSpPr/>
          <p:nvPr/>
        </p:nvSpPr>
        <p:spPr>
          <a:xfrm>
            <a:off x="5248939" y="1854318"/>
            <a:ext cx="1694121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Scheduler</a:t>
            </a:r>
          </a:p>
          <a:p>
            <a:pPr algn="ctr"/>
            <a:r>
              <a:rPr lang="en-US" dirty="0"/>
              <a:t>CloudWatch Events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46687D-A8CB-4D0C-AAC2-008AABB80DD3}"/>
              </a:ext>
            </a:extLst>
          </p:cNvPr>
          <p:cNvSpPr/>
          <p:nvPr/>
        </p:nvSpPr>
        <p:spPr>
          <a:xfrm>
            <a:off x="9461559" y="3428998"/>
            <a:ext cx="1694121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Sender</a:t>
            </a:r>
          </a:p>
          <a:p>
            <a:pPr algn="ctr"/>
            <a:r>
              <a:rPr lang="en-US" dirty="0"/>
              <a:t>SNS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27EFBF-C21A-4140-A448-CE3B68DA92F8}"/>
              </a:ext>
            </a:extLst>
          </p:cNvPr>
          <p:cNvSpPr/>
          <p:nvPr/>
        </p:nvSpPr>
        <p:spPr>
          <a:xfrm>
            <a:off x="5248938" y="3428998"/>
            <a:ext cx="1694121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Processor</a:t>
            </a:r>
          </a:p>
          <a:p>
            <a:pPr algn="ctr"/>
            <a:r>
              <a:rPr lang="en-US" dirty="0"/>
              <a:t>Lambda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F4FF44-71D5-4D3F-BDB6-7917ED5A79AE}"/>
              </a:ext>
            </a:extLst>
          </p:cNvPr>
          <p:cNvSpPr/>
          <p:nvPr/>
        </p:nvSpPr>
        <p:spPr>
          <a:xfrm>
            <a:off x="5248937" y="5120641"/>
            <a:ext cx="1694121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Storage</a:t>
            </a:r>
          </a:p>
          <a:p>
            <a:pPr algn="ctr"/>
            <a:r>
              <a:rPr lang="en-US" dirty="0"/>
              <a:t>DynamoDB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838F42-FD2F-4BDA-8791-332AEB24F984}"/>
              </a:ext>
            </a:extLst>
          </p:cNvPr>
          <p:cNvSpPr/>
          <p:nvPr/>
        </p:nvSpPr>
        <p:spPr>
          <a:xfrm>
            <a:off x="1207148" y="3428998"/>
            <a:ext cx="1694121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Manager</a:t>
            </a:r>
          </a:p>
          <a:p>
            <a:pPr algn="ctr"/>
            <a:r>
              <a:rPr lang="en-US" dirty="0"/>
              <a:t>Android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7A808B-7954-4A29-8BD7-D7F53052F634}"/>
              </a:ext>
            </a:extLst>
          </p:cNvPr>
          <p:cNvCxnSpPr>
            <a:stCxn id="23" idx="3"/>
            <a:endCxn id="19" idx="1"/>
          </p:cNvCxnSpPr>
          <p:nvPr/>
        </p:nvCxnSpPr>
        <p:spPr>
          <a:xfrm flipV="1">
            <a:off x="2901269" y="2279621"/>
            <a:ext cx="2347670" cy="1574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07092B-6B7C-4093-AC60-A001271993F9}"/>
              </a:ext>
            </a:extLst>
          </p:cNvPr>
          <p:cNvSpPr txBox="1"/>
          <p:nvPr/>
        </p:nvSpPr>
        <p:spPr>
          <a:xfrm>
            <a:off x="2785729" y="2603870"/>
            <a:ext cx="161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date/time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12793C-67BB-46E7-AA47-CDA307CE7629}"/>
              </a:ext>
            </a:extLst>
          </p:cNvPr>
          <p:cNvCxnSpPr>
            <a:stCxn id="23" idx="3"/>
            <a:endCxn id="22" idx="1"/>
          </p:cNvCxnSpPr>
          <p:nvPr/>
        </p:nvCxnSpPr>
        <p:spPr>
          <a:xfrm>
            <a:off x="2901269" y="3854301"/>
            <a:ext cx="2347668" cy="169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A0625AA-A337-41DB-AD5D-49BF7156D0B9}"/>
              </a:ext>
            </a:extLst>
          </p:cNvPr>
          <p:cNvSpPr txBox="1"/>
          <p:nvPr/>
        </p:nvSpPr>
        <p:spPr>
          <a:xfrm>
            <a:off x="2785729" y="4720811"/>
            <a:ext cx="187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messages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DB8931-7EFC-4FFD-BEC4-FECBD5042FB9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6095999" y="2704923"/>
            <a:ext cx="1" cy="724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58EB051-525A-40C7-AEA5-1321E926093C}"/>
              </a:ext>
            </a:extLst>
          </p:cNvPr>
          <p:cNvSpPr txBox="1"/>
          <p:nvPr/>
        </p:nvSpPr>
        <p:spPr>
          <a:xfrm>
            <a:off x="6126480" y="2871088"/>
            <a:ext cx="88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Trigger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F75DFE-08BF-4454-9E9E-D247845CE554}"/>
              </a:ext>
            </a:extLst>
          </p:cNvPr>
          <p:cNvCxnSpPr>
            <a:stCxn id="22" idx="0"/>
            <a:endCxn id="21" idx="2"/>
          </p:cNvCxnSpPr>
          <p:nvPr/>
        </p:nvCxnSpPr>
        <p:spPr>
          <a:xfrm flipV="1">
            <a:off x="6095998" y="4279603"/>
            <a:ext cx="1" cy="84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DD4542D-7CA4-4142-9E3E-A80ACBDB1C3F}"/>
              </a:ext>
            </a:extLst>
          </p:cNvPr>
          <p:cNvSpPr txBox="1"/>
          <p:nvPr/>
        </p:nvSpPr>
        <p:spPr>
          <a:xfrm>
            <a:off x="6126480" y="4542520"/>
            <a:ext cx="243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Pick random message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D6339E-ACA9-407B-A6D6-B63739438CA6}"/>
              </a:ext>
            </a:extLst>
          </p:cNvPr>
          <p:cNvCxnSpPr>
            <a:stCxn id="21" idx="3"/>
            <a:endCxn id="20" idx="1"/>
          </p:cNvCxnSpPr>
          <p:nvPr/>
        </p:nvCxnSpPr>
        <p:spPr>
          <a:xfrm>
            <a:off x="6943059" y="3854301"/>
            <a:ext cx="2518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9501F0A-8955-41FF-A52F-0DB61DEE2C5B}"/>
              </a:ext>
            </a:extLst>
          </p:cNvPr>
          <p:cNvSpPr txBox="1"/>
          <p:nvPr/>
        </p:nvSpPr>
        <p:spPr>
          <a:xfrm>
            <a:off x="7342136" y="3428998"/>
            <a:ext cx="169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message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39AEEA-D6B9-4060-B4CF-5F73F053B9B9}"/>
              </a:ext>
            </a:extLst>
          </p:cNvPr>
          <p:cNvSpPr/>
          <p:nvPr/>
        </p:nvSpPr>
        <p:spPr>
          <a:xfrm>
            <a:off x="4680807" y="1786320"/>
            <a:ext cx="6632236" cy="428487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A4594-9A58-4210-88B4-247A55D1E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520" y="5626668"/>
            <a:ext cx="444523" cy="44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9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8AE55-0604-4DDB-A9B9-8C94CC43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INTERACTIVE 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04AF0-C5E8-4974-BC0F-043EB00C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4068" lvl="1" indent="-342900">
              <a:buFont typeface="+mj-lt"/>
              <a:buAutoNum type="arabicPeriod"/>
            </a:pPr>
            <a:r>
              <a:rPr lang="en-US" sz="2800" dirty="0"/>
              <a:t>Visit: </a:t>
            </a:r>
            <a:r>
              <a:rPr lang="en-US" sz="2800" dirty="0">
                <a:hlinkClick r:id="rId2"/>
              </a:rPr>
              <a:t>https://bit.ly/testdonkey</a:t>
            </a:r>
            <a:endParaRPr lang="en-US" sz="2800" dirty="0"/>
          </a:p>
          <a:p>
            <a:pPr marL="544068" lvl="1" indent="-342900">
              <a:buFont typeface="+mj-lt"/>
              <a:buAutoNum type="arabicPeriod"/>
            </a:pPr>
            <a:r>
              <a:rPr lang="en-US" sz="2800" dirty="0"/>
              <a:t>Select topic(s) (multiple topics supported)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800" dirty="0"/>
              <a:t>Enter your email and click subscribe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800" dirty="0"/>
              <a:t>Confirm your email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800" dirty="0"/>
              <a:t>Unsubscribe by clicking link in the email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21306B-D717-4702-A639-FEB114085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428" y="1737360"/>
            <a:ext cx="1937252" cy="258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39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7CC8-FF96-4374-98AA-7ADE78CD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0CA51-18F9-489B-A46D-0EF53DBE7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0007"/>
          </a:xfrm>
        </p:spPr>
        <p:txBody>
          <a:bodyPr>
            <a:noAutofit/>
          </a:bodyPr>
          <a:lstStyle/>
          <a:p>
            <a:pPr marL="201168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i="1" dirty="0"/>
              <a:t>“Run code without provisioning or managing servers”</a:t>
            </a:r>
          </a:p>
          <a:p>
            <a:pPr marL="201168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b="1" dirty="0"/>
              <a:t>Steps: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Create function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Attach execution role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Set CloudWatch Events trigger permission</a:t>
            </a:r>
          </a:p>
          <a:p>
            <a:pPr marL="201168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b="1" dirty="0"/>
              <a:t>Notes: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AWS Toolkit for Visual Studio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Dynamic trigger and target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b="1" dirty="0"/>
              <a:t>More Info:</a:t>
            </a:r>
          </a:p>
          <a:p>
            <a:pPr marL="201168" lvl="1" indent="0">
              <a:buNone/>
            </a:pPr>
            <a:r>
              <a:rPr lang="en-US" dirty="0">
                <a:hlinkClick r:id="rId2"/>
              </a:rPr>
              <a:t>https://docs.aws.amazon.com/lambda/latest/dg/welcome.html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0C299-ABC8-4D6F-8B0E-EF979B896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131" y="1737360"/>
            <a:ext cx="952549" cy="9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1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AA03-0A81-4972-AF65-123F6696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CLOUDWATCH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0A49B-B640-44D6-8CFD-0AEAEEAF1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5578"/>
          </a:xfrm>
        </p:spPr>
        <p:txBody>
          <a:bodyPr>
            <a:noAutofit/>
          </a:bodyPr>
          <a:lstStyle/>
          <a:p>
            <a:pPr marL="201168" indent="0">
              <a:buNone/>
            </a:pPr>
            <a:r>
              <a:rPr lang="en-US" i="1" dirty="0"/>
              <a:t>“Schedule automated actions”</a:t>
            </a:r>
          </a:p>
          <a:p>
            <a:pPr marL="201168" indent="0">
              <a:buNone/>
            </a:pPr>
            <a:r>
              <a:rPr lang="en-US" b="1" dirty="0"/>
              <a:t>Steps: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Define schedule expression (</a:t>
            </a:r>
            <a:r>
              <a:rPr lang="en-US" dirty="0" err="1"/>
              <a:t>cron</a:t>
            </a:r>
            <a:r>
              <a:rPr lang="en-US" dirty="0"/>
              <a:t>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Create rule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Set target (Lambda)</a:t>
            </a:r>
          </a:p>
          <a:p>
            <a:pPr marL="201168" indent="0">
              <a:buNone/>
            </a:pPr>
            <a:r>
              <a:rPr lang="en-US" b="1" dirty="0"/>
              <a:t>Notes: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Permission is set on target (Lambda)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Amazon </a:t>
            </a:r>
            <a:r>
              <a:rPr lang="en-US" dirty="0" err="1"/>
              <a:t>EventBridge</a:t>
            </a:r>
            <a:endParaRPr lang="en-US" dirty="0"/>
          </a:p>
          <a:p>
            <a:pPr marL="749808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201168" indent="0">
              <a:buNone/>
            </a:pPr>
            <a:r>
              <a:rPr lang="en-US" b="1" dirty="0"/>
              <a:t>More Info</a:t>
            </a:r>
            <a:r>
              <a:rPr lang="en-US" dirty="0"/>
              <a:t>:</a:t>
            </a:r>
          </a:p>
          <a:p>
            <a:pPr marL="201168" indent="0">
              <a:spcBef>
                <a:spcPts val="200"/>
              </a:spcBef>
              <a:buNone/>
            </a:pPr>
            <a:r>
              <a:rPr lang="en-US" sz="1800" dirty="0">
                <a:hlinkClick r:id="rId2"/>
              </a:rPr>
              <a:t>https://docs.aws.amazon.com/AmazonCloudWatch/latest/events/WhatIsCloudWatchEvents.html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DB337-0F9C-4DF0-B613-F997DDED1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131" y="1737360"/>
            <a:ext cx="952549" cy="9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45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49F12-8B87-4580-BB24-13B61098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Simple Notification Service (SNS)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4748E-D2EA-4B6B-A435-57C665718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01168" lvl="1" indent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000" i="1" dirty="0"/>
              <a:t>“Coordinates and manages the delivery or sending of messages”</a:t>
            </a:r>
          </a:p>
          <a:p>
            <a:pPr marL="201168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b="1" dirty="0"/>
              <a:t>Steps: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Create a topic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Add subscription and set protocol (SMS, email,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Publish message (send)</a:t>
            </a:r>
          </a:p>
          <a:p>
            <a:pPr marL="201168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b="1" dirty="0"/>
              <a:t>Notes: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SMS defaults to USD 1.00 per month limit (soft limit)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Email is unformatted (no HTML)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Can’t delete pending subscription (</a:t>
            </a:r>
            <a:r>
              <a:rPr lang="en-US"/>
              <a:t>expire in 3 days)</a:t>
            </a:r>
            <a:endParaRPr lang="en-US" dirty="0"/>
          </a:p>
          <a:p>
            <a:pPr marL="201168" lvl="1" indent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000" b="1" dirty="0"/>
              <a:t>More Info:</a:t>
            </a:r>
          </a:p>
          <a:p>
            <a:pPr marL="201168" lvl="1" indent="0">
              <a:buNone/>
            </a:pPr>
            <a:r>
              <a:rPr lang="en-US" dirty="0">
                <a:hlinkClick r:id="rId2"/>
              </a:rPr>
              <a:t>https://docs.aws.amazon.com/sns/latest/dg/welcome.html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8158A-C2BC-45A8-8A23-4AA21DE7F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131" y="1737360"/>
            <a:ext cx="952549" cy="9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592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4662</TotalTime>
  <Words>1096</Words>
  <Application>Microsoft Office PowerPoint</Application>
  <PresentationFormat>Widescreen</PresentationFormat>
  <Paragraphs>275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Stencil</vt:lpstr>
      <vt:lpstr>Retrospect</vt:lpstr>
      <vt:lpstr>Scheduled Notifications Using Amazon CloudWatch Events, SNS, and Lambda</vt:lpstr>
      <vt:lpstr>ABOUT</vt:lpstr>
      <vt:lpstr>REQUIREMENTS</vt:lpstr>
      <vt:lpstr>DIAGRAM</vt:lpstr>
      <vt:lpstr>IMPLEMENTATION</vt:lpstr>
      <vt:lpstr>INTERACTIVE DEMO</vt:lpstr>
      <vt:lpstr>AWS LAMBDA</vt:lpstr>
      <vt:lpstr>AMAZON CLOUDWATCH EVENTS</vt:lpstr>
      <vt:lpstr>Amazon Simple Notification Service (SNS)</vt:lpstr>
      <vt:lpstr>Q&amp;A</vt:lpstr>
      <vt:lpstr>THANK YOU!</vt:lpstr>
      <vt:lpstr>ADDITIONAL SLIDES</vt:lpstr>
      <vt:lpstr>REALITY</vt:lpstr>
      <vt:lpstr>CRON</vt:lpstr>
      <vt:lpstr>AUTH0</vt:lpstr>
      <vt:lpstr>AWS Mobile SDK for Android</vt:lpstr>
      <vt:lpstr>AWS Security Token Service (STS)</vt:lpstr>
      <vt:lpstr>AMAZON DYNAMO DB</vt:lpstr>
      <vt:lpstr>AMAZON API GATEWAY</vt:lpstr>
      <vt:lpstr>AMAZON SIMPLE STORAGE SERVICE (S3)</vt:lpstr>
      <vt:lpstr>Amazon CloudFront</vt:lpstr>
      <vt:lpstr>BEYOND THE SEA</vt:lpstr>
      <vt:lpstr>Just for Fun</vt:lpstr>
      <vt:lpstr>DESIGN</vt:lpstr>
      <vt:lpstr>Funny as a Service (FaaS) and Furious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Nikki Yodo</dc:creator>
  <cp:lastModifiedBy>Nikki Yodo</cp:lastModifiedBy>
  <cp:revision>301</cp:revision>
  <dcterms:created xsi:type="dcterms:W3CDTF">2020-04-09T15:27:18Z</dcterms:created>
  <dcterms:modified xsi:type="dcterms:W3CDTF">2020-05-14T12:31:10Z</dcterms:modified>
</cp:coreProperties>
</file>