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c3d75e83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c3d75e8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2567f38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2567f38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c3d75e8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c3d75e8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1dd46c3b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1dd46c3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c3d75e8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c3d75e8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3d75e8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c3d75e8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2567f38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2567f38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c3d75e83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c3d75e83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1dd46c3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1dd46c3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2567f387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2567f387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2567f38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2567f38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2567f38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2567f38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c3d75e83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c3d75e83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2567f38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2567f38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1dd46c3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1dd46c3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2567f387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2567f387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567f38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567f38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c3d75e8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c3d75e8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567f387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567f387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2567f387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2567f387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82300" y="66575"/>
            <a:ext cx="8520600" cy="32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Does Semi-Natural Habitat Amplify Beneficial Spider Populations </a:t>
            </a:r>
            <a:endParaRPr sz="2400">
              <a:solidFill>
                <a:schemeClr val="dk1"/>
              </a:solidFill>
            </a:endParaRPr>
          </a:p>
          <a:p>
            <a:pPr indent="0" lvl="0" marL="0" rtl="0" algn="ctr">
              <a:spcBef>
                <a:spcPts val="0"/>
              </a:spcBef>
              <a:spcAft>
                <a:spcPts val="0"/>
              </a:spcAft>
              <a:buNone/>
            </a:pPr>
            <a:r>
              <a:rPr lang="en" sz="2400">
                <a:solidFill>
                  <a:schemeClr val="dk1"/>
                </a:solidFill>
              </a:rPr>
              <a:t>in a California Organic Vineyard?</a:t>
            </a:r>
            <a:endParaRPr sz="24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IALE 2019 </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Cord Phelps</a:t>
            </a:r>
            <a:endParaRPr sz="1800">
              <a:solidFill>
                <a:schemeClr val="dk1"/>
              </a:solidFill>
            </a:endParaRPr>
          </a:p>
          <a:p>
            <a:pPr indent="0" lvl="0" marL="0" rtl="0" algn="ctr">
              <a:spcBef>
                <a:spcPts val="0"/>
              </a:spcBef>
              <a:spcAft>
                <a:spcPts val="0"/>
              </a:spcAft>
              <a:buNone/>
            </a:pPr>
            <a:r>
              <a:rPr lang="en" sz="1800">
                <a:solidFill>
                  <a:schemeClr val="dk1"/>
                </a:solidFill>
              </a:rPr>
              <a:t>Lindsey Norgrove, Ph.D</a:t>
            </a:r>
            <a:endParaRPr sz="1800">
              <a:solidFill>
                <a:schemeClr val="dk1"/>
              </a:solidFill>
            </a:endParaRPr>
          </a:p>
          <a:p>
            <a:pPr indent="0" lvl="0" marL="0" rtl="0" algn="ctr">
              <a:spcBef>
                <a:spcPts val="0"/>
              </a:spcBef>
              <a:spcAft>
                <a:spcPts val="0"/>
              </a:spcAft>
              <a:buNone/>
            </a:pPr>
            <a:r>
              <a:rPr lang="en" sz="1800">
                <a:solidFill>
                  <a:schemeClr val="dk1"/>
                </a:solidFill>
              </a:rPr>
              <a:t>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Bern University of Applied Sciences</a:t>
            </a:r>
            <a:endParaRPr sz="1800">
              <a:solidFill>
                <a:schemeClr val="dk1"/>
              </a:solidFill>
            </a:endParaRPr>
          </a:p>
          <a:p>
            <a:pPr indent="0" lvl="0" marL="0" rtl="0" algn="ctr">
              <a:spcBef>
                <a:spcPts val="0"/>
              </a:spcBef>
              <a:spcAft>
                <a:spcPts val="0"/>
              </a:spcAft>
              <a:buNone/>
            </a:pPr>
            <a:r>
              <a:rPr lang="en" sz="1800">
                <a:solidFill>
                  <a:schemeClr val="dk1"/>
                </a:solidFill>
              </a:rPr>
              <a:t>School of Agricultural, Forest and Food Sciences</a:t>
            </a:r>
            <a:endParaRPr sz="1800"/>
          </a:p>
        </p:txBody>
      </p:sp>
      <p:pic>
        <p:nvPicPr>
          <p:cNvPr id="55" name="Google Shape;55;p13"/>
          <p:cNvPicPr preferRelativeResize="0"/>
          <p:nvPr/>
        </p:nvPicPr>
        <p:blipFill>
          <a:blip r:embed="rId3">
            <a:alphaModFix/>
          </a:blip>
          <a:stretch>
            <a:fillRect/>
          </a:stretch>
        </p:blipFill>
        <p:spPr>
          <a:xfrm>
            <a:off x="7307732" y="3442850"/>
            <a:ext cx="1395169" cy="1533525"/>
          </a:xfrm>
          <a:prstGeom prst="rect">
            <a:avLst/>
          </a:prstGeom>
          <a:noFill/>
          <a:ln>
            <a:noFill/>
          </a:ln>
        </p:spPr>
      </p:pic>
      <p:pic>
        <p:nvPicPr>
          <p:cNvPr id="56" name="Google Shape;56;p13"/>
          <p:cNvPicPr preferRelativeResize="0"/>
          <p:nvPr/>
        </p:nvPicPr>
        <p:blipFill>
          <a:blip r:embed="rId4">
            <a:alphaModFix/>
          </a:blip>
          <a:stretch>
            <a:fillRect/>
          </a:stretch>
        </p:blipFill>
        <p:spPr>
          <a:xfrm>
            <a:off x="291875" y="3442838"/>
            <a:ext cx="3905250" cy="153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3000"/>
              <a:t>Arthropod Sampling (continued)</a:t>
            </a:r>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2"/>
          <p:cNvPicPr preferRelativeResize="0"/>
          <p:nvPr/>
        </p:nvPicPr>
        <p:blipFill>
          <a:blip r:embed="rId3">
            <a:alphaModFix/>
          </a:blip>
          <a:stretch>
            <a:fillRect/>
          </a:stretch>
        </p:blipFill>
        <p:spPr>
          <a:xfrm>
            <a:off x="152400" y="1170125"/>
            <a:ext cx="4197826" cy="3148376"/>
          </a:xfrm>
          <a:prstGeom prst="rect">
            <a:avLst/>
          </a:prstGeom>
          <a:noFill/>
          <a:ln>
            <a:noFill/>
          </a:ln>
        </p:spPr>
      </p:pic>
      <p:pic>
        <p:nvPicPr>
          <p:cNvPr id="121" name="Google Shape;121;p22"/>
          <p:cNvPicPr preferRelativeResize="0"/>
          <p:nvPr/>
        </p:nvPicPr>
        <p:blipFill>
          <a:blip r:embed="rId4">
            <a:alphaModFix/>
          </a:blip>
          <a:stretch>
            <a:fillRect/>
          </a:stretch>
        </p:blipFill>
        <p:spPr>
          <a:xfrm>
            <a:off x="4759058" y="1170125"/>
            <a:ext cx="4197818" cy="3148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arthropod diversity and abundance</a:t>
            </a:r>
            <a:endParaRPr/>
          </a:p>
        </p:txBody>
      </p:sp>
      <p:sp>
        <p:nvSpPr>
          <p:cNvPr id="127" name="Google Shape;127;p23"/>
          <p:cNvSpPr txBox="1"/>
          <p:nvPr/>
        </p:nvSpPr>
        <p:spPr>
          <a:xfrm>
            <a:off x="6884375" y="2882625"/>
            <a:ext cx="65112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3"/>
          <p:cNvPicPr preferRelativeResize="0"/>
          <p:nvPr/>
        </p:nvPicPr>
        <p:blipFill>
          <a:blip r:embed="rId3">
            <a:alphaModFix/>
          </a:blip>
          <a:stretch>
            <a:fillRect/>
          </a:stretch>
        </p:blipFill>
        <p:spPr>
          <a:xfrm>
            <a:off x="152400" y="1170125"/>
            <a:ext cx="4323825" cy="3585450"/>
          </a:xfrm>
          <a:prstGeom prst="rect">
            <a:avLst/>
          </a:prstGeom>
          <a:noFill/>
          <a:ln>
            <a:noFill/>
          </a:ln>
        </p:spPr>
      </p:pic>
      <p:pic>
        <p:nvPicPr>
          <p:cNvPr id="130" name="Google Shape;130;p23"/>
          <p:cNvPicPr preferRelativeResize="0"/>
          <p:nvPr/>
        </p:nvPicPr>
        <p:blipFill>
          <a:blip r:embed="rId4">
            <a:alphaModFix/>
          </a:blip>
          <a:stretch>
            <a:fillRect/>
          </a:stretch>
        </p:blipFill>
        <p:spPr>
          <a:xfrm>
            <a:off x="4692700" y="1170125"/>
            <a:ext cx="4323825" cy="3591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43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beneficial spider spatial density</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4"/>
          <p:cNvPicPr preferRelativeResize="0"/>
          <p:nvPr/>
        </p:nvPicPr>
        <p:blipFill>
          <a:blip r:embed="rId3">
            <a:alphaModFix/>
          </a:blip>
          <a:stretch>
            <a:fillRect/>
          </a:stretch>
        </p:blipFill>
        <p:spPr>
          <a:xfrm>
            <a:off x="152400" y="1017734"/>
            <a:ext cx="4419600" cy="3665966"/>
          </a:xfrm>
          <a:prstGeom prst="rect">
            <a:avLst/>
          </a:prstGeom>
          <a:noFill/>
          <a:ln>
            <a:noFill/>
          </a:ln>
        </p:spPr>
      </p:pic>
      <p:pic>
        <p:nvPicPr>
          <p:cNvPr id="138" name="Google Shape;138;p24"/>
          <p:cNvPicPr preferRelativeResize="0"/>
          <p:nvPr/>
        </p:nvPicPr>
        <p:blipFill>
          <a:blip r:embed="rId4">
            <a:alphaModFix/>
          </a:blip>
          <a:stretch>
            <a:fillRect/>
          </a:stretch>
        </p:blipFill>
        <p:spPr>
          <a:xfrm>
            <a:off x="4632576" y="1017725"/>
            <a:ext cx="4388574" cy="3645500"/>
          </a:xfrm>
          <a:prstGeom prst="rect">
            <a:avLst/>
          </a:prstGeom>
          <a:noFill/>
          <a:ln>
            <a:noFill/>
          </a:ln>
        </p:spPr>
      </p:pic>
      <p:sp>
        <p:nvSpPr>
          <p:cNvPr id="139" name="Google Shape;139;p24"/>
          <p:cNvSpPr/>
          <p:nvPr/>
        </p:nvSpPr>
        <p:spPr>
          <a:xfrm>
            <a:off x="4382900" y="4231825"/>
            <a:ext cx="2786400" cy="825000"/>
          </a:xfrm>
          <a:prstGeom prst="wedgeRoundRectCallout">
            <a:avLst>
              <a:gd fmla="val -8782" name="adj1"/>
              <a:gd fmla="val -12314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Different density patterns develop as the weeks progress suggesting that ‘clusters’ exist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152400" y="25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 assessing spider populations </a:t>
            </a:r>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5"/>
          <p:cNvPicPr preferRelativeResize="0"/>
          <p:nvPr/>
        </p:nvPicPr>
        <p:blipFill>
          <a:blip r:embed="rId3">
            <a:alphaModFix/>
          </a:blip>
          <a:stretch>
            <a:fillRect/>
          </a:stretch>
        </p:blipFill>
        <p:spPr>
          <a:xfrm>
            <a:off x="152400" y="1331433"/>
            <a:ext cx="4134026" cy="3424142"/>
          </a:xfrm>
          <a:prstGeom prst="rect">
            <a:avLst/>
          </a:prstGeom>
          <a:noFill/>
          <a:ln>
            <a:noFill/>
          </a:ln>
        </p:spPr>
      </p:pic>
      <p:pic>
        <p:nvPicPr>
          <p:cNvPr id="147" name="Google Shape;147;p25"/>
          <p:cNvPicPr preferRelativeResize="0"/>
          <p:nvPr/>
        </p:nvPicPr>
        <p:blipFill>
          <a:blip r:embed="rId4">
            <a:alphaModFix/>
          </a:blip>
          <a:stretch>
            <a:fillRect/>
          </a:stretch>
        </p:blipFill>
        <p:spPr>
          <a:xfrm>
            <a:off x="4827650" y="1322525"/>
            <a:ext cx="4134025" cy="3433051"/>
          </a:xfrm>
          <a:prstGeom prst="rect">
            <a:avLst/>
          </a:prstGeom>
          <a:noFill/>
          <a:ln>
            <a:noFill/>
          </a:ln>
        </p:spPr>
      </p:pic>
      <p:sp>
        <p:nvSpPr>
          <p:cNvPr id="148" name="Google Shape;148;p25"/>
          <p:cNvSpPr/>
          <p:nvPr/>
        </p:nvSpPr>
        <p:spPr>
          <a:xfrm>
            <a:off x="1182200" y="998875"/>
            <a:ext cx="1748700" cy="932700"/>
          </a:xfrm>
          <a:prstGeom prst="wedgeRoundRectCallout">
            <a:avLst>
              <a:gd fmla="val 17959" name="adj1"/>
              <a:gd fmla="val 11093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pm control spider population was more abundant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0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 assessing seasonal spider populations, spatial density </a:t>
            </a:r>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6"/>
          <p:cNvPicPr preferRelativeResize="0"/>
          <p:nvPr/>
        </p:nvPicPr>
        <p:blipFill>
          <a:blip r:embed="rId3">
            <a:alphaModFix/>
          </a:blip>
          <a:stretch>
            <a:fillRect/>
          </a:stretch>
        </p:blipFill>
        <p:spPr>
          <a:xfrm>
            <a:off x="152400" y="1530125"/>
            <a:ext cx="4153170" cy="3460975"/>
          </a:xfrm>
          <a:prstGeom prst="rect">
            <a:avLst/>
          </a:prstGeom>
          <a:noFill/>
          <a:ln>
            <a:noFill/>
          </a:ln>
        </p:spPr>
      </p:pic>
      <p:pic>
        <p:nvPicPr>
          <p:cNvPr id="156" name="Google Shape;156;p26"/>
          <p:cNvPicPr preferRelativeResize="0"/>
          <p:nvPr/>
        </p:nvPicPr>
        <p:blipFill>
          <a:blip r:embed="rId4">
            <a:alphaModFix/>
          </a:blip>
          <a:stretch>
            <a:fillRect/>
          </a:stretch>
        </p:blipFill>
        <p:spPr>
          <a:xfrm>
            <a:off x="4457975" y="1530125"/>
            <a:ext cx="4153174" cy="3455983"/>
          </a:xfrm>
          <a:prstGeom prst="rect">
            <a:avLst/>
          </a:prstGeom>
          <a:noFill/>
          <a:ln>
            <a:noFill/>
          </a:ln>
        </p:spPr>
      </p:pic>
      <p:sp>
        <p:nvSpPr>
          <p:cNvPr id="157" name="Google Shape;157;p26"/>
          <p:cNvSpPr/>
          <p:nvPr/>
        </p:nvSpPr>
        <p:spPr>
          <a:xfrm>
            <a:off x="7341675" y="2485550"/>
            <a:ext cx="1190700" cy="686100"/>
          </a:xfrm>
          <a:prstGeom prst="wedgeRoundRectCallout">
            <a:avLst>
              <a:gd fmla="val -28280" name="adj1"/>
              <a:gd fmla="val 17196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is sparse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172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 assessing seasonal spider populations</a:t>
            </a:r>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7"/>
          <p:cNvPicPr preferRelativeResize="0"/>
          <p:nvPr/>
        </p:nvPicPr>
        <p:blipFill>
          <a:blip r:embed="rId3">
            <a:alphaModFix/>
          </a:blip>
          <a:stretch>
            <a:fillRect/>
          </a:stretch>
        </p:blipFill>
        <p:spPr>
          <a:xfrm>
            <a:off x="152400" y="1170125"/>
            <a:ext cx="4201415" cy="3493100"/>
          </a:xfrm>
          <a:prstGeom prst="rect">
            <a:avLst/>
          </a:prstGeom>
          <a:noFill/>
          <a:ln>
            <a:noFill/>
          </a:ln>
        </p:spPr>
      </p:pic>
      <p:sp>
        <p:nvSpPr>
          <p:cNvPr id="165" name="Google Shape;165;p27"/>
          <p:cNvSpPr/>
          <p:nvPr/>
        </p:nvSpPr>
        <p:spPr>
          <a:xfrm>
            <a:off x="2807675" y="1522100"/>
            <a:ext cx="1593900" cy="932700"/>
          </a:xfrm>
          <a:prstGeom prst="wedgeRoundRectCallout">
            <a:avLst>
              <a:gd fmla="val -81926" name="adj1"/>
              <a:gd fmla="val 6715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Three arbitrary timeframes</a:t>
            </a:r>
            <a:endParaRPr/>
          </a:p>
        </p:txBody>
      </p:sp>
      <p:pic>
        <p:nvPicPr>
          <p:cNvPr id="166" name="Google Shape;166;p27"/>
          <p:cNvPicPr preferRelativeResize="0"/>
          <p:nvPr/>
        </p:nvPicPr>
        <p:blipFill>
          <a:blip r:embed="rId4">
            <a:alphaModFix/>
          </a:blip>
          <a:stretch>
            <a:fillRect/>
          </a:stretch>
        </p:blipFill>
        <p:spPr>
          <a:xfrm>
            <a:off x="4714950" y="1170125"/>
            <a:ext cx="4201426" cy="34951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30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hypothesis translated for a ‘GLM’ model</a:t>
            </a:r>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8"/>
          <p:cNvSpPr txBox="1"/>
          <p:nvPr/>
        </p:nvSpPr>
        <p:spPr>
          <a:xfrm>
            <a:off x="389550" y="945000"/>
            <a:ext cx="8364900" cy="3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t>-</a:t>
            </a:r>
            <a:r>
              <a:rPr lang="en" sz="1800">
                <a:solidFill>
                  <a:srgbClr val="000000"/>
                </a:solidFill>
              </a:rPr>
              <a:t> the number of trapped spiders increases with log(population)</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t>-</a:t>
            </a:r>
            <a:r>
              <a:rPr lang="en" sz="1800">
                <a:solidFill>
                  <a:srgbClr val="000000"/>
                </a:solidFill>
              </a:rPr>
              <a:t> the number of trapped spiders increases with natural habitat support. Ecological justification: from the research, beneficial insect population increases with SNH.</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t>-</a:t>
            </a:r>
            <a:r>
              <a:rPr lang="en" sz="1800">
                <a:solidFill>
                  <a:srgbClr val="000000"/>
                </a:solidFill>
              </a:rPr>
              <a:t> the impact of population on trapped spiders increases with natural habitat support (ie, the association (or, parameter “interaction”) of trapped spiders and log population depends on the presence of natural habitat.) Ecological justification: more prey, more spider movement, more encounters with the trap.</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sp>
        <p:nvSpPr>
          <p:cNvPr id="174" name="Google Shape;174;p28"/>
          <p:cNvSpPr txBox="1"/>
          <p:nvPr/>
        </p:nvSpPr>
        <p:spPr>
          <a:xfrm>
            <a:off x="536925" y="4198500"/>
            <a:ext cx="8364900" cy="86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Poisson regression: a GLM modeling an outcome without a known maximum (a binomial distribution with a low probability of an event and a large amount of trials; the mean and the variance are almost identical)</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30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GLM’ model (continued)</a:t>
            </a:r>
            <a:endParaRPr/>
          </a:p>
        </p:txBody>
      </p:sp>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9"/>
          <p:cNvSpPr txBox="1"/>
          <p:nvPr/>
        </p:nvSpPr>
        <p:spPr>
          <a:xfrm>
            <a:off x="389550" y="945000"/>
            <a:ext cx="8364900" cy="3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t>-</a:t>
            </a:r>
            <a:r>
              <a:rPr lang="en" sz="1800">
                <a:solidFill>
                  <a:srgbClr val="000000"/>
                </a:solidFill>
              </a:rPr>
              <a:t> seasonal </a:t>
            </a:r>
            <a:r>
              <a:rPr lang="en" sz="1800"/>
              <a:t>priors assumed based on 3 different normal distributions</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t>-</a:t>
            </a:r>
            <a:r>
              <a:rPr lang="en" sz="1800">
                <a:solidFill>
                  <a:srgbClr val="000000"/>
                </a:solidFill>
              </a:rPr>
              <a:t> </a:t>
            </a:r>
            <a:r>
              <a:rPr lang="en" sz="1800">
                <a:solidFill>
                  <a:schemeClr val="dk1"/>
                </a:solidFill>
              </a:rPr>
              <a:t>Poisson regression: a GLM modeling an outcome without a known maximum (a binomial distribution with a low probability of an event and a large amount of trials; the mean and the variance are almost identical); R package bmrs::brm()</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 sz="1800"/>
              <a:t>-</a:t>
            </a:r>
            <a:r>
              <a:rPr lang="en" sz="1800">
                <a:solidFill>
                  <a:srgbClr val="000000"/>
                </a:solidFill>
              </a:rPr>
              <a:t> </a:t>
            </a:r>
            <a:r>
              <a:rPr lang="en" sz="1800"/>
              <a:t>model based on the Oceanic Tool Complexity Model, Population size predicts technological complexity in Oceania (Kline 2010). Tools developed is a function of population and cultural exposure rate.</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 SNH proximity has an effect? </a:t>
            </a:r>
            <a:endParaRPr/>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30"/>
          <p:cNvPicPr preferRelativeResize="0"/>
          <p:nvPr/>
        </p:nvPicPr>
        <p:blipFill>
          <a:blip r:embed="rId3">
            <a:alphaModFix/>
          </a:blip>
          <a:stretch>
            <a:fillRect/>
          </a:stretch>
        </p:blipFill>
        <p:spPr>
          <a:xfrm>
            <a:off x="3399425" y="1083925"/>
            <a:ext cx="4598461" cy="3820976"/>
          </a:xfrm>
          <a:prstGeom prst="rect">
            <a:avLst/>
          </a:prstGeom>
          <a:noFill/>
          <a:ln>
            <a:noFill/>
          </a:ln>
        </p:spPr>
      </p:pic>
      <p:sp>
        <p:nvSpPr>
          <p:cNvPr id="189" name="Google Shape;189;p30"/>
          <p:cNvSpPr/>
          <p:nvPr/>
        </p:nvSpPr>
        <p:spPr>
          <a:xfrm>
            <a:off x="1767175" y="3132075"/>
            <a:ext cx="1487700" cy="677400"/>
          </a:xfrm>
          <a:prstGeom prst="wedgeRoundRectCallout">
            <a:avLst>
              <a:gd fmla="val 116107" name="adj1"/>
              <a:gd fmla="val 1787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un-likely</a:t>
            </a:r>
            <a:endParaRPr/>
          </a:p>
        </p:txBody>
      </p:sp>
      <p:sp>
        <p:nvSpPr>
          <p:cNvPr id="190" name="Google Shape;190;p30"/>
          <p:cNvSpPr txBox="1"/>
          <p:nvPr/>
        </p:nvSpPr>
        <p:spPr>
          <a:xfrm>
            <a:off x="545950" y="4109050"/>
            <a:ext cx="2379000" cy="9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(poisson regression of count data where the absolute population density is unknown)</a:t>
            </a:r>
            <a:endParaRPr/>
          </a:p>
        </p:txBody>
      </p:sp>
      <p:sp>
        <p:nvSpPr>
          <p:cNvPr id="191" name="Google Shape;191;p30"/>
          <p:cNvSpPr/>
          <p:nvPr/>
        </p:nvSpPr>
        <p:spPr>
          <a:xfrm>
            <a:off x="1767175" y="1215575"/>
            <a:ext cx="1487700" cy="677400"/>
          </a:xfrm>
          <a:prstGeom prst="wedgeRoundRectCallout">
            <a:avLst>
              <a:gd fmla="val 123834" name="adj1"/>
              <a:gd fmla="val 173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likely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 → </a:t>
            </a:r>
            <a:r>
              <a:rPr b="1" lang="en"/>
              <a:t>conclusions</a:t>
            </a:r>
            <a:endParaRPr b="1"/>
          </a:p>
        </p:txBody>
      </p:sp>
      <p:sp>
        <p:nvSpPr>
          <p:cNvPr id="197" name="Google Shape;197;p31"/>
          <p:cNvSpPr txBox="1"/>
          <p:nvPr>
            <p:ph idx="1" type="body"/>
          </p:nvPr>
        </p:nvSpPr>
        <p:spPr>
          <a:xfrm>
            <a:off x="311700" y="1152475"/>
            <a:ext cx="8520600" cy="36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arthropod diversity and abundance in SNH rows is greater than the diversity expressed by rows not supported by SNH : </a:t>
            </a:r>
            <a:r>
              <a:rPr b="1" lang="en">
                <a:solidFill>
                  <a:schemeClr val="dk1"/>
                </a:solidFill>
              </a:rPr>
              <a:t>for spiders, yes, but only at mid-season</a:t>
            </a:r>
            <a:endParaRPr b="1">
              <a:solidFill>
                <a:schemeClr val="dk1"/>
              </a:solidFill>
            </a:endParaRPr>
          </a:p>
          <a:p>
            <a:pPr indent="0" lvl="0" marL="0" rtl="0" algn="l">
              <a:spcBef>
                <a:spcPts val="1600"/>
              </a:spcBef>
              <a:spcAft>
                <a:spcPts val="0"/>
              </a:spcAft>
              <a:buNone/>
            </a:pPr>
            <a:r>
              <a:rPr lang="en">
                <a:solidFill>
                  <a:schemeClr val="dk1"/>
                </a:solidFill>
              </a:rPr>
              <a:t>(ii) beneficial arthropod density should be higher at the SNH margin and decrease moving into the vineyard : </a:t>
            </a:r>
            <a:r>
              <a:rPr b="1" lang="en">
                <a:solidFill>
                  <a:schemeClr val="dk1"/>
                </a:solidFill>
              </a:rPr>
              <a:t>for spiders, </a:t>
            </a:r>
            <a:r>
              <a:rPr b="1" lang="en">
                <a:solidFill>
                  <a:schemeClr val="dk1"/>
                </a:solidFill>
              </a:rPr>
              <a:t>no, this was not observed</a:t>
            </a:r>
            <a:endParaRPr b="1">
              <a:solidFill>
                <a:schemeClr val="dk1"/>
              </a:solidFill>
            </a:endParaRPr>
          </a:p>
          <a:p>
            <a:pPr indent="0" lvl="0" marL="0" rtl="0" algn="l">
              <a:spcBef>
                <a:spcPts val="1600"/>
              </a:spcBef>
              <a:spcAft>
                <a:spcPts val="0"/>
              </a:spcAft>
              <a:buNone/>
            </a:pPr>
            <a:r>
              <a:rPr lang="en">
                <a:solidFill>
                  <a:schemeClr val="dk1"/>
                </a:solidFill>
              </a:rPr>
              <a:t>(iii) beneficial arthropod maximum density diffuses into the vineyard over the growing season : </a:t>
            </a:r>
            <a:r>
              <a:rPr b="1" lang="en">
                <a:solidFill>
                  <a:schemeClr val="dk1"/>
                </a:solidFill>
              </a:rPr>
              <a:t>for spiders, apparently not, but more analysis needed</a:t>
            </a:r>
            <a:endParaRPr b="1">
              <a:solidFill>
                <a:schemeClr val="dk1"/>
              </a:solidFill>
            </a:endParaRPr>
          </a:p>
          <a:p>
            <a:pPr indent="0" lvl="0" marL="0" rtl="0" algn="l">
              <a:spcBef>
                <a:spcPts val="1600"/>
              </a:spcBef>
              <a:spcAft>
                <a:spcPts val="0"/>
              </a:spcAft>
              <a:buNone/>
            </a:pPr>
            <a:r>
              <a:rPr lang="en">
                <a:solidFill>
                  <a:schemeClr val="dk1"/>
                </a:solidFill>
              </a:rPr>
              <a:t>(iv) vineyard beneficial arthropod density can be measured using vane traps suspended in the canopy : </a:t>
            </a:r>
            <a:r>
              <a:rPr b="1" lang="en">
                <a:solidFill>
                  <a:schemeClr val="dk1"/>
                </a:solidFill>
              </a:rPr>
              <a:t>for spiders, </a:t>
            </a:r>
            <a:r>
              <a:rPr b="1" lang="en">
                <a:solidFill>
                  <a:schemeClr val="dk1"/>
                </a:solidFill>
              </a:rPr>
              <a:t>yes, but probably not for hymenoptera (parasitoid and predaceous wasps)</a:t>
            </a:r>
            <a:endParaRPr b="1">
              <a:solidFill>
                <a:schemeClr val="dk1"/>
              </a:solidFill>
            </a:endParaRPr>
          </a:p>
          <a:p>
            <a:pPr indent="0" lvl="0" marL="0" rtl="0" algn="l">
              <a:spcBef>
                <a:spcPts val="1600"/>
              </a:spcBef>
              <a:spcAft>
                <a:spcPts val="1600"/>
              </a:spcAft>
              <a:buNone/>
            </a:pPr>
            <a:r>
              <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Semi-natural habitats (SNH) are believed to contribute various ecosystem services in agricultural settings. Faced with an array pest management challenges, the organic wine grape industry and associated research institutions have evaluated the potential contribution of SNH to biological control strategies. However, conclusions are often contradictory and qualitative. </a:t>
            </a:r>
            <a:endParaRPr>
              <a:solidFill>
                <a:schemeClr val="dk1"/>
              </a:solidFill>
            </a:endParaRPr>
          </a:p>
          <a:p>
            <a:pPr indent="0" lvl="0" marL="0" rtl="0" algn="l">
              <a:spcBef>
                <a:spcPts val="1600"/>
              </a:spcBef>
              <a:spcAft>
                <a:spcPts val="1600"/>
              </a:spcAft>
              <a:buNone/>
            </a:pPr>
            <a:r>
              <a:rPr lang="en">
                <a:solidFill>
                  <a:schemeClr val="dk1"/>
                </a:solidFill>
              </a:rPr>
              <a:t>This study evaluates the sensitivity of beneficial spider populations to the proximity of SNH in a California Central Coast organic vineyard. The data suggests that the effect is very weak.  </a:t>
            </a:r>
            <a:endParaRPr>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65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32"/>
          <p:cNvPicPr preferRelativeResize="0"/>
          <p:nvPr/>
        </p:nvPicPr>
        <p:blipFill>
          <a:blip r:embed="rId3">
            <a:alphaModFix/>
          </a:blip>
          <a:stretch>
            <a:fillRect/>
          </a:stretch>
        </p:blipFill>
        <p:spPr>
          <a:xfrm>
            <a:off x="7479725" y="339050"/>
            <a:ext cx="1152525" cy="1266825"/>
          </a:xfrm>
          <a:prstGeom prst="rect">
            <a:avLst/>
          </a:prstGeom>
          <a:noFill/>
          <a:ln>
            <a:noFill/>
          </a:ln>
        </p:spPr>
      </p:pic>
      <p:pic>
        <p:nvPicPr>
          <p:cNvPr id="206" name="Google Shape;206;p32"/>
          <p:cNvPicPr preferRelativeResize="0"/>
          <p:nvPr/>
        </p:nvPicPr>
        <p:blipFill>
          <a:blip r:embed="rId4">
            <a:alphaModFix/>
          </a:blip>
          <a:stretch>
            <a:fillRect/>
          </a:stretch>
        </p:blipFill>
        <p:spPr>
          <a:xfrm>
            <a:off x="2742888" y="132925"/>
            <a:ext cx="3658236" cy="48776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65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acknowledgements</a:t>
            </a:r>
            <a:endParaRPr/>
          </a:p>
        </p:txBody>
      </p:sp>
      <p:sp>
        <p:nvSpPr>
          <p:cNvPr id="212" name="Google Shape;212;p33"/>
          <p:cNvSpPr txBox="1"/>
          <p:nvPr>
            <p:ph idx="1" type="body"/>
          </p:nvPr>
        </p:nvSpPr>
        <p:spPr>
          <a:xfrm>
            <a:off x="311700" y="3192650"/>
            <a:ext cx="8520600" cy="17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Peter Work, Ampelos Vineyards</a:t>
            </a:r>
            <a:endParaRPr>
              <a:solidFill>
                <a:schemeClr val="dk1"/>
              </a:solidFill>
            </a:endParaRPr>
          </a:p>
          <a:p>
            <a:pPr indent="0" lvl="0" marL="0" rtl="0" algn="l">
              <a:spcBef>
                <a:spcPts val="1600"/>
              </a:spcBef>
              <a:spcAft>
                <a:spcPts val="0"/>
              </a:spcAft>
              <a:buNone/>
            </a:pPr>
            <a:r>
              <a:rPr lang="en">
                <a:solidFill>
                  <a:schemeClr val="dk1"/>
                </a:solidFill>
              </a:rPr>
              <a:t>Anna Howell, UCANR Entomologist</a:t>
            </a:r>
            <a:endParaRPr>
              <a:solidFill>
                <a:schemeClr val="dk1"/>
              </a:solidFill>
            </a:endParaRPr>
          </a:p>
          <a:p>
            <a:pPr indent="0" lvl="0" marL="0" rtl="0" algn="l">
              <a:spcBef>
                <a:spcPts val="1600"/>
              </a:spcBef>
              <a:spcAft>
                <a:spcPts val="1600"/>
              </a:spcAft>
              <a:buNone/>
            </a:pPr>
            <a:r>
              <a:rPr lang="en">
                <a:solidFill>
                  <a:schemeClr val="dk1"/>
                </a:solidFill>
              </a:rPr>
              <a:t>Patrik Kehrli, Agroscope</a:t>
            </a:r>
            <a:endParaRPr/>
          </a:p>
        </p:txBody>
      </p:sp>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33"/>
          <p:cNvPicPr preferRelativeResize="0"/>
          <p:nvPr/>
        </p:nvPicPr>
        <p:blipFill>
          <a:blip r:embed="rId3">
            <a:alphaModFix/>
          </a:blip>
          <a:stretch>
            <a:fillRect/>
          </a:stretch>
        </p:blipFill>
        <p:spPr>
          <a:xfrm>
            <a:off x="7479725" y="339050"/>
            <a:ext cx="1152525" cy="126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ntroduction (continued)</a:t>
            </a:r>
            <a:endParaRPr/>
          </a:p>
        </p:txBody>
      </p:sp>
      <p:sp>
        <p:nvSpPr>
          <p:cNvPr id="69" name="Google Shape;69;p15"/>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While vineyard biodiversity accentuates arthropod predation and parasitization </a:t>
            </a:r>
            <a:r>
              <a:rPr lang="en">
                <a:solidFill>
                  <a:schemeClr val="dk1"/>
                </a:solidFill>
              </a:rPr>
              <a:t>(Altieri 2010)</a:t>
            </a:r>
            <a:r>
              <a:rPr lang="en">
                <a:solidFill>
                  <a:schemeClr val="dk1"/>
                </a:solidFill>
              </a:rPr>
              <a:t>, both </a:t>
            </a:r>
            <a:r>
              <a:rPr lang="en">
                <a:solidFill>
                  <a:schemeClr val="dk1"/>
                </a:solidFill>
              </a:rPr>
              <a:t>semi-natural habitats and cover crops have been studied for many years as a refuge for, and source of, insects that antagonize vineyard pests. However, the climate of the Central Coast and general scarcity of irrigation water limits the persistence and utility of cover crops as a driver of biodiversity. As a consequence, SNH pest regulation contributions are of interest.    </a:t>
            </a:r>
            <a:endParaRPr>
              <a:solidFill>
                <a:schemeClr val="dk1"/>
              </a:solidFill>
            </a:endParaRPr>
          </a:p>
          <a:p>
            <a:pPr indent="0" lvl="0" marL="0" rtl="0" algn="l">
              <a:spcBef>
                <a:spcPts val="1600"/>
              </a:spcBef>
              <a:spcAft>
                <a:spcPts val="1600"/>
              </a:spcAft>
              <a:buClr>
                <a:schemeClr val="dk1"/>
              </a:buClr>
              <a:buSzPts val="1100"/>
              <a:buFont typeface="Arial"/>
              <a:buNone/>
            </a:pPr>
            <a:r>
              <a:rPr lang="en">
                <a:solidFill>
                  <a:schemeClr val="dk1"/>
                </a:solidFill>
              </a:rPr>
              <a:t>“SNH” is characterized by reduced management activity and the presence of native vegetation (Mestre 2018) . On the Central Coast, vineyards are often surrounded by a SNH profile composed of grasslands used for grazing interspersed with oak trees (</a:t>
            </a:r>
            <a:r>
              <a:rPr i="1" lang="en">
                <a:solidFill>
                  <a:schemeClr val="dk1"/>
                </a:solidFill>
              </a:rPr>
              <a:t>Quercus douglasii</a:t>
            </a:r>
            <a:r>
              <a:rPr lang="en">
                <a:solidFill>
                  <a:schemeClr val="dk1"/>
                </a:solidFill>
              </a:rPr>
              <a:t>). </a:t>
            </a:r>
            <a:endParaRPr>
              <a:solidFill>
                <a:schemeClr val="dk1"/>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questions</a:t>
            </a:r>
            <a:endParaRPr/>
          </a:p>
        </p:txBody>
      </p:sp>
      <p:sp>
        <p:nvSpPr>
          <p:cNvPr id="76" name="Google Shape;76;p16"/>
          <p:cNvSpPr txBox="1"/>
          <p:nvPr>
            <p:ph idx="1" type="body"/>
          </p:nvPr>
        </p:nvSpPr>
        <p:spPr>
          <a:xfrm>
            <a:off x="311700" y="1127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342900" lvl="0" marL="457200" rtl="0" algn="l">
              <a:spcBef>
                <a:spcPts val="1600"/>
              </a:spcBef>
              <a:spcAft>
                <a:spcPts val="0"/>
              </a:spcAft>
              <a:buClr>
                <a:schemeClr val="dk1"/>
              </a:buClr>
              <a:buSzPts val="1800"/>
              <a:buChar char="-"/>
            </a:pPr>
            <a:r>
              <a:rPr lang="en">
                <a:solidFill>
                  <a:schemeClr val="dk1"/>
                </a:solidFill>
              </a:rPr>
              <a:t>What is the contribution of SNH to vineyards in the California central coast?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Does that contribution change in time and space during the growing season?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 dominant arthropod beneficials be easily identified and monitored?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 answers to these questions ultimately inform vineyard block layout  decisions?</a:t>
            </a:r>
            <a:endParaRPr>
              <a:solidFill>
                <a:schemeClr val="dk1"/>
              </a:solidFill>
            </a:endParaRPr>
          </a:p>
          <a:p>
            <a:pPr indent="0" lvl="0" marL="45720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83" name="Google Shape;83;p17"/>
          <p:cNvSpPr txBox="1"/>
          <p:nvPr>
            <p:ph idx="1" type="body"/>
          </p:nvPr>
        </p:nvSpPr>
        <p:spPr>
          <a:xfrm>
            <a:off x="311700" y="1114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arthropod diversity and abundance in SNH rows is greater than those expressed by rows not supported by SNH</a:t>
            </a:r>
            <a:endParaRPr>
              <a:solidFill>
                <a:schemeClr val="dk1"/>
              </a:solidFill>
            </a:endParaRPr>
          </a:p>
          <a:p>
            <a:pPr indent="0" lvl="0" marL="0" rtl="0" algn="l">
              <a:spcBef>
                <a:spcPts val="1600"/>
              </a:spcBef>
              <a:spcAft>
                <a:spcPts val="0"/>
              </a:spcAft>
              <a:buNone/>
            </a:pPr>
            <a:r>
              <a:rPr lang="en">
                <a:solidFill>
                  <a:schemeClr val="dk1"/>
                </a:solidFill>
              </a:rPr>
              <a:t>(ii) beneficial arthropod density should be higher at the SNH margin and decrease moving into the vineyard</a:t>
            </a:r>
            <a:endParaRPr>
              <a:solidFill>
                <a:schemeClr val="dk1"/>
              </a:solidFill>
            </a:endParaRPr>
          </a:p>
          <a:p>
            <a:pPr indent="0" lvl="0" marL="0" rtl="0" algn="l">
              <a:spcBef>
                <a:spcPts val="1600"/>
              </a:spcBef>
              <a:spcAft>
                <a:spcPts val="0"/>
              </a:spcAft>
              <a:buNone/>
            </a:pPr>
            <a:r>
              <a:rPr lang="en">
                <a:solidFill>
                  <a:schemeClr val="dk1"/>
                </a:solidFill>
              </a:rPr>
              <a:t>(iii) beneficial arthropod maximum density diffuses into the vineyard over the growing season</a:t>
            </a:r>
            <a:endParaRPr>
              <a:solidFill>
                <a:schemeClr val="dk1"/>
              </a:solidFill>
            </a:endParaRPr>
          </a:p>
          <a:p>
            <a:pPr indent="0" lvl="0" marL="0" rtl="0" algn="l">
              <a:spcBef>
                <a:spcPts val="1600"/>
              </a:spcBef>
              <a:spcAft>
                <a:spcPts val="1600"/>
              </a:spcAft>
              <a:buNone/>
            </a:pPr>
            <a:r>
              <a:rPr lang="en">
                <a:solidFill>
                  <a:schemeClr val="dk1"/>
                </a:solidFill>
              </a:rPr>
              <a:t>(iv) vineyard beneficial arthropod density can be measured using vane traps suspended in the canopy</a:t>
            </a:r>
            <a:endParaRPr>
              <a:solidFill>
                <a:schemeClr val="dk1"/>
              </a:solidFill>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and methods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Study Area: Our 2018 study was hosted by Ampelos Vineyards in the Sta. Rita Hills American Viticultural Area of Santa Barbara County, California. This AVA is characterized by heavy marine fog in the mornings and clearing with a steady wind in the afternoon.</a:t>
            </a:r>
            <a:endParaRPr>
              <a:solidFill>
                <a:srgbClr val="000000"/>
              </a:solidFill>
            </a:endParaRPr>
          </a:p>
          <a:p>
            <a:pPr indent="0" lvl="0" marL="0" rtl="0" algn="l">
              <a:spcBef>
                <a:spcPts val="1600"/>
              </a:spcBef>
              <a:spcAft>
                <a:spcPts val="0"/>
              </a:spcAft>
              <a:buNone/>
            </a:pPr>
            <a:r>
              <a:rPr lang="en">
                <a:solidFill>
                  <a:srgbClr val="000000"/>
                </a:solidFill>
              </a:rPr>
              <a:t>We selected a control transect bordered by a plowed field and a SNH transect with several large native oak trees at its base. </a:t>
            </a:r>
            <a:r>
              <a:rPr lang="en">
                <a:solidFill>
                  <a:srgbClr val="000000"/>
                </a:solidFill>
              </a:rPr>
              <a:t>These two transects were chosen due to their relative proximity, and their orientation to the prevailing wind.</a:t>
            </a:r>
            <a:endParaRPr>
              <a:solidFill>
                <a:srgbClr val="000000"/>
              </a:solidFill>
            </a:endParaRPr>
          </a:p>
          <a:p>
            <a:pPr indent="0" lvl="0" marL="0" rtl="0" algn="l">
              <a:spcBef>
                <a:spcPts val="1600"/>
              </a:spcBef>
              <a:spcAft>
                <a:spcPts val="1600"/>
              </a:spcAft>
              <a:buNone/>
            </a:pPr>
            <a:r>
              <a:rPr lang="en">
                <a:solidFill>
                  <a:srgbClr val="000000"/>
                </a:solidFill>
              </a:rPr>
              <a:t>Arthropods were collected with blue vane traps suspended in the canopy. </a:t>
            </a:r>
            <a:endParaRPr>
              <a:solidFill>
                <a:srgbClr val="000000"/>
              </a:solidFill>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286850"/>
            <a:ext cx="85206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Study Area </a:t>
            </a:r>
            <a:endParaRPr sz="2400">
              <a:solidFill>
                <a:schemeClr val="dk1"/>
              </a:solidFill>
            </a:endParaRPr>
          </a:p>
          <a:p>
            <a:pPr indent="0" lvl="0" marL="0" rtl="0" algn="l">
              <a:spcBef>
                <a:spcPts val="1600"/>
              </a:spcBef>
              <a:spcAft>
                <a:spcPts val="1600"/>
              </a:spcAft>
              <a:buNone/>
            </a:pPr>
            <a:r>
              <a:t/>
            </a:r>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9"/>
          <p:cNvPicPr preferRelativeResize="0"/>
          <p:nvPr/>
        </p:nvPicPr>
        <p:blipFill>
          <a:blip r:embed="rId3">
            <a:alphaModFix/>
          </a:blip>
          <a:stretch>
            <a:fillRect/>
          </a:stretch>
        </p:blipFill>
        <p:spPr>
          <a:xfrm>
            <a:off x="66200" y="1170075"/>
            <a:ext cx="4239750" cy="3028400"/>
          </a:xfrm>
          <a:prstGeom prst="rect">
            <a:avLst/>
          </a:prstGeom>
          <a:noFill/>
          <a:ln>
            <a:noFill/>
          </a:ln>
        </p:spPr>
      </p:pic>
      <p:pic>
        <p:nvPicPr>
          <p:cNvPr id="99" name="Google Shape;99;p19"/>
          <p:cNvPicPr preferRelativeResize="0"/>
          <p:nvPr/>
        </p:nvPicPr>
        <p:blipFill>
          <a:blip r:embed="rId4">
            <a:alphaModFix/>
          </a:blip>
          <a:stretch>
            <a:fillRect/>
          </a:stretch>
        </p:blipFill>
        <p:spPr>
          <a:xfrm>
            <a:off x="4626645" y="1080650"/>
            <a:ext cx="4364954" cy="3117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286850"/>
            <a:ext cx="8520600" cy="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Study Area (continued)</a:t>
            </a:r>
            <a:endParaRPr sz="2400">
              <a:solidFill>
                <a:schemeClr val="dk1"/>
              </a:solidFill>
            </a:endParaRPr>
          </a:p>
          <a:p>
            <a:pPr indent="0" lvl="0" marL="0" rtl="0" algn="l">
              <a:spcBef>
                <a:spcPts val="160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4631025" y="928250"/>
            <a:ext cx="4305300" cy="3676650"/>
          </a:xfrm>
          <a:prstGeom prst="rect">
            <a:avLst/>
          </a:prstGeom>
          <a:noFill/>
          <a:ln>
            <a:noFill/>
          </a:ln>
        </p:spPr>
      </p:pic>
      <p:pic>
        <p:nvPicPr>
          <p:cNvPr id="106" name="Google Shape;106;p20"/>
          <p:cNvPicPr preferRelativeResize="0"/>
          <p:nvPr/>
        </p:nvPicPr>
        <p:blipFill>
          <a:blip r:embed="rId4">
            <a:alphaModFix/>
          </a:blip>
          <a:stretch>
            <a:fillRect/>
          </a:stretch>
        </p:blipFill>
        <p:spPr>
          <a:xfrm>
            <a:off x="152400" y="928250"/>
            <a:ext cx="4326225" cy="3678951"/>
          </a:xfrm>
          <a:prstGeom prst="rect">
            <a:avLst/>
          </a:prstGeom>
          <a:noFill/>
          <a:ln>
            <a:noFill/>
          </a:ln>
        </p:spPr>
      </p:pic>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138625"/>
            <a:ext cx="8520600" cy="47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Arthropod Sampling</a:t>
            </a:r>
            <a:endParaRPr sz="3000">
              <a:solidFill>
                <a:srgbClr val="000000"/>
              </a:solidFill>
            </a:endParaRPr>
          </a:p>
          <a:p>
            <a:pPr indent="0" lvl="0" marL="0" rtl="0" algn="l">
              <a:spcBef>
                <a:spcPts val="1600"/>
              </a:spcBef>
              <a:spcAft>
                <a:spcPts val="0"/>
              </a:spcAft>
              <a:buNone/>
            </a:pPr>
            <a:r>
              <a:rPr lang="en">
                <a:solidFill>
                  <a:srgbClr val="000000"/>
                </a:solidFill>
              </a:rPr>
              <a:t>Two transects, each populated by 30 blue vane traps, were sampled twice per day, usually three days per week, for 12 weeks during the growing season. 3,720 trap observations were made with 4,583 animals recorded and released. We</a:t>
            </a:r>
            <a:r>
              <a:rPr lang="en">
                <a:solidFill>
                  <a:srgbClr val="000000"/>
                </a:solidFill>
              </a:rPr>
              <a:t> found the numerically dominant arthropod predator to be crab spiders, </a:t>
            </a:r>
            <a:r>
              <a:rPr i="1" lang="en">
                <a:solidFill>
                  <a:srgbClr val="000000"/>
                </a:solidFill>
              </a:rPr>
              <a:t>Thomisidae</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The transect trap layout was designed to increase observational sensitivity closer to the edge of the vineyard row. The 30 traps were arranged in 3 rows of 10. Rows were separated by an un-sampled row.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