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1322EE-4BBC-4310-8505-4F24468F1DDA}">
  <a:tblStyle styleId="{081322EE-4BBC-4310-8505-4F24468F1DDA}"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link.springer.com/article/10.1023/A:1016552320002" TargetMode="External"/><Relationship Id="rId4" Type="http://schemas.openxmlformats.org/officeDocument/2006/relationships/hyperlink" Target="https://www.canada.ca/en/parks-canada/news/2017/02/bison_reintroduction.html?wbdisable=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4q1AudFTLEA" TargetMode="External"/><Relationship Id="rId4" Type="http://schemas.openxmlformats.org/officeDocument/2006/relationships/hyperlink" Target="https://www.pc.gc.ca/en/pn-np/ab/banff/info/gestion-management/bison/inf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calgaryherald.com/news/local-news/bringing-bison-back-to-banff-will-have-immediate-effect-on-birds-bugs-expert" TargetMode="External"/><Relationship Id="rId4" Type="http://schemas.openxmlformats.org/officeDocument/2006/relationships/hyperlink" Target="http://www.cbc.ca/news/canada/calgary/historic-treaty-signed-among-10-first-nations-and-tribes-in-banff-1.319071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rowfootmedia.com/2015/03/29/bison-banff-national-park/" TargetMode="External"/><Relationship Id="rId4" Type="http://schemas.openxmlformats.org/officeDocument/2006/relationships/hyperlink" Target="https://en.wikipedia.org/wiki/History_of_bison_conservation_in_Canad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0" y="324000"/>
            <a:ext cx="8520600" cy="2473200"/>
          </a:xfrm>
          <a:prstGeom prst="rect">
            <a:avLst/>
          </a:prstGeom>
        </p:spPr>
        <p:txBody>
          <a:bodyPr anchorCtr="0" anchor="b" bIns="91425" lIns="91425" rIns="91425" wrap="square" tIns="91425">
            <a:noAutofit/>
          </a:bodyPr>
          <a:lstStyle/>
          <a:p>
            <a:pPr lvl="0" rtl="0">
              <a:spcBef>
                <a:spcPts val="0"/>
              </a:spcBef>
              <a:buNone/>
            </a:pPr>
            <a:r>
              <a:rPr lang="en" sz="3600"/>
              <a:t>Public appreciation of species diversity: </a:t>
            </a:r>
            <a:r>
              <a:rPr lang="en" sz="3600"/>
              <a:t>Swiss findings and comparison with </a:t>
            </a:r>
            <a:r>
              <a:rPr lang="en" sz="3600"/>
              <a:t>intuitions from the 2017 re-introduction of </a:t>
            </a:r>
            <a:r>
              <a:rPr i="1" lang="en" sz="3600"/>
              <a:t>B</a:t>
            </a:r>
            <a:r>
              <a:rPr i="1" lang="en" sz="3600"/>
              <a:t>. bison</a:t>
            </a:r>
            <a:r>
              <a:rPr lang="en" sz="3600"/>
              <a:t> in western Canada</a:t>
            </a:r>
          </a:p>
        </p:txBody>
      </p:sp>
      <p:sp>
        <p:nvSpPr>
          <p:cNvPr id="55" name="Shape 55"/>
          <p:cNvSpPr txBox="1"/>
          <p:nvPr>
            <p:ph idx="1" type="subTitle"/>
          </p:nvPr>
        </p:nvSpPr>
        <p:spPr>
          <a:xfrm>
            <a:off x="311700" y="3229525"/>
            <a:ext cx="8520600" cy="792600"/>
          </a:xfrm>
          <a:prstGeom prst="rect">
            <a:avLst/>
          </a:prstGeom>
        </p:spPr>
        <p:txBody>
          <a:bodyPr anchorCtr="0" anchor="t" bIns="91425" lIns="91425" rIns="91425" wrap="square" tIns="91425">
            <a:noAutofit/>
          </a:bodyPr>
          <a:lstStyle/>
          <a:p>
            <a:pPr lvl="0">
              <a:spcBef>
                <a:spcPts val="0"/>
              </a:spcBef>
              <a:buNone/>
            </a:pPr>
            <a:r>
              <a:rPr lang="en"/>
              <a:t>Paulina Naef and Cord Phelps</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216425"/>
            <a:ext cx="8520600" cy="572700"/>
          </a:xfrm>
          <a:prstGeom prst="rect">
            <a:avLst/>
          </a:prstGeom>
        </p:spPr>
        <p:txBody>
          <a:bodyPr anchorCtr="0" anchor="t" bIns="91425" lIns="91425" rIns="91425" wrap="square" tIns="91425">
            <a:noAutofit/>
          </a:bodyPr>
          <a:lstStyle/>
          <a:p>
            <a:pPr lvl="0" rtl="0">
              <a:spcBef>
                <a:spcPts val="0"/>
              </a:spcBef>
              <a:buNone/>
            </a:pPr>
            <a:r>
              <a:rPr lang="en"/>
              <a:t>Keywords and Data consolidation</a:t>
            </a:r>
          </a:p>
        </p:txBody>
      </p:sp>
      <p:sp>
        <p:nvSpPr>
          <p:cNvPr id="133" name="Shape 133"/>
          <p:cNvSpPr txBox="1"/>
          <p:nvPr>
            <p:ph idx="1" type="body"/>
          </p:nvPr>
        </p:nvSpPr>
        <p:spPr>
          <a:xfrm>
            <a:off x="311700" y="923875"/>
            <a:ext cx="3630300" cy="2968800"/>
          </a:xfrm>
          <a:prstGeom prst="rect">
            <a:avLst/>
          </a:prstGeom>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indent="-342900" lvl="0" marL="457200" rtl="0">
              <a:spcBef>
                <a:spcPts val="0"/>
              </a:spcBef>
              <a:spcAft>
                <a:spcPts val="0"/>
              </a:spcAft>
              <a:buClr>
                <a:srgbClr val="000000"/>
              </a:buClr>
              <a:buSzPct val="100000"/>
              <a:buChar char="-"/>
            </a:pPr>
            <a:r>
              <a:rPr lang="en">
                <a:solidFill>
                  <a:srgbClr val="000000"/>
                </a:solidFill>
              </a:rPr>
              <a:t>Conservation</a:t>
            </a:r>
          </a:p>
          <a:p>
            <a:pPr indent="-342900" lvl="0" marL="457200" rtl="0">
              <a:spcBef>
                <a:spcPts val="0"/>
              </a:spcBef>
              <a:spcAft>
                <a:spcPts val="0"/>
              </a:spcAft>
              <a:buClr>
                <a:srgbClr val="000000"/>
              </a:buClr>
              <a:buSzPct val="100000"/>
              <a:buChar char="-"/>
            </a:pPr>
            <a:r>
              <a:rPr lang="en">
                <a:solidFill>
                  <a:srgbClr val="000000"/>
                </a:solidFill>
              </a:rPr>
              <a:t>Ecosystem / ecology</a:t>
            </a:r>
          </a:p>
          <a:p>
            <a:pPr indent="-342900" lvl="0" marL="457200" rtl="0">
              <a:spcBef>
                <a:spcPts val="0"/>
              </a:spcBef>
              <a:spcAft>
                <a:spcPts val="0"/>
              </a:spcAft>
              <a:buClr>
                <a:srgbClr val="000000"/>
              </a:buClr>
              <a:buSzPct val="100000"/>
              <a:buChar char="-"/>
            </a:pPr>
            <a:r>
              <a:rPr lang="en">
                <a:solidFill>
                  <a:srgbClr val="000000"/>
                </a:solidFill>
              </a:rPr>
              <a:t>Environment </a:t>
            </a:r>
          </a:p>
          <a:p>
            <a:pPr indent="-342900" lvl="0" marL="457200" rtl="0">
              <a:spcBef>
                <a:spcPts val="0"/>
              </a:spcBef>
              <a:spcAft>
                <a:spcPts val="0"/>
              </a:spcAft>
              <a:buClr>
                <a:srgbClr val="000000"/>
              </a:buClr>
              <a:buSzPct val="100000"/>
              <a:buChar char="-"/>
            </a:pPr>
            <a:r>
              <a:rPr lang="en">
                <a:solidFill>
                  <a:srgbClr val="000000"/>
                </a:solidFill>
              </a:rPr>
              <a:t>Biodiversity </a:t>
            </a:r>
          </a:p>
          <a:p>
            <a:pPr indent="-342900" lvl="0" marL="457200" rtl="0">
              <a:spcBef>
                <a:spcPts val="0"/>
              </a:spcBef>
              <a:spcAft>
                <a:spcPts val="0"/>
              </a:spcAft>
              <a:buClr>
                <a:srgbClr val="000000"/>
              </a:buClr>
              <a:buSzPct val="100000"/>
              <a:buChar char="-"/>
            </a:pPr>
            <a:r>
              <a:rPr lang="en">
                <a:solidFill>
                  <a:srgbClr val="000000"/>
                </a:solidFill>
              </a:rPr>
              <a:t>Fence </a:t>
            </a:r>
          </a:p>
          <a:p>
            <a:pPr indent="-342900" lvl="0" marL="457200" rtl="0">
              <a:spcBef>
                <a:spcPts val="0"/>
              </a:spcBef>
              <a:spcAft>
                <a:spcPts val="0"/>
              </a:spcAft>
              <a:buClr>
                <a:srgbClr val="000000"/>
              </a:buClr>
              <a:buSzPct val="100000"/>
              <a:buChar char="-"/>
            </a:pPr>
            <a:r>
              <a:rPr lang="en">
                <a:solidFill>
                  <a:srgbClr val="000000"/>
                </a:solidFill>
              </a:rPr>
              <a:t>Roam</a:t>
            </a:r>
          </a:p>
          <a:p>
            <a:pPr indent="-342900" lvl="0" marL="457200" rtl="0">
              <a:spcBef>
                <a:spcPts val="0"/>
              </a:spcBef>
              <a:spcAft>
                <a:spcPts val="0"/>
              </a:spcAft>
              <a:buClr>
                <a:srgbClr val="000000"/>
              </a:buClr>
              <a:buSzPct val="100000"/>
              <a:buChar char="-"/>
            </a:pPr>
            <a:r>
              <a:rPr lang="en">
                <a:solidFill>
                  <a:srgbClr val="000000"/>
                </a:solidFill>
              </a:rPr>
              <a:t>Keystone</a:t>
            </a:r>
          </a:p>
          <a:p>
            <a:pPr indent="-342900" lvl="0" marL="457200" rtl="0">
              <a:spcBef>
                <a:spcPts val="0"/>
              </a:spcBef>
              <a:spcAft>
                <a:spcPts val="0"/>
              </a:spcAft>
              <a:buClr>
                <a:srgbClr val="000000"/>
              </a:buClr>
              <a:buSzPct val="100000"/>
              <a:buChar char="-"/>
            </a:pPr>
            <a:r>
              <a:rPr lang="en">
                <a:solidFill>
                  <a:srgbClr val="000000"/>
                </a:solidFill>
              </a:rPr>
              <a:t>Icon(ic)</a:t>
            </a:r>
          </a:p>
          <a:p>
            <a:pPr indent="-342900" lvl="0" marL="457200" rtl="0">
              <a:spcBef>
                <a:spcPts val="0"/>
              </a:spcBef>
              <a:buClr>
                <a:srgbClr val="000000"/>
              </a:buClr>
              <a:buSzPct val="100000"/>
              <a:buChar char="-"/>
            </a:pPr>
            <a:r>
              <a:rPr lang="en">
                <a:solidFill>
                  <a:srgbClr val="000000"/>
                </a:solidFill>
              </a:rPr>
              <a:t>Species </a:t>
            </a:r>
          </a:p>
        </p:txBody>
      </p:sp>
      <p:sp>
        <p:nvSpPr>
          <p:cNvPr id="134" name="Shape 134"/>
          <p:cNvSpPr txBox="1"/>
          <p:nvPr>
            <p:ph idx="1" type="body"/>
          </p:nvPr>
        </p:nvSpPr>
        <p:spPr>
          <a:xfrm>
            <a:off x="4946100" y="2349000"/>
            <a:ext cx="3630300" cy="2676900"/>
          </a:xfrm>
          <a:prstGeom prst="rect">
            <a:avLst/>
          </a:prstGeom>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indent="-342900" lvl="0" marL="457200" rtl="0">
              <a:spcBef>
                <a:spcPts val="0"/>
              </a:spcBef>
              <a:spcAft>
                <a:spcPts val="0"/>
              </a:spcAft>
              <a:buClr>
                <a:srgbClr val="000000"/>
              </a:buClr>
              <a:buSzPct val="100000"/>
              <a:buChar char="-"/>
            </a:pPr>
            <a:r>
              <a:rPr lang="en">
                <a:solidFill>
                  <a:srgbClr val="000000"/>
                </a:solidFill>
              </a:rPr>
              <a:t>First Nations</a:t>
            </a:r>
          </a:p>
          <a:p>
            <a:pPr indent="-342900" lvl="0" marL="457200" rtl="0">
              <a:spcBef>
                <a:spcPts val="0"/>
              </a:spcBef>
              <a:spcAft>
                <a:spcPts val="0"/>
              </a:spcAft>
              <a:buClr>
                <a:srgbClr val="000000"/>
              </a:buClr>
              <a:buSzPct val="100000"/>
              <a:buChar char="-"/>
            </a:pPr>
            <a:r>
              <a:rPr lang="en">
                <a:solidFill>
                  <a:srgbClr val="000000"/>
                </a:solidFill>
              </a:rPr>
              <a:t>Indigenous</a:t>
            </a:r>
          </a:p>
          <a:p>
            <a:pPr indent="-342900" lvl="0" marL="457200" rtl="0">
              <a:spcBef>
                <a:spcPts val="0"/>
              </a:spcBef>
              <a:spcAft>
                <a:spcPts val="0"/>
              </a:spcAft>
              <a:buClr>
                <a:srgbClr val="000000"/>
              </a:buClr>
              <a:buSzPct val="100000"/>
              <a:buChar char="-"/>
            </a:pPr>
            <a:r>
              <a:rPr lang="en">
                <a:solidFill>
                  <a:srgbClr val="000000"/>
                </a:solidFill>
              </a:rPr>
              <a:t>Aboriginal </a:t>
            </a:r>
          </a:p>
          <a:p>
            <a:pPr indent="-342900" lvl="0" marL="457200" rtl="0">
              <a:spcBef>
                <a:spcPts val="0"/>
              </a:spcBef>
              <a:spcAft>
                <a:spcPts val="0"/>
              </a:spcAft>
              <a:buClr>
                <a:srgbClr val="000000"/>
              </a:buClr>
              <a:buSzPct val="100000"/>
              <a:buChar char="-"/>
            </a:pPr>
            <a:r>
              <a:rPr lang="en">
                <a:solidFill>
                  <a:srgbClr val="000000"/>
                </a:solidFill>
              </a:rPr>
              <a:t>Cultural</a:t>
            </a:r>
          </a:p>
          <a:p>
            <a:pPr indent="-342900" lvl="0" marL="457200" rtl="0">
              <a:spcBef>
                <a:spcPts val="0"/>
              </a:spcBef>
              <a:spcAft>
                <a:spcPts val="0"/>
              </a:spcAft>
              <a:buClr>
                <a:srgbClr val="000000"/>
              </a:buClr>
              <a:buSzPct val="100000"/>
              <a:buChar char="-"/>
            </a:pPr>
            <a:r>
              <a:rPr lang="en">
                <a:solidFill>
                  <a:srgbClr val="000000"/>
                </a:solidFill>
              </a:rPr>
              <a:t>Spiritual</a:t>
            </a:r>
          </a:p>
          <a:p>
            <a:pPr indent="-342900" lvl="0" marL="457200" rtl="0">
              <a:spcBef>
                <a:spcPts val="0"/>
              </a:spcBef>
              <a:spcAft>
                <a:spcPts val="0"/>
              </a:spcAft>
              <a:buClr>
                <a:srgbClr val="000000"/>
              </a:buClr>
              <a:buSzPct val="100000"/>
              <a:buChar char="-"/>
            </a:pPr>
            <a:r>
              <a:rPr lang="en">
                <a:solidFill>
                  <a:srgbClr val="000000"/>
                </a:solidFill>
              </a:rPr>
              <a:t>Mythic</a:t>
            </a:r>
          </a:p>
          <a:p>
            <a:pPr indent="-342900" lvl="0" marL="457200" rtl="0">
              <a:spcBef>
                <a:spcPts val="0"/>
              </a:spcBef>
              <a:spcAft>
                <a:spcPts val="0"/>
              </a:spcAft>
              <a:buClr>
                <a:srgbClr val="000000"/>
              </a:buClr>
              <a:buSzPct val="100000"/>
              <a:buChar char="-"/>
            </a:pPr>
            <a:r>
              <a:rPr lang="en">
                <a:solidFill>
                  <a:srgbClr val="000000"/>
                </a:solidFill>
              </a:rPr>
              <a:t>Buffalo treaty</a:t>
            </a:r>
          </a:p>
          <a:p>
            <a:pPr indent="-342900" lvl="0" marL="457200" rtl="0">
              <a:spcBef>
                <a:spcPts val="0"/>
              </a:spcBef>
              <a:buClr>
                <a:srgbClr val="000000"/>
              </a:buClr>
              <a:buSzPct val="100000"/>
              <a:buChar char="-"/>
            </a:pPr>
            <a:r>
              <a:rPr lang="en">
                <a:solidFill>
                  <a:srgbClr val="000000"/>
                </a:solidFill>
              </a:rPr>
              <a:t>Aesthetic </a:t>
            </a:r>
          </a:p>
        </p:txBody>
      </p:sp>
      <p:sp>
        <p:nvSpPr>
          <p:cNvPr id="135" name="Shape 135"/>
          <p:cNvSpPr txBox="1"/>
          <p:nvPr>
            <p:ph idx="1" type="body"/>
          </p:nvPr>
        </p:nvSpPr>
        <p:spPr>
          <a:xfrm>
            <a:off x="5980500" y="1246975"/>
            <a:ext cx="2416500" cy="953400"/>
          </a:xfrm>
          <a:prstGeom prst="rect">
            <a:avLst/>
          </a:prstGeom>
          <a:solidFill>
            <a:srgbClr val="EA9999"/>
          </a:solidFill>
          <a:ln cap="flat" cmpd="sng" w="28575">
            <a:solidFill>
              <a:srgbClr val="000000"/>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3000">
                <a:solidFill>
                  <a:srgbClr val="000000"/>
                </a:solidFill>
              </a:rPr>
              <a:t>“biodiversity”</a:t>
            </a:r>
          </a:p>
        </p:txBody>
      </p:sp>
      <p:sp>
        <p:nvSpPr>
          <p:cNvPr id="136" name="Shape 136"/>
          <p:cNvSpPr txBox="1"/>
          <p:nvPr>
            <p:ph idx="1" type="body"/>
          </p:nvPr>
        </p:nvSpPr>
        <p:spPr>
          <a:xfrm>
            <a:off x="766200" y="4072375"/>
            <a:ext cx="2416500" cy="953400"/>
          </a:xfrm>
          <a:prstGeom prst="rect">
            <a:avLst/>
          </a:prstGeom>
          <a:solidFill>
            <a:srgbClr val="EA9999"/>
          </a:solidFill>
          <a:ln cap="flat" cmpd="sng" w="28575">
            <a:solidFill>
              <a:srgbClr val="000000"/>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3000">
                <a:solidFill>
                  <a:srgbClr val="000000"/>
                </a:solidFill>
              </a:rPr>
              <a:t>“aesthetic”</a:t>
            </a:r>
          </a:p>
        </p:txBody>
      </p:sp>
      <p:sp>
        <p:nvSpPr>
          <p:cNvPr id="137" name="Shape 137"/>
          <p:cNvSpPr/>
          <p:nvPr/>
        </p:nvSpPr>
        <p:spPr>
          <a:xfrm>
            <a:off x="4279500" y="1579500"/>
            <a:ext cx="1417500" cy="445500"/>
          </a:xfrm>
          <a:prstGeom prst="rightArrow">
            <a:avLst>
              <a:gd fmla="val 50000" name="adj1"/>
              <a:gd fmla="val 50000" name="adj2"/>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10800000">
            <a:off x="3355650" y="4175400"/>
            <a:ext cx="1417500" cy="445500"/>
          </a:xfrm>
          <a:prstGeom prst="rightArrow">
            <a:avLst>
              <a:gd fmla="val 50000" name="adj1"/>
              <a:gd fmla="val 50000" name="adj2"/>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190200" y="243000"/>
            <a:ext cx="8520600" cy="677700"/>
          </a:xfrm>
          <a:prstGeom prst="rect">
            <a:avLst/>
          </a:prstGeom>
        </p:spPr>
        <p:txBody>
          <a:bodyPr anchorCtr="0" anchor="b" bIns="91425" lIns="91425" rIns="91425" wrap="square" tIns="91425">
            <a:noAutofit/>
          </a:bodyPr>
          <a:lstStyle/>
          <a:p>
            <a:pPr lvl="0" rtl="0">
              <a:spcBef>
                <a:spcPts val="0"/>
              </a:spcBef>
              <a:buNone/>
            </a:pPr>
            <a:r>
              <a:rPr lang="en" sz="3600"/>
              <a:t>Results / Discussion</a:t>
            </a:r>
          </a:p>
        </p:txBody>
      </p:sp>
      <p:pic>
        <p:nvPicPr>
          <p:cNvPr id="144" name="Shape 144"/>
          <p:cNvPicPr preferRelativeResize="0"/>
          <p:nvPr/>
        </p:nvPicPr>
        <p:blipFill>
          <a:blip r:embed="rId3">
            <a:alphaModFix/>
          </a:blip>
          <a:stretch>
            <a:fillRect/>
          </a:stretch>
        </p:blipFill>
        <p:spPr>
          <a:xfrm>
            <a:off x="4782900" y="1091400"/>
            <a:ext cx="4271460" cy="3918001"/>
          </a:xfrm>
          <a:prstGeom prst="rect">
            <a:avLst/>
          </a:prstGeom>
          <a:noFill/>
          <a:ln>
            <a:noFill/>
          </a:ln>
        </p:spPr>
      </p:pic>
      <p:pic>
        <p:nvPicPr>
          <p:cNvPr id="145" name="Shape 145"/>
          <p:cNvPicPr preferRelativeResize="0"/>
          <p:nvPr/>
        </p:nvPicPr>
        <p:blipFill>
          <a:blip r:embed="rId4">
            <a:alphaModFix/>
          </a:blip>
          <a:stretch>
            <a:fillRect/>
          </a:stretch>
        </p:blipFill>
        <p:spPr>
          <a:xfrm>
            <a:off x="152400" y="1073100"/>
            <a:ext cx="4265469" cy="391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9" name="Shape 149"/>
        <p:cNvGrpSpPr/>
        <p:nvPr/>
      </p:nvGrpSpPr>
      <p:grpSpPr>
        <a:xfrm>
          <a:off x="0" y="0"/>
          <a:ext cx="0" cy="0"/>
          <a:chOff x="0" y="0"/>
          <a:chExt cx="0" cy="0"/>
        </a:xfrm>
      </p:grpSpPr>
      <p:sp>
        <p:nvSpPr>
          <p:cNvPr id="150" name="Shape 150"/>
          <p:cNvSpPr txBox="1"/>
          <p:nvPr>
            <p:ph type="ctrTitle"/>
          </p:nvPr>
        </p:nvSpPr>
        <p:spPr>
          <a:xfrm>
            <a:off x="190200" y="243000"/>
            <a:ext cx="8520600" cy="677700"/>
          </a:xfrm>
          <a:prstGeom prst="rect">
            <a:avLst/>
          </a:prstGeom>
        </p:spPr>
        <p:txBody>
          <a:bodyPr anchorCtr="0" anchor="b" bIns="91425" lIns="91425" rIns="91425" wrap="square" tIns="91425">
            <a:noAutofit/>
          </a:bodyPr>
          <a:lstStyle/>
          <a:p>
            <a:pPr lvl="0" rtl="0">
              <a:spcBef>
                <a:spcPts val="0"/>
              </a:spcBef>
              <a:buNone/>
            </a:pPr>
            <a:r>
              <a:rPr lang="en" sz="3600"/>
              <a:t>Conclusion</a:t>
            </a:r>
          </a:p>
        </p:txBody>
      </p:sp>
      <p:sp>
        <p:nvSpPr>
          <p:cNvPr id="151" name="Shape 151"/>
          <p:cNvSpPr txBox="1"/>
          <p:nvPr>
            <p:ph idx="1" type="subTitle"/>
          </p:nvPr>
        </p:nvSpPr>
        <p:spPr>
          <a:xfrm>
            <a:off x="311700" y="886225"/>
            <a:ext cx="8520600" cy="585300"/>
          </a:xfrm>
          <a:prstGeom prst="rect">
            <a:avLst/>
          </a:prstGeom>
        </p:spPr>
        <p:txBody>
          <a:bodyPr anchorCtr="0" anchor="t" bIns="91425" lIns="91425" rIns="91425" wrap="square" tIns="91425">
            <a:noAutofit/>
          </a:bodyPr>
          <a:lstStyle/>
          <a:p>
            <a:pPr indent="-342900" lvl="0" marL="457200" rtl="0" algn="l">
              <a:spcBef>
                <a:spcPts val="0"/>
              </a:spcBef>
              <a:buClr>
                <a:srgbClr val="000000"/>
              </a:buClr>
              <a:buSzPct val="100000"/>
              <a:buChar char="-"/>
            </a:pPr>
            <a:r>
              <a:rPr lang="en" sz="1800">
                <a:solidFill>
                  <a:schemeClr val="dk1"/>
                </a:solidFill>
              </a:rPr>
              <a:t>xxxxx</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140225"/>
            <a:ext cx="8520600" cy="572700"/>
          </a:xfrm>
          <a:prstGeom prst="rect">
            <a:avLst/>
          </a:prstGeom>
        </p:spPr>
        <p:txBody>
          <a:bodyPr anchorCtr="0" anchor="t" bIns="91425" lIns="91425" rIns="91425" wrap="square" tIns="91425">
            <a:noAutofit/>
          </a:bodyPr>
          <a:lstStyle/>
          <a:p>
            <a:pPr lvl="0" algn="ctr">
              <a:spcBef>
                <a:spcPts val="0"/>
              </a:spcBef>
              <a:buNone/>
            </a:pPr>
            <a:r>
              <a:rPr lang="en"/>
              <a:t>Thank you! Questions?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graphicFrame>
        <p:nvGraphicFramePr>
          <p:cNvPr id="161" name="Shape 161"/>
          <p:cNvGraphicFramePr/>
          <p:nvPr/>
        </p:nvGraphicFramePr>
        <p:xfrm>
          <a:off x="959250" y="347980"/>
          <a:ext cx="3000000" cy="3000000"/>
        </p:xfrm>
        <a:graphic>
          <a:graphicData uri="http://schemas.openxmlformats.org/drawingml/2006/table">
            <a:tbl>
              <a:tblPr>
                <a:noFill/>
                <a:tableStyleId>{081322EE-4BBC-4310-8505-4F24468F1DDA}</a:tableStyleId>
              </a:tblPr>
              <a:tblGrid>
                <a:gridCol w="5529750"/>
                <a:gridCol w="2208750"/>
              </a:tblGrid>
              <a:tr h="328625">
                <a:tc>
                  <a:txBody>
                    <a:bodyPr>
                      <a:noAutofit/>
                    </a:bodyPr>
                    <a:lstStyle/>
                    <a:p>
                      <a:pPr lvl="0">
                        <a:spcBef>
                          <a:spcPts val="0"/>
                        </a:spcBef>
                        <a:buNone/>
                      </a:pPr>
                      <a:r>
                        <a:rPr b="1" lang="en" sz="1000"/>
                        <a:t>References</a:t>
                      </a:r>
                    </a:p>
                  </a:txBody>
                  <a:tcPr marT="91425" marB="91425" marR="91425" marL="91425"/>
                </a:tc>
                <a:tc>
                  <a:txBody>
                    <a:bodyPr>
                      <a:noAutofit/>
                    </a:bodyPr>
                    <a:lstStyle/>
                    <a:p>
                      <a:pPr lvl="0">
                        <a:spcBef>
                          <a:spcPts val="0"/>
                        </a:spcBef>
                        <a:buNone/>
                      </a:pPr>
                      <a:r>
                        <a:t/>
                      </a:r>
                      <a:endParaRPr sz="1000"/>
                    </a:p>
                  </a:txBody>
                  <a:tcPr marT="91425" marB="91425" marR="91425" marL="91425"/>
                </a:tc>
              </a:tr>
              <a:tr h="546300">
                <a:tc>
                  <a:txBody>
                    <a:bodyPr>
                      <a:noAutofit/>
                    </a:bodyPr>
                    <a:lstStyle/>
                    <a:p>
                      <a:pPr lvl="0" rtl="0">
                        <a:lnSpc>
                          <a:spcPct val="115000"/>
                        </a:lnSpc>
                        <a:spcBef>
                          <a:spcPts val="0"/>
                        </a:spcBef>
                        <a:spcAft>
                          <a:spcPts val="1600"/>
                        </a:spcAft>
                        <a:buClr>
                          <a:schemeClr val="dk1"/>
                        </a:buClr>
                        <a:buSzPct val="110000"/>
                        <a:buFont typeface="Arial"/>
                        <a:buNone/>
                      </a:pPr>
                      <a:r>
                        <a:t/>
                      </a:r>
                      <a:endParaRPr sz="1000"/>
                    </a:p>
                  </a:txBody>
                  <a:tcPr marT="91425" marB="91425" marR="91425" marL="91425"/>
                </a:tc>
                <a:tc>
                  <a:txBody>
                    <a:bodyPr>
                      <a:noAutofit/>
                    </a:bodyPr>
                    <a:lstStyle/>
                    <a:p>
                      <a:pPr lvl="0" rtl="0">
                        <a:lnSpc>
                          <a:spcPct val="115000"/>
                        </a:lnSpc>
                        <a:spcBef>
                          <a:spcPts val="0"/>
                        </a:spcBef>
                        <a:spcAft>
                          <a:spcPts val="1600"/>
                        </a:spcAft>
                        <a:buClr>
                          <a:schemeClr val="dk1"/>
                        </a:buClr>
                        <a:buSzPct val="110000"/>
                        <a:buFont typeface="Arial"/>
                        <a:buNone/>
                      </a:pPr>
                      <a:r>
                        <a:t/>
                      </a:r>
                      <a:endParaRPr sz="1000"/>
                    </a:p>
                  </a:txBody>
                  <a:tcPr marT="91425" marB="91425" marR="91425" marL="91425"/>
                </a:tc>
              </a:tr>
              <a:tr h="325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9125">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9125">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9125">
                <a:tc>
                  <a:txBody>
                    <a:bodyPr>
                      <a:noAutofit/>
                    </a:bodyPr>
                    <a:lstStyle/>
                    <a:p>
                      <a:pPr lvl="0">
                        <a:spcBef>
                          <a:spcPts val="0"/>
                        </a:spcBef>
                        <a:buNone/>
                      </a:pPr>
                      <a:r>
                        <a:rPr lang="en" sz="1000"/>
                        <a:t>Beauty and Character: Values Beyond Beauty in Architecture</a:t>
                      </a:r>
                    </a:p>
                  </a:txBody>
                  <a:tcPr marT="91425" marB="91425" marR="91425" marL="91425"/>
                </a:tc>
                <a:tc>
                  <a:txBody>
                    <a:bodyPr>
                      <a:noAutofit/>
                    </a:bodyPr>
                    <a:lstStyle/>
                    <a:p>
                      <a:pPr lvl="0">
                        <a:spcBef>
                          <a:spcPts val="0"/>
                        </a:spcBef>
                        <a:buNone/>
                      </a:pPr>
                      <a:r>
                        <a:rPr lang="en" sz="1000" u="sng">
                          <a:solidFill>
                            <a:schemeClr val="hlink"/>
                          </a:solidFill>
                          <a:hlinkClick r:id="rId3"/>
                        </a:rPr>
                        <a:t>https://link.springer.com/article/10.1023/A:1016552320002</a:t>
                      </a:r>
                      <a:r>
                        <a:rPr lang="en" sz="1000"/>
                        <a:t> </a:t>
                      </a:r>
                    </a:p>
                  </a:txBody>
                  <a:tcPr marT="91425" marB="91425" marR="91425" marL="91425"/>
                </a:tc>
              </a:tr>
              <a:tr h="517750">
                <a:tc>
                  <a:txBody>
                    <a:bodyPr>
                      <a:noAutofit/>
                    </a:bodyPr>
                    <a:lstStyle/>
                    <a:p>
                      <a:pPr lvl="0">
                        <a:spcBef>
                          <a:spcPts val="0"/>
                        </a:spcBef>
                        <a:buNone/>
                      </a:pPr>
                      <a:r>
                        <a:rPr lang="en" sz="1000"/>
                        <a:t>Splendid Isolation: Patterns of Geographic Range Collapse in Endangered Mammals Mark V. Lomolino and Rob Channell Journal of Mammalogy Vol. 76, No. 2 (May, 1995), pp. 335-347</a:t>
                      </a:r>
                    </a:p>
                  </a:txBody>
                  <a:tcPr marT="91425" marB="91425" marR="91425" marL="91425"/>
                </a:tc>
                <a:tc>
                  <a:txBody>
                    <a:bodyPr>
                      <a:noAutofit/>
                    </a:bodyPr>
                    <a:lstStyle/>
                    <a:p>
                      <a:pPr lvl="0">
                        <a:spcBef>
                          <a:spcPts val="0"/>
                        </a:spcBef>
                        <a:buNone/>
                      </a:pPr>
                      <a:r>
                        <a:t/>
                      </a:r>
                      <a:endParaRPr sz="1000"/>
                    </a:p>
                  </a:txBody>
                  <a:tcPr marT="91425" marB="91425" marR="91425" marL="91425"/>
                </a:tc>
              </a:tr>
              <a:tr h="299125">
                <a:tc>
                  <a:txBody>
                    <a:bodyPr>
                      <a:noAutofit/>
                    </a:bodyPr>
                    <a:lstStyle/>
                    <a:p>
                      <a:pPr lvl="0">
                        <a:spcBef>
                          <a:spcPts val="0"/>
                        </a:spcBef>
                        <a:buNone/>
                      </a:pPr>
                      <a:r>
                        <a:rPr lang="en" sz="1000"/>
                        <a:t>Parks Canada Backgrounder</a:t>
                      </a:r>
                    </a:p>
                  </a:txBody>
                  <a:tcPr marT="91425" marB="91425" marR="91425" marL="91425"/>
                </a:tc>
                <a:tc>
                  <a:txBody>
                    <a:bodyPr>
                      <a:noAutofit/>
                    </a:bodyPr>
                    <a:lstStyle/>
                    <a:p>
                      <a:pPr lvl="0">
                        <a:spcBef>
                          <a:spcPts val="0"/>
                        </a:spcBef>
                        <a:buNone/>
                      </a:pPr>
                      <a:r>
                        <a:rPr lang="en" sz="1000" u="sng">
                          <a:solidFill>
                            <a:schemeClr val="hlink"/>
                          </a:solidFill>
                          <a:hlinkClick r:id="rId4"/>
                        </a:rPr>
                        <a:t>https://www.canada.ca/en/parks-canada/news/2017/02/bison_reintroduction.html?wbdisable=true</a:t>
                      </a:r>
                    </a:p>
                  </a:txBody>
                  <a:tcPr marT="91425" marB="91425" marR="91425" marL="91425"/>
                </a:tc>
              </a:tr>
              <a:tr h="299125">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9125">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9125">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graphicFrame>
        <p:nvGraphicFramePr>
          <p:cNvPr id="166" name="Shape 166"/>
          <p:cNvGraphicFramePr/>
          <p:nvPr/>
        </p:nvGraphicFramePr>
        <p:xfrm>
          <a:off x="959250" y="347980"/>
          <a:ext cx="3000000" cy="3000000"/>
        </p:xfrm>
        <a:graphic>
          <a:graphicData uri="http://schemas.openxmlformats.org/drawingml/2006/table">
            <a:tbl>
              <a:tblPr>
                <a:noFill/>
                <a:tableStyleId>{081322EE-4BBC-4310-8505-4F24468F1DDA}</a:tableStyleId>
              </a:tblPr>
              <a:tblGrid>
                <a:gridCol w="5529750"/>
                <a:gridCol w="2208750"/>
              </a:tblGrid>
              <a:tr h="328625">
                <a:tc>
                  <a:txBody>
                    <a:bodyPr>
                      <a:noAutofit/>
                    </a:bodyPr>
                    <a:lstStyle/>
                    <a:p>
                      <a:pPr lvl="0" rtl="0">
                        <a:spcBef>
                          <a:spcPts val="0"/>
                        </a:spcBef>
                        <a:buNone/>
                      </a:pPr>
                      <a:r>
                        <a:rPr b="1" lang="en" sz="1000"/>
                        <a:t>Links</a:t>
                      </a:r>
                    </a:p>
                  </a:txBody>
                  <a:tcPr marT="91425" marB="91425" marR="91425" marL="91425"/>
                </a:tc>
                <a:tc>
                  <a:txBody>
                    <a:bodyPr>
                      <a:noAutofit/>
                    </a:bodyPr>
                    <a:lstStyle/>
                    <a:p>
                      <a:pPr lvl="0" rtl="0">
                        <a:spcBef>
                          <a:spcPts val="0"/>
                        </a:spcBef>
                        <a:buNone/>
                      </a:pPr>
                      <a:r>
                        <a:t/>
                      </a:r>
                      <a:endParaRPr sz="1000"/>
                    </a:p>
                  </a:txBody>
                  <a:tcPr marT="91425" marB="91425" marR="91425" marL="91425"/>
                </a:tc>
              </a:tr>
              <a:tr h="546300">
                <a:tc>
                  <a:txBody>
                    <a:bodyPr>
                      <a:noAutofit/>
                    </a:bodyPr>
                    <a:lstStyle/>
                    <a:p>
                      <a:pPr lvl="0" rtl="0">
                        <a:lnSpc>
                          <a:spcPct val="115000"/>
                        </a:lnSpc>
                        <a:spcBef>
                          <a:spcPts val="0"/>
                        </a:spcBef>
                        <a:spcAft>
                          <a:spcPts val="1600"/>
                        </a:spcAft>
                        <a:buNone/>
                      </a:pPr>
                      <a:r>
                        <a:rPr lang="en" sz="1000">
                          <a:solidFill>
                            <a:schemeClr val="dk1"/>
                          </a:solidFill>
                        </a:rPr>
                        <a:t>Ensuring Ecological Integrity, the Reintroduction of North America’s Largest Land Animal</a:t>
                      </a:r>
                    </a:p>
                  </a:txBody>
                  <a:tcPr marT="91425" marB="91425" marR="91425" marL="91425"/>
                </a:tc>
                <a:tc>
                  <a:txBody>
                    <a:bodyPr>
                      <a:noAutofit/>
                    </a:bodyPr>
                    <a:lstStyle/>
                    <a:p>
                      <a:pPr lvl="0" rtl="0">
                        <a:lnSpc>
                          <a:spcPct val="115000"/>
                        </a:lnSpc>
                        <a:spcBef>
                          <a:spcPts val="0"/>
                        </a:spcBef>
                        <a:spcAft>
                          <a:spcPts val="1600"/>
                        </a:spcAft>
                        <a:buNone/>
                      </a:pPr>
                      <a:r>
                        <a:rPr lang="en" sz="1000" u="sng">
                          <a:solidFill>
                            <a:schemeClr val="accent5"/>
                          </a:solidFill>
                          <a:hlinkClick r:id="rId3"/>
                        </a:rPr>
                        <a:t>https://www.youtube.com/watch?v=4q1AudFTLEA</a:t>
                      </a:r>
                    </a:p>
                  </a:txBody>
                  <a:tcPr marT="91425" marB="91425" marR="91425" marL="91425"/>
                </a:tc>
              </a:tr>
              <a:tr h="325450">
                <a:tc>
                  <a:txBody>
                    <a:bodyPr>
                      <a:noAutofit/>
                    </a:bodyPr>
                    <a:lstStyle/>
                    <a:p>
                      <a:pPr lvl="0" rtl="0">
                        <a:spcBef>
                          <a:spcPts val="0"/>
                        </a:spcBef>
                        <a:buNone/>
                      </a:pPr>
                      <a:r>
                        <a:rPr lang="en" sz="1000"/>
                        <a:t>Project Data</a:t>
                      </a:r>
                    </a:p>
                  </a:txBody>
                  <a:tcPr marT="91425" marB="91425" marR="91425" marL="91425"/>
                </a:tc>
                <a:tc>
                  <a:txBody>
                    <a:bodyPr>
                      <a:noAutofit/>
                    </a:bodyPr>
                    <a:lstStyle/>
                    <a:p>
                      <a:pPr lvl="0" rtl="0">
                        <a:spcBef>
                          <a:spcPts val="0"/>
                        </a:spcBef>
                        <a:buNone/>
                      </a:pPr>
                      <a:r>
                        <a:t/>
                      </a:r>
                      <a:endParaRPr sz="1000"/>
                    </a:p>
                  </a:txBody>
                  <a:tcPr marT="91425" marB="91425" marR="91425" marL="91425"/>
                </a:tc>
              </a:tr>
              <a:tr h="299125">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299125">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299125">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517750">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299125">
                <a:tc>
                  <a:txBody>
                    <a:bodyPr>
                      <a:noAutofit/>
                    </a:bodyPr>
                    <a:lstStyle/>
                    <a:p>
                      <a:pPr lvl="0" rtl="0">
                        <a:spcBef>
                          <a:spcPts val="0"/>
                        </a:spcBef>
                        <a:buNone/>
                      </a:pPr>
                      <a:r>
                        <a:rPr lang="en" sz="1000"/>
                        <a:t>Parks Canada: Bison 101</a:t>
                      </a:r>
                    </a:p>
                  </a:txBody>
                  <a:tcPr marT="91425" marB="91425" marR="91425" marL="91425"/>
                </a:tc>
                <a:tc>
                  <a:txBody>
                    <a:bodyPr>
                      <a:noAutofit/>
                    </a:bodyPr>
                    <a:lstStyle/>
                    <a:p>
                      <a:pPr lvl="0" rtl="0">
                        <a:spcBef>
                          <a:spcPts val="0"/>
                        </a:spcBef>
                        <a:buNone/>
                      </a:pPr>
                      <a:r>
                        <a:rPr lang="en" sz="1000" u="sng">
                          <a:solidFill>
                            <a:schemeClr val="hlink"/>
                          </a:solidFill>
                          <a:hlinkClick r:id="rId4"/>
                        </a:rPr>
                        <a:t>https://www.pc.gc.ca/en/pn-np/ab/banff/info/gestion-management/bison/info</a:t>
                      </a:r>
                    </a:p>
                  </a:txBody>
                  <a:tcPr marT="91425" marB="91425" marR="91425" marL="91425"/>
                </a:tc>
              </a:tr>
              <a:tr h="299125">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299125">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r h="299125">
                <a:tc>
                  <a:txBody>
                    <a:bodyPr>
                      <a:noAutofit/>
                    </a:bodyPr>
                    <a:lstStyle/>
                    <a:p>
                      <a:pPr lvl="0" rtl="0">
                        <a:spcBef>
                          <a:spcPts val="0"/>
                        </a:spcBef>
                        <a:buNone/>
                      </a:pPr>
                      <a:r>
                        <a:t/>
                      </a:r>
                      <a:endParaRPr sz="1000"/>
                    </a:p>
                  </a:txBody>
                  <a:tcPr marT="91425" marB="91425" marR="91425" marL="91425"/>
                </a:tc>
                <a:tc>
                  <a:txBody>
                    <a:bodyPr>
                      <a:noAutofit/>
                    </a:bodyPr>
                    <a:lstStyle/>
                    <a:p>
                      <a:pPr lvl="0" rtl="0">
                        <a:spcBef>
                          <a:spcPts val="0"/>
                        </a:spcBef>
                        <a:buNone/>
                      </a:pPr>
                      <a:r>
                        <a:t/>
                      </a:r>
                      <a:endParaRPr sz="10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references</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[ 1 ] http://www.pc.gc.ca/en/pn-np/ab/banff/info/gestion-management/bison</a:t>
            </a:r>
          </a:p>
          <a:p>
            <a:pPr lvl="0">
              <a:spcBef>
                <a:spcPts val="0"/>
              </a:spcBef>
              <a:buNone/>
            </a:pPr>
            <a:r>
              <a:rPr lang="en"/>
              <a:t>[2] </a:t>
            </a:r>
            <a:r>
              <a:rPr lang="en" u="sng">
                <a:solidFill>
                  <a:schemeClr val="hlink"/>
                </a:solidFill>
                <a:hlinkClick r:id="rId3"/>
              </a:rPr>
              <a:t>http://calgaryherald.com/news/local-news/bringing-bison-back-to-banff-will-have-immediate-effect-on-birds-bugs-expert</a:t>
            </a:r>
          </a:p>
          <a:p>
            <a:pPr lvl="0">
              <a:spcBef>
                <a:spcPts val="0"/>
              </a:spcBef>
              <a:buNone/>
            </a:pPr>
            <a:r>
              <a:rPr lang="en"/>
              <a:t>[ 3 ] </a:t>
            </a:r>
            <a:r>
              <a:rPr lang="en" u="sng">
                <a:solidFill>
                  <a:schemeClr val="hlink"/>
                </a:solidFill>
                <a:hlinkClick r:id="rId4"/>
              </a:rPr>
              <a:t>http://www.cbc.ca/news/canada/calgary/historic-treaty-signed-among-10-first-nations-and-tribes-in-banff-1.3190715</a:t>
            </a:r>
          </a:p>
          <a:p>
            <a:pPr lvl="0">
              <a:spcBef>
                <a:spcPts val="0"/>
              </a:spcBef>
              <a:buNone/>
            </a:pPr>
            <a:r>
              <a:t/>
            </a:r>
            <a:endParaRP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0000"/>
              </a:lnSpc>
              <a:spcBef>
                <a:spcPts val="800"/>
              </a:spcBef>
              <a:spcAft>
                <a:spcPts val="1700"/>
              </a:spcAft>
              <a:buClr>
                <a:schemeClr val="dk1"/>
              </a:buClr>
              <a:buSzPct val="56410"/>
              <a:buFont typeface="Arial"/>
              <a:buNone/>
            </a:pPr>
            <a:r>
              <a:rPr b="1" lang="en" sz="1950">
                <a:solidFill>
                  <a:srgbClr val="333333"/>
                </a:solidFill>
                <a:highlight>
                  <a:srgbClr val="FFFFFF"/>
                </a:highlight>
              </a:rPr>
              <a:t>The Buffalo Treaty 2015 (3)</a:t>
            </a:r>
          </a:p>
          <a:p>
            <a:pPr lvl="0">
              <a:spcBef>
                <a:spcPts val="0"/>
              </a:spcBef>
              <a:buNone/>
            </a:pPr>
            <a:r>
              <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spcAft>
                <a:spcPts val="900"/>
              </a:spcAft>
              <a:buNone/>
            </a:pPr>
            <a:r>
              <a:rPr b="1" lang="en" sz="1650">
                <a:solidFill>
                  <a:srgbClr val="333333"/>
                </a:solidFill>
                <a:highlight>
                  <a:srgbClr val="FFFFFF"/>
                </a:highlight>
              </a:rPr>
              <a:t>An alliance intended to engage tribes and First Nations in continuing dialogue on bison conservation</a:t>
            </a:r>
          </a:p>
          <a:p>
            <a:pPr indent="-333375" lvl="0" marL="457200" rtl="0">
              <a:spcBef>
                <a:spcPts val="0"/>
              </a:spcBef>
              <a:spcAft>
                <a:spcPts val="0"/>
              </a:spcAft>
              <a:buClr>
                <a:srgbClr val="333333"/>
              </a:buClr>
              <a:buSzPct val="100000"/>
              <a:buChar char="-"/>
            </a:pPr>
            <a:r>
              <a:rPr b="1" lang="en" sz="1650">
                <a:solidFill>
                  <a:srgbClr val="333333"/>
                </a:solidFill>
                <a:highlight>
                  <a:srgbClr val="FFFFFF"/>
                </a:highlight>
              </a:rPr>
              <a:t>Uniting the political power of the tribes and First Nations of the Northern Great Plains</a:t>
            </a:r>
          </a:p>
          <a:p>
            <a:pPr indent="-333375" lvl="0" marL="457200" rtl="0">
              <a:spcBef>
                <a:spcPts val="0"/>
              </a:spcBef>
              <a:spcAft>
                <a:spcPts val="0"/>
              </a:spcAft>
              <a:buClr>
                <a:srgbClr val="333333"/>
              </a:buClr>
              <a:buSzPct val="100000"/>
              <a:buChar char="-"/>
            </a:pPr>
            <a:r>
              <a:rPr b="1" lang="en" sz="1650">
                <a:solidFill>
                  <a:srgbClr val="333333"/>
                </a:solidFill>
                <a:highlight>
                  <a:srgbClr val="FFFFFF"/>
                </a:highlight>
              </a:rPr>
              <a:t>Advancing an international call for the restoration of the bison</a:t>
            </a:r>
          </a:p>
          <a:p>
            <a:pPr indent="-333375" lvl="0" marL="457200" rtl="0">
              <a:spcBef>
                <a:spcPts val="0"/>
              </a:spcBef>
              <a:spcAft>
                <a:spcPts val="0"/>
              </a:spcAft>
              <a:buClr>
                <a:srgbClr val="333333"/>
              </a:buClr>
              <a:buSzPct val="100000"/>
              <a:buChar char="-"/>
            </a:pPr>
            <a:r>
              <a:rPr b="1" lang="en" sz="1650">
                <a:solidFill>
                  <a:srgbClr val="333333"/>
                </a:solidFill>
                <a:highlight>
                  <a:srgbClr val="FFFFFF"/>
                </a:highlight>
              </a:rPr>
              <a:t>Engaging youth in the treaty process</a:t>
            </a:r>
          </a:p>
          <a:p>
            <a:pPr indent="-333375" lvl="0" marL="457200" rtl="0">
              <a:spcBef>
                <a:spcPts val="0"/>
              </a:spcBef>
              <a:spcAft>
                <a:spcPts val="900"/>
              </a:spcAft>
              <a:buClr>
                <a:srgbClr val="333333"/>
              </a:buClr>
              <a:buSzPct val="100000"/>
              <a:buChar char="-"/>
            </a:pPr>
            <a:r>
              <a:rPr b="1" lang="en" sz="1650">
                <a:solidFill>
                  <a:srgbClr val="333333"/>
                </a:solidFill>
                <a:highlight>
                  <a:srgbClr val="FFFFFF"/>
                </a:highlight>
              </a:rPr>
              <a:t>Strengthening and renewing ancient cultural and spiritual relationships with bison and grasslands in the Northern Great Plains</a:t>
            </a:r>
          </a:p>
          <a:p>
            <a:pPr lvl="0" rtl="0">
              <a:spcBef>
                <a:spcPts val="0"/>
              </a:spcBef>
              <a:spcAft>
                <a:spcPts val="900"/>
              </a:spcAft>
              <a:buClr>
                <a:schemeClr val="dk1"/>
              </a:buClr>
              <a:buSzPct val="66666"/>
              <a:buFont typeface="Arial"/>
              <a:buNone/>
            </a:pPr>
            <a:r>
              <a:t/>
            </a:r>
            <a:endParaRPr b="1" sz="1650">
              <a:solidFill>
                <a:srgbClr val="333333"/>
              </a:solidFill>
              <a:highlight>
                <a:srgbClr val="FFFFFF"/>
              </a:highlight>
            </a:endParaRP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collection strategy and limitations</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ct val="100000"/>
              <a:buChar char="-"/>
            </a:pPr>
            <a:r>
              <a:rPr lang="en">
                <a:solidFill>
                  <a:srgbClr val="000000"/>
                </a:solidFill>
              </a:rPr>
              <a:t>The event happened on </a:t>
            </a:r>
          </a:p>
          <a:p>
            <a:pPr indent="-342900" lvl="0" marL="457200" rtl="0">
              <a:spcBef>
                <a:spcPts val="0"/>
              </a:spcBef>
              <a:spcAft>
                <a:spcPts val="0"/>
              </a:spcAft>
              <a:buClr>
                <a:srgbClr val="000000"/>
              </a:buClr>
              <a:buSzPct val="100000"/>
              <a:buChar char="-"/>
            </a:pPr>
            <a:r>
              <a:rPr lang="en">
                <a:solidFill>
                  <a:srgbClr val="000000"/>
                </a:solidFill>
              </a:rPr>
              <a:t>The park system issues a “backgrounder” containing scientific and operational details and quotes. Many of these were effectively “copy-pasted” into uniques news articles</a:t>
            </a:r>
          </a:p>
          <a:p>
            <a:pPr indent="-342900" lvl="0" marL="457200" rtl="0">
              <a:spcBef>
                <a:spcPts val="0"/>
              </a:spcBef>
              <a:spcAft>
                <a:spcPts val="0"/>
              </a:spcAft>
              <a:buClr>
                <a:srgbClr val="000000"/>
              </a:buClr>
              <a:buSzPct val="100000"/>
              <a:buChar char="-"/>
            </a:pPr>
            <a:r>
              <a:rPr lang="en">
                <a:solidFill>
                  <a:srgbClr val="000000"/>
                </a:solidFill>
              </a:rPr>
              <a:t>So there is an element of repetition in the february march content</a:t>
            </a:r>
          </a:p>
          <a:p>
            <a:pPr indent="-342900" lvl="0" marL="457200" rtl="0">
              <a:spcBef>
                <a:spcPts val="0"/>
              </a:spcBef>
              <a:spcAft>
                <a:spcPts val="0"/>
              </a:spcAft>
              <a:buClr>
                <a:srgbClr val="000000"/>
              </a:buClr>
              <a:buSzPct val="100000"/>
              <a:buChar char="-"/>
            </a:pPr>
            <a:r>
              <a:rPr lang="en">
                <a:solidFill>
                  <a:srgbClr val="000000"/>
                </a:solidFill>
              </a:rPr>
              <a:t>The First Nations peoples typically do not document their deliberations and opinions on the internet [ ] so this is one sided, repetitive data</a:t>
            </a:r>
          </a:p>
          <a:p>
            <a:pPr indent="-342900" lvl="0" marL="457200" rtl="0">
              <a:spcBef>
                <a:spcPts val="0"/>
              </a:spcBef>
              <a:buSzPct val="1000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Statistical Methods</a:t>
            </a: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Shape 60"/>
          <p:cNvSpPr txBox="1"/>
          <p:nvPr>
            <p:ph type="ctrTitle"/>
          </p:nvPr>
        </p:nvSpPr>
        <p:spPr>
          <a:xfrm>
            <a:off x="190200" y="243000"/>
            <a:ext cx="8520600" cy="677700"/>
          </a:xfrm>
          <a:prstGeom prst="rect">
            <a:avLst/>
          </a:prstGeom>
        </p:spPr>
        <p:txBody>
          <a:bodyPr anchorCtr="0" anchor="b" bIns="91425" lIns="91425" rIns="91425" wrap="square" tIns="91425">
            <a:noAutofit/>
          </a:bodyPr>
          <a:lstStyle/>
          <a:p>
            <a:pPr lvl="0" rtl="0">
              <a:spcBef>
                <a:spcPts val="0"/>
              </a:spcBef>
              <a:buNone/>
            </a:pPr>
            <a:r>
              <a:rPr lang="en" sz="3600"/>
              <a:t>Introduction</a:t>
            </a:r>
          </a:p>
        </p:txBody>
      </p:sp>
      <p:sp>
        <p:nvSpPr>
          <p:cNvPr id="61" name="Shape 61"/>
          <p:cNvSpPr txBox="1"/>
          <p:nvPr>
            <p:ph idx="1" type="subTitle"/>
          </p:nvPr>
        </p:nvSpPr>
        <p:spPr>
          <a:xfrm>
            <a:off x="311700" y="1267225"/>
            <a:ext cx="8520600" cy="3322800"/>
          </a:xfrm>
          <a:prstGeom prst="rect">
            <a:avLst/>
          </a:prstGeom>
        </p:spPr>
        <p:txBody>
          <a:bodyPr anchorCtr="0" anchor="t" bIns="91425" lIns="91425" rIns="91425" wrap="square" tIns="91425">
            <a:noAutofit/>
          </a:bodyPr>
          <a:lstStyle/>
          <a:p>
            <a:pPr lvl="0" rtl="0" algn="l">
              <a:spcBef>
                <a:spcPts val="0"/>
              </a:spcBef>
              <a:buNone/>
            </a:pPr>
            <a:r>
              <a:rPr lang="en" sz="1800">
                <a:solidFill>
                  <a:srgbClr val="000000"/>
                </a:solidFill>
              </a:rPr>
              <a:t>Junge and Matthies have studied Swiss people’s attitude toward biodiversity in agricultural field margins. They conclude there is an awareness of biodiversity gradients that are appreciated by the local population. </a:t>
            </a:r>
          </a:p>
          <a:p>
            <a:pPr lvl="0" rtl="0" algn="l">
              <a:spcBef>
                <a:spcPts val="0"/>
              </a:spcBef>
              <a:buNone/>
            </a:pPr>
            <a:r>
              <a:t/>
            </a:r>
            <a:endParaRPr sz="1800">
              <a:solidFill>
                <a:srgbClr val="000000"/>
              </a:solidFill>
            </a:endParaRPr>
          </a:p>
          <a:p>
            <a:pPr lvl="0" rtl="0" algn="l">
              <a:spcBef>
                <a:spcPts val="0"/>
              </a:spcBef>
              <a:buClr>
                <a:schemeClr val="dk1"/>
              </a:buClr>
              <a:buSzPct val="61111"/>
              <a:buFont typeface="Arial"/>
              <a:buNone/>
            </a:pPr>
            <a:r>
              <a:rPr lang="en" sz="1800">
                <a:solidFill>
                  <a:schemeClr val="dk1"/>
                </a:solidFill>
              </a:rPr>
              <a:t>Further, in a second study, they hypothesize that there may be an economic penalty associated with reduced tourism if the aesthetic contribution of biodiverse grasslands is not optimized. </a:t>
            </a:r>
          </a:p>
          <a:p>
            <a:pPr lvl="0" rtl="0" algn="l">
              <a:spcBef>
                <a:spcPts val="0"/>
              </a:spcBef>
              <a:buNone/>
            </a:pPr>
            <a:r>
              <a:t/>
            </a:r>
            <a:endParaRPr sz="1800">
              <a:solidFill>
                <a:srgbClr val="000000"/>
              </a:solidFill>
            </a:endParaRPr>
          </a:p>
          <a:p>
            <a:pPr lvl="0" rtl="0" algn="l">
              <a:spcBef>
                <a:spcPts val="0"/>
              </a:spcBef>
              <a:buClr>
                <a:schemeClr val="dk1"/>
              </a:buClr>
              <a:buSzPct val="61111"/>
              <a:buFont typeface="Arial"/>
              <a:buNone/>
            </a:pPr>
            <a:r>
              <a:rPr lang="en" sz="1800">
                <a:solidFill>
                  <a:schemeClr val="dk1"/>
                </a:solidFill>
              </a:rPr>
              <a:t>Separately, a major ecological project in western Canada, the re-introduction of </a:t>
            </a:r>
            <a:r>
              <a:rPr i="1" lang="en" sz="1800">
                <a:solidFill>
                  <a:schemeClr val="dk1"/>
                </a:solidFill>
              </a:rPr>
              <a:t>B. bison</a:t>
            </a:r>
            <a:r>
              <a:rPr lang="en" sz="1800">
                <a:solidFill>
                  <a:schemeClr val="dk1"/>
                </a:solidFill>
              </a:rPr>
              <a:t> as a keystone species, may allow a slightly more nuanced assessment of public perception towards biodiversity. </a:t>
            </a:r>
          </a:p>
          <a:p>
            <a:pPr lvl="0" rtl="0" algn="l">
              <a:spcBef>
                <a:spcPts val="0"/>
              </a:spcBef>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0000"/>
              </a:lnSpc>
              <a:spcBef>
                <a:spcPts val="800"/>
              </a:spcBef>
              <a:spcAft>
                <a:spcPts val="1700"/>
              </a:spcAft>
              <a:buNone/>
            </a:pPr>
            <a:r>
              <a:rPr b="1" lang="en" sz="1950">
                <a:solidFill>
                  <a:srgbClr val="333333"/>
                </a:solidFill>
                <a:highlight>
                  <a:srgbClr val="FFFFFF"/>
                </a:highlight>
              </a:rPr>
              <a:t>Plains bison reintroduction (1)</a:t>
            </a:r>
          </a:p>
          <a:p>
            <a:pPr lvl="0" rtl="0">
              <a:spcBef>
                <a:spcPts val="0"/>
              </a:spcBef>
              <a:buNone/>
            </a:pPr>
            <a:r>
              <a:t/>
            </a:r>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lnSpc>
                <a:spcPct val="110000"/>
              </a:lnSpc>
              <a:spcBef>
                <a:spcPts val="2400"/>
              </a:spcBef>
              <a:spcAft>
                <a:spcPts val="900"/>
              </a:spcAft>
              <a:buNone/>
            </a:pPr>
            <a:r>
              <a:rPr b="1" lang="en" sz="1650">
                <a:solidFill>
                  <a:srgbClr val="333333"/>
                </a:solidFill>
                <a:highlight>
                  <a:srgbClr val="FFFFFF"/>
                </a:highlight>
              </a:rPr>
              <a:t>Wild bison return to Canada’s first national park</a:t>
            </a:r>
          </a:p>
          <a:p>
            <a:pPr lvl="0" rtl="0">
              <a:spcBef>
                <a:spcPts val="0"/>
              </a:spcBef>
              <a:spcAft>
                <a:spcPts val="900"/>
              </a:spcAft>
              <a:buNone/>
            </a:pPr>
            <a:r>
              <a:rPr lang="en" sz="1200">
                <a:solidFill>
                  <a:srgbClr val="333333"/>
                </a:solidFill>
                <a:highlight>
                  <a:srgbClr val="FFFFFF"/>
                </a:highlight>
              </a:rPr>
              <a:t>On February 1, 2017, Parks Canada made history. After missing from the wild for over a century, 16 bison were successfully translocated to the Panther Valley, in Banff National Park.</a:t>
            </a:r>
          </a:p>
          <a:p>
            <a:pPr lvl="0" rtl="0">
              <a:spcBef>
                <a:spcPts val="0"/>
              </a:spcBef>
              <a:spcAft>
                <a:spcPts val="900"/>
              </a:spcAft>
              <a:buNone/>
            </a:pPr>
            <a:r>
              <a:rPr lang="en" sz="1200">
                <a:solidFill>
                  <a:srgbClr val="333333"/>
                </a:solidFill>
                <a:highlight>
                  <a:srgbClr val="FFFFFF"/>
                </a:highlight>
              </a:rPr>
              <a:t>Their homecoming is an ecological, historic and cultural triumph and coincides with the 150</a:t>
            </a:r>
            <a:r>
              <a:rPr lang="en" sz="900">
                <a:solidFill>
                  <a:srgbClr val="333333"/>
                </a:solidFill>
                <a:highlight>
                  <a:srgbClr val="FFFFFF"/>
                </a:highlight>
              </a:rPr>
              <a:t>th</a:t>
            </a:r>
            <a:r>
              <a:rPr lang="en" sz="1200">
                <a:solidFill>
                  <a:srgbClr val="333333"/>
                </a:solidFill>
                <a:highlight>
                  <a:srgbClr val="FFFFFF"/>
                </a:highlight>
              </a:rPr>
              <a:t>anniversary of Canada’s confederation.</a:t>
            </a:r>
          </a:p>
          <a:p>
            <a:pPr lvl="0" rtl="0">
              <a:spcBef>
                <a:spcPts val="0"/>
              </a:spcBef>
              <a:spcAft>
                <a:spcPts val="900"/>
              </a:spcAft>
              <a:buNone/>
            </a:pPr>
            <a:r>
              <a:rPr lang="en" sz="1200">
                <a:solidFill>
                  <a:srgbClr val="333333"/>
                </a:solidFill>
                <a:highlight>
                  <a:srgbClr val="FFFFFF"/>
                </a:highlight>
              </a:rPr>
              <a:t>This is the first step in the five-year project to inform decisions regarding restoring wild bison in Banff over the long-term.</a:t>
            </a: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Shape 66"/>
          <p:cNvSpPr txBox="1"/>
          <p:nvPr>
            <p:ph type="ctrTitle"/>
          </p:nvPr>
        </p:nvSpPr>
        <p:spPr>
          <a:xfrm>
            <a:off x="190200" y="243000"/>
            <a:ext cx="8520600" cy="677700"/>
          </a:xfrm>
          <a:prstGeom prst="rect">
            <a:avLst/>
          </a:prstGeom>
        </p:spPr>
        <p:txBody>
          <a:bodyPr anchorCtr="0" anchor="b" bIns="91425" lIns="91425" rIns="91425" wrap="square" tIns="91425">
            <a:noAutofit/>
          </a:bodyPr>
          <a:lstStyle/>
          <a:p>
            <a:pPr lvl="0" rtl="0">
              <a:spcBef>
                <a:spcPts val="0"/>
              </a:spcBef>
              <a:buNone/>
            </a:pPr>
            <a:r>
              <a:rPr lang="en" sz="3600"/>
              <a:t>Abstract</a:t>
            </a:r>
          </a:p>
        </p:txBody>
      </p:sp>
      <p:sp>
        <p:nvSpPr>
          <p:cNvPr id="67" name="Shape 67"/>
          <p:cNvSpPr txBox="1"/>
          <p:nvPr>
            <p:ph idx="1" type="subTitle"/>
          </p:nvPr>
        </p:nvSpPr>
        <p:spPr>
          <a:xfrm>
            <a:off x="311700" y="1114825"/>
            <a:ext cx="8520600" cy="3591900"/>
          </a:xfrm>
          <a:prstGeom prst="rect">
            <a:avLst/>
          </a:prstGeom>
        </p:spPr>
        <p:txBody>
          <a:bodyPr anchorCtr="0" anchor="t" bIns="91425" lIns="91425" rIns="91425" wrap="square" tIns="91425">
            <a:noAutofit/>
          </a:bodyPr>
          <a:lstStyle/>
          <a:p>
            <a:pPr lvl="0" rtl="0" algn="l">
              <a:spcBef>
                <a:spcPts val="0"/>
              </a:spcBef>
              <a:buNone/>
            </a:pPr>
            <a:r>
              <a:t/>
            </a:r>
            <a:endParaRPr sz="1800">
              <a:solidFill>
                <a:srgbClr val="000000"/>
              </a:solidFill>
            </a:endParaRPr>
          </a:p>
          <a:p>
            <a:pPr lvl="0" rtl="0" algn="l">
              <a:spcBef>
                <a:spcPts val="0"/>
              </a:spcBef>
              <a:buNone/>
            </a:pPr>
            <a:r>
              <a:rPr lang="en" sz="1800">
                <a:solidFill>
                  <a:schemeClr val="dk1"/>
                </a:solidFill>
              </a:rPr>
              <a:t>Are biodiversity and aesthetics valued separately by the public?</a:t>
            </a:r>
          </a:p>
          <a:p>
            <a:pPr lvl="0" rtl="0" algn="l">
              <a:spcBef>
                <a:spcPts val="0"/>
              </a:spcBef>
              <a:buNone/>
            </a:pPr>
            <a:r>
              <a:t/>
            </a:r>
            <a:endParaRPr sz="1800">
              <a:solidFill>
                <a:srgbClr val="000000"/>
              </a:solidFill>
            </a:endParaRPr>
          </a:p>
          <a:p>
            <a:pPr lvl="0" rtl="0" algn="l">
              <a:spcBef>
                <a:spcPts val="0"/>
              </a:spcBef>
              <a:buNone/>
            </a:pPr>
            <a:r>
              <a:rPr lang="en" sz="1800">
                <a:solidFill>
                  <a:srgbClr val="000000"/>
                </a:solidFill>
              </a:rPr>
              <a:t>Does public appreciation for biodiversity and aesthetics manifest itself outside of Switzerland? </a:t>
            </a:r>
          </a:p>
          <a:p>
            <a:pPr lvl="0" rtl="0" algn="l">
              <a:spcBef>
                <a:spcPts val="0"/>
              </a:spcBef>
              <a:buNone/>
            </a:pPr>
            <a:r>
              <a:t/>
            </a:r>
            <a:endParaRPr sz="1800">
              <a:solidFill>
                <a:srgbClr val="000000"/>
              </a:solidFill>
            </a:endParaRPr>
          </a:p>
          <a:p>
            <a:pPr lvl="0" rtl="0" algn="l">
              <a:spcBef>
                <a:spcPts val="0"/>
              </a:spcBef>
              <a:buNone/>
            </a:pPr>
            <a:r>
              <a:rPr lang="en" sz="1800">
                <a:solidFill>
                  <a:srgbClr val="000000"/>
                </a:solidFill>
              </a:rPr>
              <a:t>We examine the recent re-introduction of </a:t>
            </a:r>
            <a:r>
              <a:rPr i="1" lang="en" sz="1800">
                <a:solidFill>
                  <a:srgbClr val="000000"/>
                </a:solidFill>
              </a:rPr>
              <a:t>B. bison</a:t>
            </a:r>
            <a:r>
              <a:rPr lang="en" sz="1800">
                <a:solidFill>
                  <a:srgbClr val="000000"/>
                </a:solidFill>
              </a:rPr>
              <a:t> into western Canada to compare apparent public valuation of both “biodiversity” and “aesthetics” with the Junge’s enhanced field margin studies.</a:t>
            </a:r>
          </a:p>
          <a:p>
            <a:pPr lvl="0" rtl="0" algn="l">
              <a:spcBef>
                <a:spcPts val="0"/>
              </a:spcBef>
              <a:buNone/>
            </a:pPr>
            <a:r>
              <a:t/>
            </a:r>
            <a:endParaRPr sz="1800">
              <a:solidFill>
                <a:srgbClr val="000000"/>
              </a:solidFill>
            </a:endParaRPr>
          </a:p>
          <a:p>
            <a:pPr lvl="0" rtl="0" algn="l">
              <a:spcBef>
                <a:spcPts val="0"/>
              </a:spcBef>
              <a:buClr>
                <a:schemeClr val="dk1"/>
              </a:buClr>
              <a:buSzPct val="61111"/>
              <a:buFont typeface="Arial"/>
              <a:buNone/>
            </a:pPr>
            <a:r>
              <a:rPr lang="en" sz="1800">
                <a:solidFill>
                  <a:schemeClr val="dk1"/>
                </a:solidFill>
              </a:rPr>
              <a:t>We then assess the Junge studies for variation between “biodiversity” and “aesthetic” benefits and compare the two experiences.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sp>
        <p:nvSpPr>
          <p:cNvPr id="72" name="Shape 72"/>
          <p:cNvSpPr txBox="1"/>
          <p:nvPr>
            <p:ph type="ctrTitle"/>
          </p:nvPr>
        </p:nvSpPr>
        <p:spPr>
          <a:xfrm>
            <a:off x="152400" y="90600"/>
            <a:ext cx="8558400" cy="677700"/>
          </a:xfrm>
          <a:prstGeom prst="rect">
            <a:avLst/>
          </a:prstGeom>
          <a:solidFill>
            <a:srgbClr val="FFFFFF"/>
          </a:solidFill>
        </p:spPr>
        <p:txBody>
          <a:bodyPr anchorCtr="0" anchor="b" bIns="91425" lIns="91425" rIns="91425" wrap="square" tIns="91425">
            <a:noAutofit/>
          </a:bodyPr>
          <a:lstStyle/>
          <a:p>
            <a:pPr lvl="0" rtl="0">
              <a:spcBef>
                <a:spcPts val="0"/>
              </a:spcBef>
              <a:buNone/>
            </a:pPr>
            <a:r>
              <a:rPr lang="en" sz="3600"/>
              <a:t>Background: Junge in Switzerland</a:t>
            </a:r>
          </a:p>
        </p:txBody>
      </p:sp>
      <p:sp>
        <p:nvSpPr>
          <p:cNvPr id="73" name="Shape 73"/>
          <p:cNvSpPr txBox="1"/>
          <p:nvPr/>
        </p:nvSpPr>
        <p:spPr>
          <a:xfrm>
            <a:off x="459000" y="768300"/>
            <a:ext cx="7749000" cy="17562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Using grasses and forbs, experiments assessed the public’s ability to discern features of, and their preference for</a:t>
            </a:r>
          </a:p>
          <a:p>
            <a:pPr lvl="0" rtl="0">
              <a:spcBef>
                <a:spcPts val="0"/>
              </a:spcBef>
              <a:buNone/>
            </a:pPr>
            <a:r>
              <a:t/>
            </a:r>
            <a:endParaRPr>
              <a:solidFill>
                <a:schemeClr val="dk1"/>
              </a:solidFill>
            </a:endParaRPr>
          </a:p>
          <a:p>
            <a:pPr indent="-317500" lvl="0" marL="457200" rtl="0">
              <a:spcBef>
                <a:spcPts val="0"/>
              </a:spcBef>
              <a:spcAft>
                <a:spcPts val="0"/>
              </a:spcAft>
              <a:buSzPct val="100000"/>
              <a:buChar char="●"/>
            </a:pPr>
            <a:r>
              <a:rPr lang="en"/>
              <a:t>Evenness (equality to species abundance) contrasted with species richness (166 visitors)</a:t>
            </a:r>
          </a:p>
          <a:p>
            <a:pPr indent="-317500" lvl="0" marL="457200" rtl="0">
              <a:spcBef>
                <a:spcPts val="0"/>
              </a:spcBef>
              <a:spcAft>
                <a:spcPts val="0"/>
              </a:spcAft>
              <a:buSzPct val="100000"/>
              <a:buChar char="●"/>
            </a:pPr>
            <a:r>
              <a:rPr lang="en"/>
              <a:t>Various species spatial distributions or aggregation patterns (204 visitors)</a:t>
            </a:r>
          </a:p>
          <a:p>
            <a:pPr indent="-317500" lvl="0" marL="457200" rtl="0">
              <a:spcBef>
                <a:spcPts val="0"/>
              </a:spcBef>
              <a:spcAft>
                <a:spcPts val="0"/>
              </a:spcAft>
              <a:buSzPct val="100000"/>
              <a:buChar char="●"/>
            </a:pPr>
            <a:r>
              <a:rPr lang="en"/>
              <a:t>Various degrees of species richness (288 visitors at a botanical garden)</a:t>
            </a:r>
          </a:p>
          <a:p>
            <a:pPr indent="-317500" lvl="0" marL="457200" rtl="0">
              <a:spcBef>
                <a:spcPts val="0"/>
              </a:spcBef>
              <a:buSzPct val="100000"/>
              <a:buChar char="●"/>
            </a:pPr>
            <a:r>
              <a:rPr lang="en"/>
              <a:t>Plus field studies of larger alpine meadow plots (282 tourists)</a:t>
            </a:r>
          </a:p>
        </p:txBody>
      </p:sp>
      <p:sp>
        <p:nvSpPr>
          <p:cNvPr id="74" name="Shape 74"/>
          <p:cNvSpPr txBox="1"/>
          <p:nvPr/>
        </p:nvSpPr>
        <p:spPr>
          <a:xfrm>
            <a:off x="557100" y="2932200"/>
            <a:ext cx="7749000" cy="17562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Result: diversity and aesthetics</a:t>
            </a:r>
          </a:p>
          <a:p>
            <a:pPr lvl="0" rtl="0">
              <a:spcBef>
                <a:spcPts val="0"/>
              </a:spcBef>
              <a:buNone/>
            </a:pPr>
            <a:r>
              <a:t/>
            </a:r>
            <a:endParaRPr>
              <a:solidFill>
                <a:schemeClr val="dk1"/>
              </a:solidFill>
            </a:endParaRPr>
          </a:p>
          <a:p>
            <a:pPr indent="-317500" lvl="0" marL="457200" rtl="0">
              <a:spcBef>
                <a:spcPts val="0"/>
              </a:spcBef>
              <a:spcAft>
                <a:spcPts val="0"/>
              </a:spcAft>
              <a:buSzPct val="100000"/>
              <a:buChar char="●"/>
            </a:pPr>
            <a:r>
              <a:rPr lang="en"/>
              <a:t>Appreciation increases with true species richness</a:t>
            </a:r>
          </a:p>
          <a:p>
            <a:pPr indent="-317500" lvl="0" marL="457200" rtl="0">
              <a:spcBef>
                <a:spcPts val="0"/>
              </a:spcBef>
              <a:spcAft>
                <a:spcPts val="0"/>
              </a:spcAft>
              <a:buSzPct val="100000"/>
              <a:buChar char="●"/>
            </a:pPr>
            <a:r>
              <a:rPr lang="en"/>
              <a:t>The appreciation of the best monoculture was always lower than the mean appreciation of the most species rich arrays.</a:t>
            </a:r>
          </a:p>
          <a:p>
            <a:pPr indent="-317500" lvl="0" marL="457200" rtl="0">
              <a:spcBef>
                <a:spcPts val="0"/>
              </a:spcBef>
              <a:buSzPct val="100000"/>
              <a:buChar char="●"/>
            </a:pPr>
            <a:r>
              <a:rPr b="1" lang="en"/>
              <a:t>“People found those communities most beautiful that were either most diverse or were perceived to be most diverse.”</a:t>
            </a:r>
          </a:p>
        </p:txBody>
      </p:sp>
      <p:sp>
        <p:nvSpPr>
          <p:cNvPr id="75" name="Shape 75"/>
          <p:cNvSpPr/>
          <p:nvPr/>
        </p:nvSpPr>
        <p:spPr>
          <a:xfrm>
            <a:off x="6021000" y="2754000"/>
            <a:ext cx="2285100" cy="677700"/>
          </a:xfrm>
          <a:prstGeom prst="wedgeRoundRectCallout">
            <a:avLst>
              <a:gd fmla="val -94309" name="adj1"/>
              <a:gd fmla="val -36056" name="adj2"/>
              <a:gd fmla="val 0" name="adj3"/>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Content from only one paper; I need to add the other also…...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9" name="Shape 79"/>
        <p:cNvGrpSpPr/>
        <p:nvPr/>
      </p:nvGrpSpPr>
      <p:grpSpPr>
        <a:xfrm>
          <a:off x="0" y="0"/>
          <a:ext cx="0" cy="0"/>
          <a:chOff x="0" y="0"/>
          <a:chExt cx="0" cy="0"/>
        </a:xfrm>
      </p:grpSpPr>
      <p:sp>
        <p:nvSpPr>
          <p:cNvPr id="80" name="Shape 80"/>
          <p:cNvSpPr txBox="1"/>
          <p:nvPr>
            <p:ph type="ctrTitle"/>
          </p:nvPr>
        </p:nvSpPr>
        <p:spPr>
          <a:xfrm>
            <a:off x="152400" y="90600"/>
            <a:ext cx="8558400" cy="677700"/>
          </a:xfrm>
          <a:prstGeom prst="rect">
            <a:avLst/>
          </a:prstGeom>
          <a:solidFill>
            <a:srgbClr val="FFFFFF"/>
          </a:solidFill>
        </p:spPr>
        <p:txBody>
          <a:bodyPr anchorCtr="0" anchor="b" bIns="91425" lIns="91425" rIns="91425" wrap="square" tIns="91425">
            <a:noAutofit/>
          </a:bodyPr>
          <a:lstStyle/>
          <a:p>
            <a:pPr lvl="0" rtl="0">
              <a:spcBef>
                <a:spcPts val="0"/>
              </a:spcBef>
              <a:buNone/>
            </a:pPr>
            <a:r>
              <a:rPr lang="en" sz="3600"/>
              <a:t>Further study?</a:t>
            </a:r>
          </a:p>
        </p:txBody>
      </p:sp>
      <p:sp>
        <p:nvSpPr>
          <p:cNvPr id="81" name="Shape 81"/>
          <p:cNvSpPr txBox="1"/>
          <p:nvPr/>
        </p:nvSpPr>
        <p:spPr>
          <a:xfrm>
            <a:off x="459000" y="692100"/>
            <a:ext cx="7749000" cy="19470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dk1"/>
                </a:solidFill>
              </a:rPr>
              <a:t>We suspect that there may have been a wide cultural divergence in the 980 visitors sampled by Junge. Did they all share the same conception of beauty? Should the readers imagine that “ecosystem functioning” is the underlying driver of the aesthetic gradients that were expressed by the visitors?</a:t>
            </a:r>
          </a:p>
          <a:p>
            <a:pPr lvl="0">
              <a:spcBef>
                <a:spcPts val="0"/>
              </a:spcBef>
              <a:buNone/>
            </a:pPr>
            <a:r>
              <a:t/>
            </a:r>
            <a:endParaRPr>
              <a:solidFill>
                <a:schemeClr val="dk1"/>
              </a:solidFill>
            </a:endParaRPr>
          </a:p>
          <a:p>
            <a:pPr lvl="0">
              <a:spcBef>
                <a:spcPts val="0"/>
              </a:spcBef>
              <a:buNone/>
            </a:pPr>
            <a:r>
              <a:rPr lang="en">
                <a:solidFill>
                  <a:schemeClr val="dk1"/>
                </a:solidFill>
              </a:rPr>
              <a:t>We also expect that the unconscious perception of biodiversity does contribute to aesthetic assessment. The concept of Beauty has itself evolved to include more contextual components as noted by Stein and McMordie [ ] , suggesting that a landscape level architecture that is perceived to represent essential cultural “character” will be viewed as “beautiful”.</a:t>
            </a:r>
          </a:p>
          <a:p>
            <a:pPr lvl="0">
              <a:spcBef>
                <a:spcPts val="0"/>
              </a:spcBef>
              <a:buNone/>
            </a:pPr>
            <a:r>
              <a:t/>
            </a:r>
            <a:endParaRPr>
              <a:solidFill>
                <a:schemeClr val="dk1"/>
              </a:solidFill>
            </a:endParaRPr>
          </a:p>
          <a:p>
            <a:pPr lvl="0" rtl="0">
              <a:spcBef>
                <a:spcPts val="0"/>
              </a:spcBef>
              <a:buNone/>
            </a:pPr>
            <a:r>
              <a:rPr lang="en">
                <a:solidFill>
                  <a:schemeClr val="dk1"/>
                </a:solidFill>
              </a:rPr>
              <a:t>   </a:t>
            </a:r>
          </a:p>
          <a:p>
            <a:pPr lvl="0" rtl="0">
              <a:spcBef>
                <a:spcPts val="0"/>
              </a:spcBef>
              <a:buNone/>
            </a:pPr>
            <a:r>
              <a:t/>
            </a:r>
            <a:endParaRPr/>
          </a:p>
        </p:txBody>
      </p:sp>
      <p:sp>
        <p:nvSpPr>
          <p:cNvPr id="82" name="Shape 82"/>
          <p:cNvSpPr txBox="1"/>
          <p:nvPr>
            <p:ph type="ctrTitle"/>
          </p:nvPr>
        </p:nvSpPr>
        <p:spPr>
          <a:xfrm>
            <a:off x="152400" y="2721300"/>
            <a:ext cx="8558400" cy="677700"/>
          </a:xfrm>
          <a:prstGeom prst="rect">
            <a:avLst/>
          </a:prstGeom>
          <a:solidFill>
            <a:srgbClr val="FFFFFF"/>
          </a:solidFill>
        </p:spPr>
        <p:txBody>
          <a:bodyPr anchorCtr="0" anchor="b" bIns="91425" lIns="91425" rIns="91425" wrap="square" tIns="91425">
            <a:noAutofit/>
          </a:bodyPr>
          <a:lstStyle/>
          <a:p>
            <a:pPr lvl="0" rtl="0">
              <a:spcBef>
                <a:spcPts val="0"/>
              </a:spcBef>
              <a:buNone/>
            </a:pPr>
            <a:r>
              <a:rPr lang="en" sz="3600"/>
              <a:t>Relevance to the Banff experience? </a:t>
            </a:r>
          </a:p>
        </p:txBody>
      </p:sp>
      <p:sp>
        <p:nvSpPr>
          <p:cNvPr id="83" name="Shape 83"/>
          <p:cNvSpPr txBox="1"/>
          <p:nvPr/>
        </p:nvSpPr>
        <p:spPr>
          <a:xfrm>
            <a:off x="459000" y="3405000"/>
            <a:ext cx="7749000" cy="1217700"/>
          </a:xfrm>
          <a:prstGeom prst="rect">
            <a:avLst/>
          </a:prstGeom>
          <a:noFill/>
          <a:ln>
            <a:noFill/>
          </a:ln>
        </p:spPr>
        <p:txBody>
          <a:bodyPr anchorCtr="0" anchor="t" bIns="91425" lIns="91425" rIns="91425" wrap="square" tIns="91425">
            <a:noAutofit/>
          </a:bodyPr>
          <a:lstStyle/>
          <a:p>
            <a:pPr lvl="0" rtl="0">
              <a:spcBef>
                <a:spcPts val="0"/>
              </a:spcBef>
              <a:buNone/>
            </a:pPr>
            <a:r>
              <a:rPr i="1" lang="en">
                <a:solidFill>
                  <a:schemeClr val="dk1"/>
                </a:solidFill>
              </a:rPr>
              <a:t>B. bison</a:t>
            </a:r>
            <a:r>
              <a:rPr lang="en">
                <a:solidFill>
                  <a:schemeClr val="dk1"/>
                </a:solidFill>
              </a:rPr>
              <a:t> had been effectively extinct for 150 years until governments and private organizations turned their attention to conservation. News records related to the 2017 reintroduction of a herd in western Canada contain references to developing public values of “biodiversity” mixed with, or supported by, messages highlighting cultural “aesthetics”. Do these public messages allow a comparison of biodiversity and aesthetic values?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lang="en">
                <a:solidFill>
                  <a:schemeClr val="dk1"/>
                </a:solidFill>
              </a:rPr>
              <a:t>   </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629700" y="1780800"/>
            <a:ext cx="2689075" cy="3128100"/>
          </a:xfrm>
          <a:prstGeom prst="rect">
            <a:avLst/>
          </a:prstGeom>
          <a:noFill/>
          <a:ln>
            <a:noFill/>
          </a:ln>
        </p:spPr>
      </p:pic>
      <p:sp>
        <p:nvSpPr>
          <p:cNvPr id="89" name="Shape 89"/>
          <p:cNvSpPr txBox="1"/>
          <p:nvPr>
            <p:ph type="ctrTitle"/>
          </p:nvPr>
        </p:nvSpPr>
        <p:spPr>
          <a:xfrm>
            <a:off x="152400" y="90600"/>
            <a:ext cx="8558400" cy="677700"/>
          </a:xfrm>
          <a:prstGeom prst="rect">
            <a:avLst/>
          </a:prstGeom>
          <a:solidFill>
            <a:srgbClr val="FFFFFF"/>
          </a:solidFill>
        </p:spPr>
        <p:txBody>
          <a:bodyPr anchorCtr="0" anchor="b" bIns="91425" lIns="91425" rIns="91425" wrap="square" tIns="91425">
            <a:noAutofit/>
          </a:bodyPr>
          <a:lstStyle/>
          <a:p>
            <a:pPr lvl="0" rtl="0">
              <a:spcBef>
                <a:spcPts val="0"/>
              </a:spcBef>
              <a:buNone/>
            </a:pPr>
            <a:r>
              <a:rPr lang="en" sz="3600"/>
              <a:t>Background: Banff Reintroduction </a:t>
            </a:r>
          </a:p>
        </p:txBody>
      </p:sp>
      <p:sp>
        <p:nvSpPr>
          <p:cNvPr id="90" name="Shape 90"/>
          <p:cNvSpPr txBox="1"/>
          <p:nvPr/>
        </p:nvSpPr>
        <p:spPr>
          <a:xfrm>
            <a:off x="459000" y="768300"/>
            <a:ext cx="7749000" cy="10125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Prior to Westward Expansion (~1800)</a:t>
            </a:r>
          </a:p>
          <a:p>
            <a:pPr lvl="0" rtl="0">
              <a:spcBef>
                <a:spcPts val="0"/>
              </a:spcBef>
              <a:buNone/>
            </a:pPr>
            <a:r>
              <a:t/>
            </a:r>
            <a:endParaRPr>
              <a:solidFill>
                <a:schemeClr val="dk1"/>
              </a:solidFill>
            </a:endParaRPr>
          </a:p>
          <a:p>
            <a:pPr indent="-317500" lvl="0" marL="457200" rtl="0">
              <a:spcBef>
                <a:spcPts val="0"/>
              </a:spcBef>
              <a:spcAft>
                <a:spcPts val="0"/>
              </a:spcAft>
              <a:buSzPct val="100000"/>
              <a:buChar char="●"/>
            </a:pPr>
            <a:r>
              <a:rPr lang="en"/>
              <a:t>North American </a:t>
            </a:r>
            <a:r>
              <a:rPr i="1" lang="en"/>
              <a:t>B. bison</a:t>
            </a:r>
            <a:r>
              <a:rPr lang="en"/>
              <a:t> population estimated to be 30 million</a:t>
            </a:r>
          </a:p>
          <a:p>
            <a:pPr indent="-317500" lvl="0" marL="457200" rtl="0">
              <a:spcBef>
                <a:spcPts val="0"/>
              </a:spcBef>
              <a:buSzPct val="100000"/>
              <a:buChar char="●"/>
            </a:pPr>
            <a:r>
              <a:rPr lang="en"/>
              <a:t>Indigenous people depended on the bison for their way of life</a:t>
            </a:r>
          </a:p>
        </p:txBody>
      </p:sp>
      <p:sp>
        <p:nvSpPr>
          <p:cNvPr id="91" name="Shape 91"/>
          <p:cNvSpPr txBox="1"/>
          <p:nvPr/>
        </p:nvSpPr>
        <p:spPr>
          <a:xfrm rot="-5400000">
            <a:off x="-1584300" y="2862000"/>
            <a:ext cx="3861000" cy="567000"/>
          </a:xfrm>
          <a:prstGeom prst="rect">
            <a:avLst/>
          </a:prstGeom>
          <a:noFill/>
          <a:ln>
            <a:noFill/>
          </a:ln>
        </p:spPr>
        <p:txBody>
          <a:bodyPr anchorCtr="0" anchor="ctr" bIns="91425" lIns="91425" rIns="91425" wrap="square" tIns="91425">
            <a:noAutofit/>
          </a:bodyPr>
          <a:lstStyle/>
          <a:p>
            <a:pPr lvl="0" rtl="0">
              <a:spcBef>
                <a:spcPts val="0"/>
              </a:spcBef>
              <a:buNone/>
            </a:pPr>
            <a:r>
              <a:rPr lang="en"/>
              <a:t>https://en.wikipedia.org/wiki/American_bison</a:t>
            </a:r>
          </a:p>
        </p:txBody>
      </p:sp>
      <p:pic>
        <p:nvPicPr>
          <p:cNvPr id="92" name="Shape 92"/>
          <p:cNvPicPr preferRelativeResize="0"/>
          <p:nvPr/>
        </p:nvPicPr>
        <p:blipFill>
          <a:blip r:embed="rId4">
            <a:alphaModFix/>
          </a:blip>
          <a:stretch>
            <a:fillRect/>
          </a:stretch>
        </p:blipFill>
        <p:spPr>
          <a:xfrm>
            <a:off x="3625100" y="1745700"/>
            <a:ext cx="4688110" cy="3128100"/>
          </a:xfrm>
          <a:prstGeom prst="rect">
            <a:avLst/>
          </a:prstGeom>
          <a:noFill/>
          <a:ln>
            <a:noFill/>
          </a:ln>
        </p:spPr>
      </p:pic>
      <p:sp>
        <p:nvSpPr>
          <p:cNvPr id="93" name="Shape 93"/>
          <p:cNvSpPr txBox="1"/>
          <p:nvPr/>
        </p:nvSpPr>
        <p:spPr>
          <a:xfrm rot="-5400000">
            <a:off x="6852300" y="2659800"/>
            <a:ext cx="3861000" cy="567000"/>
          </a:xfrm>
          <a:prstGeom prst="rect">
            <a:avLst/>
          </a:prstGeom>
          <a:noFill/>
          <a:ln>
            <a:noFill/>
          </a:ln>
        </p:spPr>
        <p:txBody>
          <a:bodyPr anchorCtr="0" anchor="ctr" bIns="91425" lIns="91425" rIns="91425" wrap="square" tIns="91425">
            <a:noAutofit/>
          </a:bodyPr>
          <a:lstStyle/>
          <a:p>
            <a:pPr lvl="0" rtl="0">
              <a:spcBef>
                <a:spcPts val="0"/>
              </a:spcBef>
              <a:buNone/>
            </a:pPr>
            <a:r>
              <a:rPr lang="en"/>
              <a:t>[Buffalo Hunt, with Wolf-Skin Mask.] - George Catlin (1796-1872) | Amon Carter Museum of American Art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cxnSp>
        <p:nvCxnSpPr>
          <p:cNvPr id="98" name="Shape 98"/>
          <p:cNvCxnSpPr/>
          <p:nvPr/>
        </p:nvCxnSpPr>
        <p:spPr>
          <a:xfrm>
            <a:off x="243000" y="378000"/>
            <a:ext cx="6358500" cy="3861000"/>
          </a:xfrm>
          <a:prstGeom prst="straightConnector1">
            <a:avLst/>
          </a:prstGeom>
          <a:noFill/>
          <a:ln cap="flat" cmpd="sng" w="38100">
            <a:solidFill>
              <a:srgbClr val="000000"/>
            </a:solidFill>
            <a:prstDash val="solid"/>
            <a:round/>
            <a:headEnd len="lg" w="lg" type="none"/>
            <a:tailEnd len="lg" w="lg" type="none"/>
          </a:ln>
        </p:spPr>
      </p:cxnSp>
      <p:sp>
        <p:nvSpPr>
          <p:cNvPr id="99" name="Shape 99"/>
          <p:cNvSpPr txBox="1"/>
          <p:nvPr>
            <p:ph idx="1" type="body"/>
          </p:nvPr>
        </p:nvSpPr>
        <p:spPr>
          <a:xfrm>
            <a:off x="941100" y="246475"/>
            <a:ext cx="6956400" cy="5214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1883: bison effectively extinct in South Saskatchewan (Canada)</a:t>
            </a:r>
          </a:p>
        </p:txBody>
      </p:sp>
      <p:sp>
        <p:nvSpPr>
          <p:cNvPr id="100" name="Shape 100"/>
          <p:cNvSpPr txBox="1"/>
          <p:nvPr>
            <p:ph idx="1" type="body"/>
          </p:nvPr>
        </p:nvSpPr>
        <p:spPr>
          <a:xfrm>
            <a:off x="1539000" y="646425"/>
            <a:ext cx="6277500" cy="5214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1894</a:t>
            </a:r>
            <a:r>
              <a:rPr lang="en">
                <a:solidFill>
                  <a:srgbClr val="000000"/>
                </a:solidFill>
              </a:rPr>
              <a:t>: Unorganized Territories Game and Preservation Act</a:t>
            </a:r>
          </a:p>
        </p:txBody>
      </p:sp>
      <p:sp>
        <p:nvSpPr>
          <p:cNvPr id="101" name="Shape 101"/>
          <p:cNvSpPr txBox="1"/>
          <p:nvPr>
            <p:ph idx="1" type="body"/>
          </p:nvPr>
        </p:nvSpPr>
        <p:spPr>
          <a:xfrm>
            <a:off x="0" y="3175300"/>
            <a:ext cx="4833000" cy="5214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2000</a:t>
            </a:r>
            <a:r>
              <a:rPr lang="en">
                <a:solidFill>
                  <a:srgbClr val="000000"/>
                </a:solidFill>
              </a:rPr>
              <a:t>: Canada National Parks Act: calls for the “restoration of ecological integrity”</a:t>
            </a:r>
          </a:p>
        </p:txBody>
      </p:sp>
      <p:sp>
        <p:nvSpPr>
          <p:cNvPr id="102" name="Shape 102"/>
          <p:cNvSpPr txBox="1"/>
          <p:nvPr>
            <p:ph idx="1" type="body"/>
          </p:nvPr>
        </p:nvSpPr>
        <p:spPr>
          <a:xfrm>
            <a:off x="2169150" y="4132350"/>
            <a:ext cx="3594900" cy="5214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2015</a:t>
            </a:r>
            <a:r>
              <a:rPr lang="en">
                <a:solidFill>
                  <a:srgbClr val="000000"/>
                </a:solidFill>
              </a:rPr>
              <a:t>: the Buffalo Treaty and funding from the Govt of Canada</a:t>
            </a:r>
          </a:p>
        </p:txBody>
      </p:sp>
      <p:sp>
        <p:nvSpPr>
          <p:cNvPr id="103" name="Shape 103"/>
          <p:cNvSpPr txBox="1"/>
          <p:nvPr>
            <p:ph idx="1" type="body"/>
          </p:nvPr>
        </p:nvSpPr>
        <p:spPr>
          <a:xfrm>
            <a:off x="6817500" y="3341350"/>
            <a:ext cx="2052000" cy="5214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2017: wild bison return to Banff</a:t>
            </a:r>
          </a:p>
        </p:txBody>
      </p:sp>
      <p:sp>
        <p:nvSpPr>
          <p:cNvPr id="104" name="Shape 104"/>
          <p:cNvSpPr txBox="1"/>
          <p:nvPr>
            <p:ph idx="1" type="body"/>
          </p:nvPr>
        </p:nvSpPr>
        <p:spPr>
          <a:xfrm>
            <a:off x="5829300" y="1506238"/>
            <a:ext cx="2707800" cy="1466100"/>
          </a:xfrm>
          <a:prstGeom prst="rect">
            <a:avLst/>
          </a:prstGeom>
          <a:ln cap="flat" cmpd="sng" w="38100">
            <a:solidFill>
              <a:srgbClr val="000000"/>
            </a:solidFill>
            <a:prstDash val="solid"/>
            <a:round/>
            <a:headEnd len="med" w="med" type="none"/>
            <a:tailEnd len="med" w="med" type="none"/>
          </a:ln>
        </p:spPr>
        <p:txBody>
          <a:bodyPr anchorCtr="0" anchor="t" bIns="91425" lIns="91425" rIns="91425" wrap="square" tIns="91425">
            <a:noAutofit/>
          </a:bodyPr>
          <a:lstStyle/>
          <a:p>
            <a:pPr lvl="0" rtl="0" algn="ctr">
              <a:spcBef>
                <a:spcPts val="0"/>
              </a:spcBef>
              <a:buNone/>
            </a:pPr>
            <a:r>
              <a:rPr lang="en" sz="3000">
                <a:solidFill>
                  <a:srgbClr val="000000"/>
                </a:solidFill>
              </a:rPr>
              <a:t>Banff T</a:t>
            </a:r>
            <a:r>
              <a:rPr lang="en" sz="3000">
                <a:solidFill>
                  <a:srgbClr val="000000"/>
                </a:solidFill>
              </a:rPr>
              <a:t>imeline</a:t>
            </a:r>
          </a:p>
          <a:p>
            <a:pPr lvl="0" rtl="0" algn="ctr">
              <a:lnSpc>
                <a:spcPct val="100000"/>
              </a:lnSpc>
              <a:spcBef>
                <a:spcPts val="0"/>
              </a:spcBef>
              <a:spcAft>
                <a:spcPts val="0"/>
              </a:spcAft>
              <a:buNone/>
            </a:pPr>
            <a:r>
              <a:rPr lang="en" sz="900" u="sng">
                <a:solidFill>
                  <a:schemeClr val="hlink"/>
                </a:solidFill>
                <a:hlinkClick r:id="rId3"/>
              </a:rPr>
              <a:t>https://crowfootmedia.com/2015/03/29/bison-banff-national-park/</a:t>
            </a:r>
          </a:p>
          <a:p>
            <a:pPr lvl="0" rtl="0" algn="ctr">
              <a:lnSpc>
                <a:spcPct val="100000"/>
              </a:lnSpc>
              <a:spcBef>
                <a:spcPts val="0"/>
              </a:spcBef>
              <a:spcAft>
                <a:spcPts val="0"/>
              </a:spcAft>
              <a:buNone/>
            </a:pPr>
            <a:r>
              <a:rPr lang="en" sz="900" u="sng">
                <a:solidFill>
                  <a:schemeClr val="hlink"/>
                </a:solidFill>
                <a:hlinkClick r:id="rId4"/>
              </a:rPr>
              <a:t>https://en.wikipedia.org/wiki/History_of_bison_conservation_in_Canada</a:t>
            </a:r>
          </a:p>
        </p:txBody>
      </p:sp>
      <p:sp>
        <p:nvSpPr>
          <p:cNvPr id="105" name="Shape 105"/>
          <p:cNvSpPr txBox="1"/>
          <p:nvPr>
            <p:ph idx="1" type="body"/>
          </p:nvPr>
        </p:nvSpPr>
        <p:spPr>
          <a:xfrm>
            <a:off x="2196150" y="1047900"/>
            <a:ext cx="5853900" cy="5214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1907: 708 bison imported from Montana to Banff</a:t>
            </a:r>
          </a:p>
        </p:txBody>
      </p:sp>
      <p:sp>
        <p:nvSpPr>
          <p:cNvPr id="106" name="Shape 106"/>
          <p:cNvSpPr/>
          <p:nvPr/>
        </p:nvSpPr>
        <p:spPr>
          <a:xfrm>
            <a:off x="413700" y="378000"/>
            <a:ext cx="391500" cy="459000"/>
          </a:xfrm>
          <a:prstGeom prst="diamond">
            <a:avLst/>
          </a:prstGeom>
          <a:solidFill>
            <a:srgbClr val="FFFFFF"/>
          </a:solidFill>
          <a:ln cap="flat" cmpd="sng" w="3810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a:off x="332250" y="1569300"/>
            <a:ext cx="1309500" cy="634500"/>
          </a:xfrm>
          <a:prstGeom prst="wedgeRoundRectCallout">
            <a:avLst>
              <a:gd fmla="val 56586" name="adj1"/>
              <a:gd fmla="val -122861" name="adj2"/>
              <a:gd fmla="val 0" name="adj3"/>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Preservation focus</a:t>
            </a:r>
          </a:p>
        </p:txBody>
      </p:sp>
      <p:sp>
        <p:nvSpPr>
          <p:cNvPr id="108" name="Shape 108"/>
          <p:cNvSpPr/>
          <p:nvPr/>
        </p:nvSpPr>
        <p:spPr>
          <a:xfrm>
            <a:off x="413700" y="4075788"/>
            <a:ext cx="1309500" cy="634500"/>
          </a:xfrm>
          <a:prstGeom prst="wedgeRoundRectCallout">
            <a:avLst>
              <a:gd fmla="val 80263" name="adj1"/>
              <a:gd fmla="val -66830" name="adj2"/>
              <a:gd fmla="val 0" name="adj3"/>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Conservation</a:t>
            </a:r>
            <a:r>
              <a:rPr lang="en"/>
              <a:t> focus</a:t>
            </a:r>
          </a:p>
        </p:txBody>
      </p:sp>
      <p:sp>
        <p:nvSpPr>
          <p:cNvPr id="109" name="Shape 109"/>
          <p:cNvSpPr/>
          <p:nvPr/>
        </p:nvSpPr>
        <p:spPr>
          <a:xfrm>
            <a:off x="7131900" y="4231738"/>
            <a:ext cx="1309500" cy="634500"/>
          </a:xfrm>
          <a:prstGeom prst="wedgeRoundRectCallout">
            <a:avLst>
              <a:gd fmla="val -148236" name="adj1"/>
              <a:gd fmla="val 12847" name="adj2"/>
              <a:gd fmla="val 0" name="adj3"/>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Articulation of cultural</a:t>
            </a:r>
            <a:r>
              <a:rPr lang="en"/>
              <a:t> benefits</a:t>
            </a:r>
          </a:p>
        </p:txBody>
      </p:sp>
      <p:sp>
        <p:nvSpPr>
          <p:cNvPr id="110" name="Shape 110"/>
          <p:cNvSpPr/>
          <p:nvPr/>
        </p:nvSpPr>
        <p:spPr>
          <a:xfrm>
            <a:off x="1068450" y="767863"/>
            <a:ext cx="391500" cy="459000"/>
          </a:xfrm>
          <a:prstGeom prst="diamond">
            <a:avLst/>
          </a:prstGeom>
          <a:solidFill>
            <a:srgbClr val="FFFFFF"/>
          </a:solidFill>
          <a:ln cap="flat" cmpd="sng" w="3810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11" name="Shape 111"/>
          <p:cNvSpPr/>
          <p:nvPr/>
        </p:nvSpPr>
        <p:spPr>
          <a:xfrm>
            <a:off x="1723200" y="1141763"/>
            <a:ext cx="391500" cy="459000"/>
          </a:xfrm>
          <a:prstGeom prst="diamond">
            <a:avLst/>
          </a:prstGeom>
          <a:solidFill>
            <a:srgbClr val="FFFFFF"/>
          </a:solidFill>
          <a:ln cap="flat" cmpd="sng" w="3810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12" name="Shape 112"/>
          <p:cNvSpPr/>
          <p:nvPr/>
        </p:nvSpPr>
        <p:spPr>
          <a:xfrm>
            <a:off x="5372550" y="3322838"/>
            <a:ext cx="391500" cy="459000"/>
          </a:xfrm>
          <a:prstGeom prst="diamond">
            <a:avLst/>
          </a:prstGeom>
          <a:solidFill>
            <a:srgbClr val="FFFFFF"/>
          </a:solidFill>
          <a:ln cap="flat" cmpd="sng" w="3810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13" name="Shape 113"/>
          <p:cNvSpPr/>
          <p:nvPr/>
        </p:nvSpPr>
        <p:spPr>
          <a:xfrm>
            <a:off x="5818500" y="3616788"/>
            <a:ext cx="391500" cy="459000"/>
          </a:xfrm>
          <a:prstGeom prst="diamond">
            <a:avLst/>
          </a:prstGeom>
          <a:solidFill>
            <a:srgbClr val="FFFFFF"/>
          </a:solidFill>
          <a:ln cap="flat" cmpd="sng" w="3810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14" name="Shape 114"/>
          <p:cNvSpPr/>
          <p:nvPr/>
        </p:nvSpPr>
        <p:spPr>
          <a:xfrm>
            <a:off x="6210000" y="3884363"/>
            <a:ext cx="391500" cy="459000"/>
          </a:xfrm>
          <a:prstGeom prst="diamond">
            <a:avLst/>
          </a:prstGeom>
          <a:solidFill>
            <a:srgbClr val="FFFFFF"/>
          </a:solidFill>
          <a:ln cap="flat" cmpd="sng" w="3810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8" name="Shape 118"/>
        <p:cNvGrpSpPr/>
        <p:nvPr/>
      </p:nvGrpSpPr>
      <p:grpSpPr>
        <a:xfrm>
          <a:off x="0" y="0"/>
          <a:ext cx="0" cy="0"/>
          <a:chOff x="0" y="0"/>
          <a:chExt cx="0" cy="0"/>
        </a:xfrm>
      </p:grpSpPr>
      <p:sp>
        <p:nvSpPr>
          <p:cNvPr id="119" name="Shape 119"/>
          <p:cNvSpPr txBox="1"/>
          <p:nvPr>
            <p:ph type="ctrTitle"/>
          </p:nvPr>
        </p:nvSpPr>
        <p:spPr>
          <a:xfrm>
            <a:off x="190200" y="243000"/>
            <a:ext cx="8520600" cy="677700"/>
          </a:xfrm>
          <a:prstGeom prst="rect">
            <a:avLst/>
          </a:prstGeom>
        </p:spPr>
        <p:txBody>
          <a:bodyPr anchorCtr="0" anchor="b" bIns="91425" lIns="91425" rIns="91425" wrap="square" tIns="91425">
            <a:noAutofit/>
          </a:bodyPr>
          <a:lstStyle/>
          <a:p>
            <a:pPr lvl="0" rtl="0">
              <a:spcBef>
                <a:spcPts val="0"/>
              </a:spcBef>
              <a:buNone/>
            </a:pPr>
            <a:r>
              <a:rPr lang="en" sz="2400"/>
              <a:t>Materials and Methods: design and data collection</a:t>
            </a:r>
          </a:p>
        </p:txBody>
      </p:sp>
      <p:sp>
        <p:nvSpPr>
          <p:cNvPr id="120" name="Shape 120"/>
          <p:cNvSpPr txBox="1"/>
          <p:nvPr>
            <p:ph idx="1" type="subTitle"/>
          </p:nvPr>
        </p:nvSpPr>
        <p:spPr>
          <a:xfrm>
            <a:off x="311700" y="886225"/>
            <a:ext cx="8520600" cy="4068300"/>
          </a:xfrm>
          <a:prstGeom prst="rect">
            <a:avLst/>
          </a:prstGeom>
        </p:spPr>
        <p:txBody>
          <a:bodyPr anchorCtr="0" anchor="t" bIns="91425" lIns="91425" rIns="91425" wrap="square" tIns="91425">
            <a:noAutofit/>
          </a:bodyPr>
          <a:lstStyle/>
          <a:p>
            <a:pPr indent="-342900" lvl="0" marL="457200" rtl="0" algn="l">
              <a:spcBef>
                <a:spcPts val="0"/>
              </a:spcBef>
              <a:buClr>
                <a:srgbClr val="000000"/>
              </a:buClr>
              <a:buSzPct val="100000"/>
              <a:buChar char="-"/>
            </a:pPr>
            <a:r>
              <a:rPr lang="en" sz="1800">
                <a:solidFill>
                  <a:schemeClr val="dk1"/>
                </a:solidFill>
              </a:rPr>
              <a:t>We screen-scrape the public record related to the the 2017 re-introduction of </a:t>
            </a:r>
            <a:r>
              <a:rPr i="1" lang="en" sz="1800">
                <a:solidFill>
                  <a:schemeClr val="dk1"/>
                </a:solidFill>
              </a:rPr>
              <a:t>B. bison</a:t>
            </a:r>
            <a:r>
              <a:rPr lang="en" sz="1800">
                <a:solidFill>
                  <a:schemeClr val="dk1"/>
                </a:solidFill>
              </a:rPr>
              <a:t> in western Canada and assess the relative weights of messages, those of “biodiversity” and “aesthetics”, flowing to the media audience.</a:t>
            </a:r>
          </a:p>
          <a:p>
            <a:pPr lvl="0" rtl="0" algn="l">
              <a:spcBef>
                <a:spcPts val="0"/>
              </a:spcBef>
              <a:buNone/>
            </a:pPr>
            <a:r>
              <a:t/>
            </a:r>
            <a:endParaRPr sz="1800">
              <a:solidFill>
                <a:schemeClr val="dk1"/>
              </a:solidFill>
            </a:endParaRPr>
          </a:p>
          <a:p>
            <a:pPr indent="-342900" lvl="0" marL="457200" rtl="0" algn="l">
              <a:spcBef>
                <a:spcPts val="0"/>
              </a:spcBef>
              <a:buClr>
                <a:schemeClr val="dk1"/>
              </a:buClr>
              <a:buSzPct val="100000"/>
              <a:buChar char="-"/>
            </a:pPr>
            <a:r>
              <a:rPr lang="en" sz="1800">
                <a:solidFill>
                  <a:schemeClr val="dk1"/>
                </a:solidFill>
              </a:rPr>
              <a:t>There was no attempt to randomize and sample our search results, our goal was to find at least 30, arguably unique, public news stories over the course of a year. Note that many news organizations, in writing an article, leverage a press release or “backgrounder” issued by the newsmaking organization. This means that certain statements, phrases, and quotes will be found repeated in different news articles. We believe this content is still relevant as unique data as its use should reflect the community attitude of the market that each news organization serves.</a:t>
            </a:r>
            <a:r>
              <a:rPr lang="en" sz="1800">
                <a:solidFill>
                  <a:srgbClr val="000000"/>
                </a:solidFill>
              </a:rPr>
              <a:t> [ ]</a:t>
            </a:r>
          </a:p>
          <a:p>
            <a:pPr lvl="0" rtl="0" algn="l">
              <a:spcBef>
                <a:spcPts val="0"/>
              </a:spcBef>
              <a:buNone/>
            </a:pPr>
            <a:r>
              <a:t/>
            </a:r>
            <a:endParaRPr sz="1800">
              <a:solidFill>
                <a:srgbClr val="000000"/>
              </a:solidFill>
            </a:endParaRPr>
          </a:p>
        </p:txBody>
      </p:sp>
      <p:sp>
        <p:nvSpPr>
          <p:cNvPr id="121" name="Shape 121"/>
          <p:cNvSpPr/>
          <p:nvPr/>
        </p:nvSpPr>
        <p:spPr>
          <a:xfrm>
            <a:off x="4401000" y="4144500"/>
            <a:ext cx="2285100" cy="677700"/>
          </a:xfrm>
          <a:prstGeom prst="wedgeRoundRectCallout">
            <a:avLst>
              <a:gd fmla="val -94309" name="adj1"/>
              <a:gd fmla="val -36056" name="adj2"/>
              <a:gd fmla="val 0" name="adj3"/>
            </a:avLst>
          </a:prstGeom>
          <a:solidFill>
            <a:srgbClr val="EA999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 need a source here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txBox="1"/>
          <p:nvPr>
            <p:ph type="ctrTitle"/>
          </p:nvPr>
        </p:nvSpPr>
        <p:spPr>
          <a:xfrm>
            <a:off x="190200" y="243000"/>
            <a:ext cx="8520600" cy="677700"/>
          </a:xfrm>
          <a:prstGeom prst="rect">
            <a:avLst/>
          </a:prstGeom>
        </p:spPr>
        <p:txBody>
          <a:bodyPr anchorCtr="0" anchor="b" bIns="91425" lIns="91425" rIns="91425" wrap="square" tIns="91425">
            <a:noAutofit/>
          </a:bodyPr>
          <a:lstStyle/>
          <a:p>
            <a:pPr lvl="0" rtl="0">
              <a:spcBef>
                <a:spcPts val="0"/>
              </a:spcBef>
              <a:buClr>
                <a:schemeClr val="dk1"/>
              </a:buClr>
              <a:buSzPct val="45833"/>
              <a:buFont typeface="Arial"/>
              <a:buNone/>
            </a:pPr>
            <a:r>
              <a:rPr lang="en" sz="2400"/>
              <a:t>Materials and Methods: design and data collection (cont)</a:t>
            </a:r>
          </a:p>
        </p:txBody>
      </p:sp>
      <p:sp>
        <p:nvSpPr>
          <p:cNvPr id="127" name="Shape 127"/>
          <p:cNvSpPr txBox="1"/>
          <p:nvPr>
            <p:ph idx="1" type="subTitle"/>
          </p:nvPr>
        </p:nvSpPr>
        <p:spPr>
          <a:xfrm>
            <a:off x="311700" y="886225"/>
            <a:ext cx="8520600" cy="4068300"/>
          </a:xfrm>
          <a:prstGeom prst="rect">
            <a:avLst/>
          </a:prstGeom>
        </p:spPr>
        <p:txBody>
          <a:bodyPr anchorCtr="0" anchor="t" bIns="91425" lIns="91425" rIns="91425" wrap="square" tIns="91425">
            <a:noAutofit/>
          </a:bodyPr>
          <a:lstStyle/>
          <a:p>
            <a:pPr indent="-342900" lvl="0" marL="457200" rtl="0" algn="l">
              <a:spcBef>
                <a:spcPts val="0"/>
              </a:spcBef>
              <a:spcAft>
                <a:spcPts val="0"/>
              </a:spcAft>
              <a:buClr>
                <a:srgbClr val="000000"/>
              </a:buClr>
              <a:buSzPct val="100000"/>
              <a:buChar char="-"/>
            </a:pPr>
            <a:r>
              <a:rPr lang="en" sz="1800">
                <a:solidFill>
                  <a:schemeClr val="dk1"/>
                </a:solidFill>
              </a:rPr>
              <a:t>We count keyword occurrences, accumulate them into the two categories and produce a weighted snapshot for each observation</a:t>
            </a:r>
          </a:p>
          <a:p>
            <a:pPr indent="-342900" lvl="0" marL="457200" rtl="0" algn="l">
              <a:spcBef>
                <a:spcPts val="0"/>
              </a:spcBef>
              <a:buClr>
                <a:schemeClr val="dk1"/>
              </a:buClr>
              <a:buSzPct val="100000"/>
              <a:buChar char="-"/>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