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ppt formatted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Equilibrio entre management fee y performance fee</a:t>
            </a:r>
          </a:p>
          <a:p>
            <a:pPr lvl="0" indent="0" marL="0">
              <a:buNone/>
            </a:pPr>
            <a:r>
              <a:rPr/>
              <a:t>[mostrar el efecto de un management fee alto]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Riesgo de negocio en managers ‘Vieja Escuela’</a:t>
            </a:r>
          </a:p>
        </p:txBody>
      </p:sp>
      <p:pic>
        <p:nvPicPr>
          <p:cNvPr descr="powerpoint-outpu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Conclusiones</a:t>
            </a:r>
          </a:p>
          <a:p>
            <a:pPr lvl="0"/>
            <a:r>
              <a:rPr/>
              <a:t>Trend Following mejora el retorno y el riesgo de un portafolio ‘buy and hold’.</a:t>
            </a:r>
          </a:p>
          <a:p>
            <a:pPr lvl="0"/>
            <a:r>
              <a:rPr/>
              <a:t>La selección de un manager depende del objetivo: a) tener Trend Following o b) cubrir riesgos de accidente.</a:t>
            </a:r>
          </a:p>
          <a:p>
            <a:pPr lvl="0"/>
            <a:r>
              <a:rPr/>
              <a:t>Hay dos tipos de managers: ‘vieja escuela’ e ‘institucionales’.</a:t>
            </a:r>
          </a:p>
          <a:p>
            <a:pPr lvl="0"/>
            <a:r>
              <a:rPr/>
              <a:t>De acuerdo al tipo de manager es el porcentaje del portafolio a invertir.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Fondos seleccionados</a:t>
            </a:r>
          </a:p>
          <a:p>
            <a:pPr lvl="0" indent="0" marL="0">
              <a:buNone/>
            </a:pPr>
            <a:r>
              <a:rPr/>
              <a:t>La característica principal para elegir un fondo es que tenga un track record largo haciendo lo mismo.</a:t>
            </a:r>
          </a:p>
          <a:p>
            <a:pPr lvl="0"/>
            <a:r>
              <a:rPr/>
              <a:t>Fondos de la ‘vieja escuela’.</a:t>
            </a:r>
          </a:p>
          <a:p>
            <a:pPr lvl="1"/>
            <a:r>
              <a:rPr/>
              <a:t>Mulvaney, Dunn, Chesapeake.</a:t>
            </a:r>
          </a:p>
          <a:p>
            <a:pPr lvl="0"/>
            <a:r>
              <a:rPr/>
              <a:t>Fondos ‘institucionales’.</a:t>
            </a:r>
          </a:p>
          <a:p>
            <a:pPr lvl="1"/>
            <a:r>
              <a:rPr/>
              <a:t>Lynx, Transtrend, Crabel.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Mejoras a un portafolio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Backtest de AQR de 100 años</a:t>
            </a:r>
          </a:p>
        </p:txBody>
      </p:sp>
      <p:pic>
        <p:nvPicPr>
          <p:cNvPr descr="images/aqr%20trend%20following%20century%20back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00200"/>
            <a:ext cx="51054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esl backtest, agregar una estrategia de Trend Following (Time-Series Momentum) a un portafolio 60/40 mehora el retorno ajustado a riesgo de x0.39 a x0.55.</a:t>
            </a:r>
          </a:p>
          <a:p>
            <a:pPr lvl="0" indent="0" marL="0">
              <a:buNone/>
            </a:pPr>
            <a:r>
              <a:rPr/>
              <a:t>Esto es un backtest con un retorno de 7.3% anual y volatilidad de 9.7% desde 1880 a 2016 (es decir una estrategia de baja volatilidad). La alocación es 20% a trend following.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Trend Following ayuda en las crisis</a:t>
            </a:r>
          </a:p>
        </p:txBody>
      </p:sp>
      <p:pic>
        <p:nvPicPr>
          <p:cNvPr descr="images/trend%20following%20ayuda%20en%20las%20cri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  <p:pic>
        <p:nvPicPr>
          <p:cNvPr descr="images/agregando%20trend%20following%20a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Contribución al portafolio</a:t>
            </a:r>
          </a:p>
        </p:txBody>
      </p:sp>
      <p:pic>
        <p:nvPicPr>
          <p:cNvPr descr="images/contribucio%CC%81n%20al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 de un buen trend follower</a:t>
            </a:r>
          </a:p>
          <a:p>
            <a:pPr lvl="0"/>
            <a:r>
              <a:rPr/>
              <a:t>Tiene un programa activo, con un mínimo de inversión bajo.</a:t>
            </a:r>
          </a:p>
          <a:p>
            <a:pPr lvl="0"/>
            <a:r>
              <a:rPr/>
              <a:t>Tiene al menos 15 años de historia.</a:t>
            </a:r>
          </a:p>
          <a:p>
            <a:pPr lvl="0"/>
            <a:r>
              <a:rPr/>
              <a:t>Trend Following es la estrategia dominante de su programa.</a:t>
            </a:r>
          </a:p>
          <a:p>
            <a:pPr lvl="0"/>
            <a:r>
              <a:rPr/>
              <a:t>Es totalmente sistemático y usa reglas cuantitativas para entrar y salir de posiciones.</a:t>
            </a:r>
          </a:p>
          <a:p>
            <a:pPr lvl="0"/>
            <a:r>
              <a:rPr/>
              <a:t>Está globalmente diversificado e invierte en una amplia selección de clases de activos.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Buenos Trend Followers</a:t>
            </a:r>
          </a:p>
        </p:txBody>
      </p:sp>
      <p:pic>
        <p:nvPicPr>
          <p:cNvPr descr="images/top%20funds%20by%20mar%2015%20ye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98600"/>
            <a:ext cx="51054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Estos fondos tenían 15 años de track record en el año 2000. Para cada año muestra el ranking de los 5 mejores fondos por ratio MAR.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Fondos vieja escuela</a:t>
            </a:r>
          </a:p>
          <a:p>
            <a:pPr lvl="0" indent="0" marL="0">
              <a:buNone/>
            </a:pPr>
            <a:r>
              <a:rPr/>
              <a:t>Vieja escuela:</a:t>
            </a:r>
          </a:p>
          <a:p>
            <a:pPr lvl="0"/>
            <a:r>
              <a:rPr/>
              <a:t>Ejecutan la estrategia en forma pura.</a:t>
            </a:r>
          </a:p>
          <a:p>
            <a:pPr lvl="0"/>
            <a:r>
              <a:rPr/>
              <a:t>Tienen grandes movimientos.</a:t>
            </a:r>
          </a:p>
          <a:p>
            <a:pPr lvl="0"/>
            <a:r>
              <a:rPr/>
              <a:t>Se diferencian en el corto plazo.</a:t>
            </a:r>
          </a:p>
          <a:p>
            <a:pPr lvl="0"/>
            <a:r>
              <a:rPr/>
              <a:t>Pueden tener riesgo key-person.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Fondos institucionales</a:t>
            </a:r>
          </a:p>
          <a:p>
            <a:pPr lvl="0"/>
            <a:r>
              <a:rPr/>
              <a:t>Son más predecibles</a:t>
            </a:r>
          </a:p>
          <a:p>
            <a:pPr lvl="0"/>
            <a:r>
              <a:rPr/>
              <a:t>Se mueven menos</a:t>
            </a:r>
          </a:p>
          <a:p>
            <a:pPr lvl="0"/>
            <a:r>
              <a:rPr/>
              <a:t>A veces se ‘quedan atrás’</a:t>
            </a:r>
          </a:p>
          <a:p>
            <a:pPr lvl="0"/>
            <a:r>
              <a:rPr/>
              <a:t>La continuidad de negocio es más segura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Managers grandes: negocio</a:t>
            </a:r>
          </a:p>
          <a:p>
            <a:pPr lvl="0" indent="0" marL="0">
              <a:buNone/>
            </a:pPr>
            <a:r>
              <a:rPr/>
              <a:t>Sobre un total de $140 billones de dólares</a:t>
            </a:r>
          </a:p>
        </p:txBody>
      </p:sp>
      <p:pic>
        <p:nvPicPr>
          <p:cNvPr descr="images/managers%20gran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2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Managers grandes: sus fondos</a:t>
            </a:r>
          </a:p>
        </p:txBody>
      </p:sp>
      <p:pic>
        <p:nvPicPr>
          <p:cNvPr descr="images/big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112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formatted presentation</dc:title>
  <dc:creator/>
  <cp:keywords/>
  <dcterms:created xsi:type="dcterms:W3CDTF">2023-02-16T17:57:12Z</dcterms:created>
  <dcterms:modified xsi:type="dcterms:W3CDTF">2023-02-16T17:57:12Z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