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1" r:id="rId7"/>
    <p:sldId id="267" r:id="rId8"/>
    <p:sldId id="269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E232-AD78-7931-3C87-A1E4F159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BD5136-E356-0C64-5D6F-3B4EDFA7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D51F9-1EF0-0177-80E1-416E70C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41894-F2AF-4F90-B950-5FAE7AE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77300-7139-AE0D-4FD6-DE0CFCBA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A9C22-0935-2C15-94C5-419F2344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FA372-5C11-2524-AD06-67BB0C56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9349D-81D8-7319-2EAE-AE405144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A0BB7-8C2B-9402-0E1B-B1F2931A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4A343-1DC5-CE23-C47F-B0355B82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578C1A-9D5F-D777-9377-29CDE3A87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3D3EEF-BCC0-76B1-CCC9-0F39DADE6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1C043-22A4-04D3-5D10-0EAD1878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EA68F-C66B-953E-B49D-B68D2C5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99AE9-642B-A25E-2C30-26FA38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98D8A-D56F-3427-8DEC-07F6A3AC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D6CF2-EED0-1C5C-BFD4-9F9206AE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F1348-7C28-7E9B-67DB-D9638207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2438F-EFE8-F5CF-798B-C79D8951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ED647-EEA9-BA10-3396-A52157C1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5C1C3-E6E9-7699-8A51-440925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1F3EC8-981A-D841-DF3C-46E40288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10E8-B771-BB8F-A0B4-EA481A8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B59C4-A028-460E-03F2-79B1E110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7E76A-8FE5-E002-B3C5-A19ED006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3FA16-B2FE-856E-88A1-3B6442E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14607-C738-9291-268B-964E794A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67A4B-E9C2-442C-009D-A9050367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135FB-8F58-144F-DB1A-6E069CBB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91945-2C03-E0E5-4DF6-959D4C28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46FA5-C9D5-AB09-246B-8D8648F6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3946F-FD4B-6E26-5908-9EEEFF77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66A3E-A649-933A-B157-1481D78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D09549-A4A4-DD94-2FA0-46DF28EC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221AA5-8C8D-B210-652E-8598E5C6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C2C950-95E2-1BEF-CA89-5F029E6F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C9409E-FF2A-563D-40E7-8F2B5557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337591-1333-C4CF-5BF8-22217181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33A30C-37DC-B357-90EC-98EE469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1E011-3FAE-A632-4F08-1F4AC50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BEA85-F134-02F1-5F22-77476558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86D23-2DDE-ED43-7349-5139EE13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8B38EE-4C78-361B-168B-BAEA8A38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65AB4-9CD7-F622-A652-371D0050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B36C51-BA66-30AA-1ADB-1D245DCB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C748A3-830E-EE9C-235F-8945754B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F7503-C0CF-14F7-34E0-7F1C564A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2C7FF-47AC-F3FF-5C7C-C469FAE4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AF1A7-6BE4-A1A6-90DF-094A6347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A434C-F187-165B-6AB9-0DC1FE54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92918-E247-CCA6-D244-096F3098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64C55-0C14-1590-12BF-36569302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8BCC-FA7B-23FA-C1D0-9EC25C3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38EC3B-5E02-BBBF-A7DC-075FFC16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C879CD-D5A5-F762-E000-FC24C288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C77D0-6CD3-056F-817A-3ECFC7C8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A3B00-7850-C323-C205-AFFF2F30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AE886-6B10-B7F7-F7C0-E065F105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5C1257-FF67-7F89-59D5-34077080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EBB97-0283-76F5-26D9-8F336821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19DDE-13FC-CBB6-63E9-4FB539A9C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19C4-E96E-456D-BE23-C1AA0AD26ED2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6DD3-8590-4138-68B5-0649D3357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1D54D-7A0E-8C4C-6BCE-C9D60BA6F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2EE9-0CF8-4443-868D-10B316EB95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14060-286F-404C-FE54-967408083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trend following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3411B3-D00C-3095-F6CE-5D44EB83A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2da </a:t>
            </a:r>
            <a:r>
              <a:rPr lang="en-US" dirty="0" err="1"/>
              <a:t>presentacion</a:t>
            </a:r>
            <a:endParaRPr lang="en-US" dirty="0"/>
          </a:p>
          <a:p>
            <a:r>
              <a:rPr lang="en-US" dirty="0" err="1"/>
              <a:t>Marzo</a:t>
            </a:r>
            <a:r>
              <a:rPr lang="en-US" dirty="0"/>
              <a:t> 2023 </a:t>
            </a:r>
          </a:p>
        </p:txBody>
      </p:sp>
    </p:spTree>
    <p:extLst>
      <p:ext uri="{BB962C8B-B14F-4D97-AF65-F5344CB8AC3E}">
        <p14:creationId xmlns:p14="http://schemas.microsoft.com/office/powerpoint/2010/main" val="266935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A8246-ACEF-E130-C1F8-AB5C3E3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73A4C-ACAA-7CF1-1350-22EC1556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portafolio</a:t>
            </a:r>
            <a:r>
              <a:rPr lang="en-US" dirty="0"/>
              <a:t> actual (25% </a:t>
            </a:r>
            <a:r>
              <a:rPr lang="en-US" dirty="0" err="1"/>
              <a:t>invertido</a:t>
            </a:r>
            <a:r>
              <a:rPr lang="en-US" dirty="0"/>
              <a:t>) se le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 5-7% de un </a:t>
            </a:r>
            <a:r>
              <a:rPr lang="en-US" dirty="0" err="1"/>
              <a:t>fondo</a:t>
            </a:r>
            <a:r>
              <a:rPr lang="en-US" dirty="0"/>
              <a:t> de trend following</a:t>
            </a:r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largo </a:t>
            </a:r>
            <a:r>
              <a:rPr lang="en-US" dirty="0" err="1"/>
              <a:t>plazo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retorno-riesgo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mejorar</a:t>
            </a:r>
            <a:endParaRPr lang="en-US" dirty="0"/>
          </a:p>
          <a:p>
            <a:r>
              <a:rPr lang="en-US" dirty="0" err="1"/>
              <a:t>Recomendamos</a:t>
            </a:r>
            <a:r>
              <a:rPr lang="en-US" dirty="0"/>
              <a:t>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institucional</a:t>
            </a:r>
            <a:r>
              <a:rPr lang="en-US" dirty="0"/>
              <a:t> y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volátil</a:t>
            </a:r>
            <a:r>
              <a:rPr lang="en-US" dirty="0"/>
              <a:t> (Lynx o </a:t>
            </a:r>
            <a:r>
              <a:rPr lang="en-US" dirty="0" err="1"/>
              <a:t>Transtrend</a:t>
            </a:r>
            <a:r>
              <a:rPr lang="en-US" dirty="0"/>
              <a:t>) para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 del </a:t>
            </a:r>
            <a:r>
              <a:rPr lang="en-US" dirty="0" err="1"/>
              <a:t>portafolio</a:t>
            </a:r>
            <a:r>
              <a:rPr lang="en-US" dirty="0"/>
              <a:t> no </a:t>
            </a:r>
            <a:r>
              <a:rPr lang="en-US" dirty="0" err="1"/>
              <a:t>dependa</a:t>
            </a:r>
            <a:r>
              <a:rPr lang="en-US" dirty="0"/>
              <a:t> tanto del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elegido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se </a:t>
            </a:r>
            <a:r>
              <a:rPr lang="en-US" dirty="0" err="1"/>
              <a:t>encuentre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invertido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benchmark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peso de T,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eligiendo</a:t>
            </a:r>
            <a:r>
              <a:rPr lang="en-US" dirty="0"/>
              <a:t> uno </a:t>
            </a:r>
            <a:r>
              <a:rPr lang="en-US" dirty="0" err="1"/>
              <a:t>más</a:t>
            </a:r>
            <a:r>
              <a:rPr lang="en-US" dirty="0"/>
              <a:t> puro (Mulvaney)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99F4-1121-A698-AC5D-6E26E6B9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Following como parte de un portafolio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B306A-1234-FF60-1EE5-A2D260B8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err="1"/>
              <a:t>Backtest</a:t>
            </a:r>
            <a:r>
              <a:rPr lang="es-ES_tradnl" dirty="0"/>
              <a:t> de AQR (1880-2016) sobre activos de EEUU.</a:t>
            </a:r>
          </a:p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D357E7E-52BC-5EDD-6466-FEA42EAB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2" y="2635393"/>
            <a:ext cx="11838695" cy="22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DA27-35E5-A274-EBA9-E48AD1D9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Combinar</a:t>
            </a:r>
            <a:r>
              <a:rPr lang="en-US" dirty="0"/>
              <a:t> TF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portafolio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74B5B-FE86-6E93-599B-FE9A32DF1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6D814-81DD-BB9D-BF7A-837B5D1ED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retorno</a:t>
            </a:r>
            <a:endParaRPr lang="en-US" dirty="0"/>
          </a:p>
          <a:p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descorrelación</a:t>
            </a:r>
            <a:r>
              <a:rPr lang="en-US" dirty="0"/>
              <a:t> contra las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del </a:t>
            </a:r>
            <a:r>
              <a:rPr lang="en-US" dirty="0" err="1"/>
              <a:t>portafolio</a:t>
            </a:r>
            <a:r>
              <a:rPr lang="en-US" dirty="0"/>
              <a:t> de mercado</a:t>
            </a:r>
          </a:p>
          <a:p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protección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de crisis </a:t>
            </a:r>
          </a:p>
          <a:p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9BBF60-BFFF-4A36-4EE3-D936D549D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Desventajas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8383ED-3530-B79F-6D40-00C1D4C417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largos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y </a:t>
            </a:r>
            <a:r>
              <a:rPr lang="en-US" dirty="0" err="1"/>
              <a:t>perjudique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 total del </a:t>
            </a:r>
            <a:r>
              <a:rPr lang="en-US" dirty="0" err="1"/>
              <a:t>portafolio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fondos</a:t>
            </a:r>
            <a:r>
              <a:rPr lang="en-US" dirty="0"/>
              <a:t> de TF son </a:t>
            </a:r>
            <a:r>
              <a:rPr lang="en-US" dirty="0" err="1"/>
              <a:t>iguales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fondos</a:t>
            </a:r>
            <a:r>
              <a:rPr lang="en-US" dirty="0"/>
              <a:t> y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selección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46E1F-D974-889F-21B3-6DBEDF1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Portafolio</a:t>
            </a:r>
            <a:r>
              <a:rPr lang="en-US" dirty="0"/>
              <a:t> actual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30208A-0326-6581-892E-C4036C65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140" y="1690688"/>
            <a:ext cx="5835720" cy="4216701"/>
          </a:xfrm>
        </p:spPr>
      </p:pic>
    </p:spTree>
    <p:extLst>
      <p:ext uri="{BB962C8B-B14F-4D97-AF65-F5344CB8AC3E}">
        <p14:creationId xmlns:p14="http://schemas.microsoft.com/office/powerpoint/2010/main" val="26544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703FD-8819-8556-5311-98247DA7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Combinación</a:t>
            </a:r>
            <a:r>
              <a:rPr lang="en-US" dirty="0"/>
              <a:t> del </a:t>
            </a:r>
            <a:r>
              <a:rPr lang="en-US" dirty="0" err="1"/>
              <a:t>bmk</a:t>
            </a:r>
            <a:r>
              <a:rPr lang="en-US" dirty="0"/>
              <a:t> al 25% con </a:t>
            </a:r>
            <a:r>
              <a:rPr lang="en-US" dirty="0" err="1"/>
              <a:t>fondos</a:t>
            </a:r>
            <a:r>
              <a:rPr lang="en-US" dirty="0"/>
              <a:t> de TF</a:t>
            </a:r>
            <a:br>
              <a:rPr lang="en-US" dirty="0"/>
            </a:br>
            <a:r>
              <a:rPr lang="en-US" dirty="0"/>
              <a:t>Lynx, </a:t>
            </a:r>
            <a:r>
              <a:rPr lang="en-US" dirty="0" err="1"/>
              <a:t>Transtrend</a:t>
            </a:r>
            <a:r>
              <a:rPr lang="en-US" dirty="0"/>
              <a:t> &amp; Mulvaney (2000-2023) </a:t>
            </a:r>
            <a:r>
              <a:rPr lang="en-US" dirty="0" err="1"/>
              <a:t>ver</a:t>
            </a:r>
            <a:r>
              <a:rPr lang="en-US" dirty="0"/>
              <a:t> de </a:t>
            </a:r>
            <a:r>
              <a:rPr lang="en-US" dirty="0" err="1"/>
              <a:t>alargarlo</a:t>
            </a:r>
            <a:endParaRPr lang="en-US" dirty="0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55ECCBF7-A09E-A758-FAFD-A62FD7893E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914" y="2967308"/>
            <a:ext cx="5971161" cy="2067972"/>
          </a:xfrm>
        </p:spPr>
      </p:pic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23185DA5-F3AE-4320-AF7C-6FB28A205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3839" y="1986475"/>
            <a:ext cx="4458322" cy="4029637"/>
          </a:xfrm>
        </p:spPr>
      </p:pic>
    </p:spTree>
    <p:extLst>
      <p:ext uri="{BB962C8B-B14F-4D97-AF65-F5344CB8AC3E}">
        <p14:creationId xmlns:p14="http://schemas.microsoft.com/office/powerpoint/2010/main" val="4634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083BB-A2CB-E1CC-05D6-77799C81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Portafolio</a:t>
            </a:r>
            <a:r>
              <a:rPr lang="en-US" dirty="0"/>
              <a:t> actual vs </a:t>
            </a:r>
            <a:r>
              <a:rPr lang="en-US" dirty="0" err="1"/>
              <a:t>Portafolio</a:t>
            </a:r>
            <a:r>
              <a:rPr lang="en-US" dirty="0"/>
              <a:t> con TF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EA59A7-7528-98D1-16E1-75E42CC4447E}"/>
              </a:ext>
            </a:extLst>
          </p:cNvPr>
          <p:cNvSpPr txBox="1"/>
          <p:nvPr/>
        </p:nvSpPr>
        <p:spPr>
          <a:xfrm>
            <a:off x="3048712" y="324647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irve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protección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de crisis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56DEEAA-6509-3266-BBD0-741E649D4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9700"/>
            <a:ext cx="10515600" cy="32631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BA013E-132E-C9EF-536E-1E9DFDBF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7" y="2304797"/>
            <a:ext cx="4895046" cy="32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BFCE-9FAF-6860-3237-42C77D73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1A6A112-C4BC-0A7A-6589-55B2F6EFBC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05" y="3203961"/>
            <a:ext cx="5981795" cy="159466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25C45E4-6388-A082-20F2-D50E06F5F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05198"/>
            <a:ext cx="5181600" cy="2992191"/>
          </a:xfrm>
        </p:spPr>
      </p:pic>
    </p:spTree>
    <p:extLst>
      <p:ext uri="{BB962C8B-B14F-4D97-AF65-F5344CB8AC3E}">
        <p14:creationId xmlns:p14="http://schemas.microsoft.com/office/powerpoint/2010/main" val="21260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57C8-7EEA-4B1F-194E-8EA28D89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Volatilidad</a:t>
            </a:r>
            <a:r>
              <a:rPr lang="en-US" dirty="0"/>
              <a:t> de Lynx y </a:t>
            </a:r>
            <a:r>
              <a:rPr lang="en-US" dirty="0" err="1"/>
              <a:t>Transtend</a:t>
            </a:r>
            <a:r>
              <a:rPr lang="en-US" dirty="0"/>
              <a:t> vs Mulvaney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F81CE75-90D8-D359-0156-6F8080393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4044"/>
            <a:ext cx="5181600" cy="359449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E180047-8377-2683-684E-04EFA99C6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0513"/>
            <a:ext cx="5181600" cy="3561561"/>
          </a:xfrm>
        </p:spPr>
      </p:pic>
    </p:spTree>
    <p:extLst>
      <p:ext uri="{BB962C8B-B14F-4D97-AF65-F5344CB8AC3E}">
        <p14:creationId xmlns:p14="http://schemas.microsoft.com/office/powerpoint/2010/main" val="411250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1E48A-CFEB-7D60-4699-5FC70081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Bmk</a:t>
            </a:r>
            <a:r>
              <a:rPr lang="en-US" dirty="0"/>
              <a:t> and Mulvaney </a:t>
            </a:r>
            <a:r>
              <a:rPr lang="en-US" dirty="0" err="1"/>
              <a:t>combinados</a:t>
            </a:r>
            <a:br>
              <a:rPr lang="en-US" dirty="0"/>
            </a:br>
            <a:r>
              <a:rPr lang="en-US" dirty="0"/>
              <a:t>TF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bajó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 del </a:t>
            </a:r>
            <a:r>
              <a:rPr lang="en-US" dirty="0" err="1"/>
              <a:t>bmk</a:t>
            </a:r>
            <a:r>
              <a:rPr lang="en-US" dirty="0"/>
              <a:t> de 5 </a:t>
            </a:r>
            <a:r>
              <a:rPr lang="en-US" dirty="0" err="1"/>
              <a:t>años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D355619-A96B-6D29-DED3-69E8FEFC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68" y="1825625"/>
            <a:ext cx="8352863" cy="4351338"/>
          </a:xfrm>
        </p:spPr>
      </p:pic>
    </p:spTree>
    <p:extLst>
      <p:ext uri="{BB962C8B-B14F-4D97-AF65-F5344CB8AC3E}">
        <p14:creationId xmlns:p14="http://schemas.microsoft.com/office/powerpoint/2010/main" val="1805456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254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Agregar trend following en portafolio de mercado</vt:lpstr>
      <vt:lpstr>Trend Following como parte de un portafolio</vt:lpstr>
      <vt:lpstr>Combinar TF en un portafolio</vt:lpstr>
      <vt:lpstr>Portafolio actual</vt:lpstr>
      <vt:lpstr>Combinación del bmk al 25% con fondos de TF Lynx, Transtrend &amp; Mulvaney (2000-2023) ver de alargarlo</vt:lpstr>
      <vt:lpstr>Portafolio actual vs Portafolio con TF</vt:lpstr>
      <vt:lpstr>Que fondo elegir?</vt:lpstr>
      <vt:lpstr>Volatilidad de Lynx y Transtend vs Mulvaney</vt:lpstr>
      <vt:lpstr>Bmk and Mulvaney combinados TF te bajó todo el retorno del bmk de 5 años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fondo de TF en portafolio</dc:title>
  <dc:creator>Riesgo</dc:creator>
  <cp:lastModifiedBy>Riesgo</cp:lastModifiedBy>
  <cp:revision>3</cp:revision>
  <dcterms:created xsi:type="dcterms:W3CDTF">2023-03-07T15:02:22Z</dcterms:created>
  <dcterms:modified xsi:type="dcterms:W3CDTF">2023-03-08T20:36:22Z</dcterms:modified>
</cp:coreProperties>
</file>