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Users\andresp\Downloads\NilssonReport%20(1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/>
    </cx:plotArea>
  </cx:chart>
  <cx:spPr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Sheet1!$A$7:$A$97</cx:f>
        <cx:lvl ptCount="91">
          <cx:pt idx="0">Man AHL</cx:pt>
          <cx:pt idx="1">AlphaSimplex Group</cx:pt>
          <cx:pt idx="2">Graham Capital Mgmt LP</cx:pt>
          <cx:pt idx="3">Aspect Capital Limited</cx:pt>
          <cx:pt idx="4">Lynx Asset Management</cx:pt>
          <cx:pt idx="5">Transtrend BV</cx:pt>
          <cx:pt idx="6">PIMCO</cx:pt>
          <cx:pt idx="7">Campbell &amp; Company</cx:pt>
          <cx:pt idx="8">Systematica Investments</cx:pt>
          <cx:pt idx="9">Catalyst Capital Advisors</cx:pt>
          <cx:pt idx="10">AQR Capital Management</cx:pt>
          <cx:pt idx="11">Quest Partners</cx:pt>
          <cx:pt idx="12">DUNN Capital Management</cx:pt>
          <cx:pt idx="13">Crabel Capital Mgmt</cx:pt>
          <cx:pt idx="14">Welton Investment Partners</cx:pt>
          <cx:pt idx="15">Dynamic Beta Investments</cx:pt>
          <cx:pt idx="16">Fort LP</cx:pt>
          <cx:pt idx="17">Quantica Capital AG</cx:pt>
          <cx:pt idx="18">BH-DG Systematic Trading</cx:pt>
          <cx:pt idx="19">EMC Capital Advisors</cx:pt>
          <cx:pt idx="20">Capital Fund Management</cx:pt>
          <cx:pt idx="21">Metori Capital Management</cx:pt>
          <cx:pt idx="22">Tudor Investment Corp</cx:pt>
          <cx:pt idx="23">LongTail Alpha</cx:pt>
          <cx:pt idx="24">SEB Group</cx:pt>
          <cx:pt idx="25">Winton Capital Management</cx:pt>
          <cx:pt idx="26">KeyQuant SAS</cx:pt>
          <cx:pt idx="27">Goldman Sachs Management</cx:pt>
          <cx:pt idx="28">Candriam Investors Group</cx:pt>
          <cx:pt idx="29">Superfund Capital Management</cx:pt>
          <cx:pt idx="30">Drury Capital</cx:pt>
          <cx:pt idx="31">Eckhardt Trading Company</cx:pt>
          <cx:pt idx="32">Chesapeake Capital Corporation</cx:pt>
          <cx:pt idx="33">Schot Capital Limited</cx:pt>
          <cx:pt idx="34">Rational Advisors</cx:pt>
          <cx:pt idx="35">Mulvaney Capital Management</cx:pt>
          <cx:pt idx="36">Allianz Global Investors</cx:pt>
          <cx:pt idx="37">Auspice Capital Advisors</cx:pt>
          <cx:pt idx="38">Estlander &amp; Partners</cx:pt>
          <cx:pt idx="39">Eagle Trading Systems</cx:pt>
          <cx:pt idx="40">Altis Partners Jersey Limited</cx:pt>
          <cx:pt idx="41">WisdomTree Investments</cx:pt>
          <cx:pt idx="42">Algorithmic Trading Portfolio</cx:pt>
          <cx:pt idx="43">La Financiere de l'Echiquier</cx:pt>
          <cx:pt idx="44">ARP Investments</cx:pt>
          <cx:pt idx="45">Fulcrum Asset Management</cx:pt>
          <cx:pt idx="46">SMN Investment Services</cx:pt>
          <cx:pt idx="47">Salus Alpha Capital</cx:pt>
          <cx:pt idx="48">Southwest Managed Investments</cx:pt>
          <cx:pt idx="49">JanusHenderson</cx:pt>
          <cx:pt idx="50">Wimmer Horizon</cx:pt>
          <cx:pt idx="51">Fisch Asset Management</cx:pt>
          <cx:pt idx="52">Tactical Investment Management Corp</cx:pt>
          <cx:pt idx="53">Trident Capital Management</cx:pt>
          <cx:pt idx="54">O'Brien Investment Group</cx:pt>
          <cx:pt idx="55">Eclipse Capital Management</cx:pt>
          <cx:pt idx="56">Garraway Capital Management</cx:pt>
          <cx:pt idx="57">FTC Capital</cx:pt>
          <cx:pt idx="58">Sterling Partners Quantitative Investments</cx:pt>
          <cx:pt idx="59">Bantleon</cx:pt>
          <cx:pt idx="60">Hamer Trading</cx:pt>
          <cx:pt idx="61">Finaltis</cx:pt>
          <cx:pt idx="62">Longboard Asset Management LP</cx:pt>
          <cx:pt idx="63">Spring Valley Asset Management</cx:pt>
          <cx:pt idx="64">Seven Capital Management</cx:pt>
          <cx:pt idx="65">Blackwater Capital Management</cx:pt>
          <cx:pt idx="66">Mandatum</cx:pt>
          <cx:pt idx="67">Quality Capital Management</cx:pt>
          <cx:pt idx="68">TGCC</cx:pt>
          <cx:pt idx="69">Limmat Capital Alternative Investments</cx:pt>
          <cx:pt idx="70">514 Capital Partners</cx:pt>
          <cx:pt idx="71">Tendance Finance</cx:pt>
          <cx:pt idx="72">QQFund.com</cx:pt>
          <cx:pt idx="73">WaveFront Global Asset Management Corp</cx:pt>
          <cx:pt idx="74">Adalpha Asset Management</cx:pt>
          <cx:pt idx="75">Katonah Eve</cx:pt>
          <cx:pt idx="76">WG Wealth Guardian</cx:pt>
          <cx:pt idx="77">Purple Valley Capital</cx:pt>
          <cx:pt idx="78">Melissinos Trading</cx:pt>
          <cx:pt idx="79">THS Capital Management</cx:pt>
          <cx:pt idx="80">IDS Capital</cx:pt>
          <cx:pt idx="81">Incline Investment Management</cx:pt>
          <cx:pt idx="82">MS Capital Management Limited</cx:pt>
          <cx:pt idx="83">Michael J Frischmeyer</cx:pt>
          <cx:pt idx="84">Parizek Capital</cx:pt>
          <cx:pt idx="85">Bastiat Capital</cx:pt>
          <cx:pt idx="86">Absolute Return Capital Management</cx:pt>
          <cx:pt idx="87">Anderson Creek Trading</cx:pt>
          <cx:pt idx="88">Tiercel SEZC</cx:pt>
          <cx:pt idx="89">GN Capital</cx:pt>
          <cx:pt idx="90">Talenta Capital</cx:pt>
        </cx:lvl>
      </cx:strDim>
      <cx:numDim type="size">
        <cx:f>Sheet1!$B$7:$B$97</cx:f>
        <cx:lvl ptCount="91" formatCode="General">
          <cx:pt idx="0">31648</cx:pt>
          <cx:pt idx="1">19172</cx:pt>
          <cx:pt idx="2">17086</cx:pt>
          <cx:pt idx="3">10027</cx:pt>
          <cx:pt idx="4">9116</cx:pt>
          <cx:pt idx="5">6379</cx:pt>
          <cx:pt idx="6">5280</cx:pt>
          <cx:pt idx="7">4514</cx:pt>
          <cx:pt idx="8">4300</cx:pt>
          <cx:pt idx="9">4090</cx:pt>
          <cx:pt idx="10">3996</cx:pt>
          <cx:pt idx="11">2709</cx:pt>
          <cx:pt idx="12">2357</cx:pt>
          <cx:pt idx="13">2082</cx:pt>
          <cx:pt idx="14">1701</cx:pt>
          <cx:pt idx="15">1385</cx:pt>
          <cx:pt idx="16">1281</cx:pt>
          <cx:pt idx="17">1086</cx:pt>
          <cx:pt idx="18">909</cx:pt>
          <cx:pt idx="19">859</cx:pt>
          <cx:pt idx="20">825</cx:pt>
          <cx:pt idx="21">742</cx:pt>
          <cx:pt idx="22">719</cx:pt>
          <cx:pt idx="23">627</cx:pt>
          <cx:pt idx="24">602</cx:pt>
          <cx:pt idx="25">556</cx:pt>
          <cx:pt idx="26">500</cx:pt>
          <cx:pt idx="27">445</cx:pt>
          <cx:pt idx="28">401</cx:pt>
          <cx:pt idx="29">366</cx:pt>
          <cx:pt idx="30">331</cx:pt>
          <cx:pt idx="31">309</cx:pt>
          <cx:pt idx="32">244</cx:pt>
          <cx:pt idx="33">201</cx:pt>
          <cx:pt idx="34">196</cx:pt>
          <cx:pt idx="35">194</cx:pt>
          <cx:pt idx="36">180</cx:pt>
          <cx:pt idx="37">172</cx:pt>
          <cx:pt idx="38">166</cx:pt>
          <cx:pt idx="39">162</cx:pt>
          <cx:pt idx="40">159</cx:pt>
          <cx:pt idx="41">139</cx:pt>
          <cx:pt idx="42">135</cx:pt>
          <cx:pt idx="43">129</cx:pt>
          <cx:pt idx="44">121</cx:pt>
          <cx:pt idx="45">121</cx:pt>
          <cx:pt idx="46">117</cx:pt>
          <cx:pt idx="47">100</cx:pt>
          <cx:pt idx="48">99</cx:pt>
          <cx:pt idx="49">99</cx:pt>
          <cx:pt idx="50">87</cx:pt>
          <cx:pt idx="51">70</cx:pt>
          <cx:pt idx="52">65</cx:pt>
          <cx:pt idx="53">60</cx:pt>
          <cx:pt idx="54">59</cx:pt>
          <cx:pt idx="55">58</cx:pt>
          <cx:pt idx="56">51</cx:pt>
          <cx:pt idx="57">42</cx:pt>
          <cx:pt idx="58">40</cx:pt>
          <cx:pt idx="59">38</cx:pt>
          <cx:pt idx="60">38</cx:pt>
          <cx:pt idx="61">37</cx:pt>
          <cx:pt idx="62">37</cx:pt>
          <cx:pt idx="63">31</cx:pt>
          <cx:pt idx="64">30</cx:pt>
          <cx:pt idx="65">30</cx:pt>
          <cx:pt idx="66">28</cx:pt>
          <cx:pt idx="67">24</cx:pt>
          <cx:pt idx="68">22</cx:pt>
          <cx:pt idx="69">19</cx:pt>
          <cx:pt idx="70">19</cx:pt>
          <cx:pt idx="71">18</cx:pt>
          <cx:pt idx="72">17</cx:pt>
          <cx:pt idx="73">15</cx:pt>
          <cx:pt idx="74">12</cx:pt>
          <cx:pt idx="75">11</cx:pt>
          <cx:pt idx="76">11</cx:pt>
          <cx:pt idx="77">8</cx:pt>
          <cx:pt idx="78">8</cx:pt>
          <cx:pt idx="79">5</cx:pt>
          <cx:pt idx="80">5</cx:pt>
          <cx:pt idx="81">5</cx:pt>
          <cx:pt idx="82">4</cx:pt>
          <cx:pt idx="83">3</cx:pt>
          <cx:pt idx="84">2</cx:pt>
          <cx:pt idx="85">2</cx:pt>
          <cx:pt idx="86">2</cx:pt>
          <cx:pt idx="87">2</cx:pt>
          <cx:pt idx="88">1</cx:pt>
          <cx:pt idx="89">1</cx:pt>
          <cx:pt idx="90">1</cx:pt>
        </cx:lvl>
      </cx:numDim>
    </cx:data>
  </cx:chartData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>
        <cx:series layoutId="treemap" uniqueId="{EAFD5683-0E68-4A48-A7E0-C3568D4DFB02}">
          <cx:dataLabels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49A-563E-6E0A-E5D6-6715458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3ECE-5A80-0334-1E4F-AA9C0C88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132-D843-5A68-62AD-2F3D275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E27-719D-3548-B29C-36E7B0B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1EBE-3DDC-A1D2-0F06-FED5065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465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FB2-9111-FA47-C68D-06A7196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C824-3FE8-B7FF-DF40-4ACD81BE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359-03AB-9083-F437-9EC80C20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9C8-D245-3B45-DB4C-2B71924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0FC-70FC-6BBB-F94A-54ABF20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8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781DC-C4FB-3420-89E3-626EFD6E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E49C-B7EF-8483-F76E-C425A58E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4E6-0973-2213-A770-F3C7B8A0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267-7F05-94E1-C419-E8747AA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410-8AFF-D60F-8BA1-36CAFFF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4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295C-2C3A-CFB5-AD7B-00A7D2E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1D6-9CFC-7929-BF83-C506394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A5EE-7D22-A9D4-D5D7-3C854EB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52EF-735E-716E-84E7-40E000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F19-646F-6E74-25E0-709ABE59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59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A36-A949-64E0-0448-384BA3DF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3FE5-0D8D-4F3D-4F20-717A2A8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3565-C492-D94A-436B-05A1809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E7CF-AF0F-F9DE-840F-E61A135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61E-B826-AA56-900F-340D0E3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8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946A-3CA4-5ADF-DC96-8E3472D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341-6D0C-3831-FB2F-7504972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413B-EC00-F713-48BF-03B9EEF5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5C3C-128F-DC42-01BF-259D3C4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1745-F6BA-C5E9-D5D5-F34AB9D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5F9-CCF6-DC80-55CE-3666B7F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ECC-EED2-1A5B-2088-9F4B322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3380-F802-5F45-0840-401D2771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CCE1-F7A7-32CA-7E7D-B76E5184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DCAB-CE66-4999-74E2-B1AC01B1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3BC1-5EB7-BC08-ACA0-5BB271C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42E1-8C02-FAF6-33C1-F28F0D8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9FEC-395D-3266-02FD-6ABD45C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2BB8-DCE9-42C4-1586-8D7E919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3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94-8FB3-8D22-0ADA-D1B7526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138-B922-FC25-20D9-B7F971D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CCF4-315F-2BBB-76A1-18C76DF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7D2E-861E-F2FB-C65D-A1664C97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563A-D0AD-C97E-C8D5-CA52ED9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131B-33A7-1CA3-8376-98052EF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198D-CA1A-30B0-95D9-94F9ED3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6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9F2-B043-DA7B-2188-AAEF15B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2E63-7FD6-66D3-728D-7A5D238E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A1F-9A49-7144-B56E-4287D190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2CD7-C74C-4857-7958-6ED151B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A119-C1EA-7666-3653-0DC7552E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B7FF-5CF5-2EB4-B678-D64457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4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192D-A259-D22C-6B7A-8156F57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5DD6-3DE8-5EF0-BA8D-B4D5EC66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D371-ABB0-3CFE-7446-F58A411E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DE0-13E1-2AC1-35FC-A3D2211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15/02/2023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962-0F03-7846-44F3-3C98D666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DC60-FABA-C939-7A92-2C9A00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FD85914-20B9-F4E3-1501-8B0D8C982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22506-1C02-5DA3-E6A6-028311A98CB3}"/>
              </a:ext>
            </a:extLst>
          </p:cNvPr>
          <p:cNvSpPr/>
          <p:nvPr userDrawn="1"/>
        </p:nvSpPr>
        <p:spPr>
          <a:xfrm>
            <a:off x="838201" y="357332"/>
            <a:ext cx="10515600" cy="5819631"/>
          </a:xfrm>
          <a:prstGeom prst="rect">
            <a:avLst/>
          </a:prstGeom>
          <a:solidFill>
            <a:schemeClr val="dk1">
              <a:alpha val="37973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EA8E-C74E-19F7-F410-26874F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D6B-8BF6-D903-85AE-93EE41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B205-5D8B-3DC0-1769-6439D77F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D82E36-58A7-D645-836E-661CC2F299C5}" type="datetimeFigureOut">
              <a:rPr lang="es-ES_tradnl" smtClean="0"/>
              <a:pPr/>
              <a:t>15/02/2023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97F-8E25-A3BC-58E4-DA9209E5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C15-5713-C1D4-8885-0EAD05080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BC10E99F-D479-3240-9CF8-2D11507FCD01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75BB33-2F96-C559-048F-395DA35C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Agregar </a:t>
            </a:r>
            <a:r>
              <a:rPr lang="es-ES_tradnl" dirty="0" err="1">
                <a:solidFill>
                  <a:schemeClr val="bg1"/>
                </a:solidFill>
              </a:rPr>
              <a:t>Trend</a:t>
            </a:r>
            <a:r>
              <a:rPr lang="es-ES_tradnl" dirty="0">
                <a:solidFill>
                  <a:schemeClr val="bg1"/>
                </a:solidFill>
              </a:rPr>
              <a:t> Following a un portafolio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255CF80-18B2-9E49-8E86-70C8C685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2023-02</a:t>
            </a:r>
          </a:p>
        </p:txBody>
      </p:sp>
    </p:spTree>
    <p:extLst>
      <p:ext uri="{BB962C8B-B14F-4D97-AF65-F5344CB8AC3E}">
        <p14:creationId xmlns:p14="http://schemas.microsoft.com/office/powerpoint/2010/main" val="1144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9C77-2438-DE97-D274-ACB5174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un buen TF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15A-74C5-E900-B708-580348EA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currently</a:t>
            </a:r>
            <a:r>
              <a:rPr lang="es-ES_tradnl" dirty="0"/>
              <a:t> active </a:t>
            </a:r>
            <a:r>
              <a:rPr lang="es-ES_tradnl" dirty="0" err="1"/>
              <a:t>Programs</a:t>
            </a:r>
            <a:r>
              <a:rPr lang="es-ES_tradnl" dirty="0"/>
              <a:t>;</a:t>
            </a:r>
          </a:p>
          <a:p>
            <a:r>
              <a:rPr lang="es-ES_tradnl" dirty="0" err="1"/>
              <a:t>Possess</a:t>
            </a:r>
            <a:r>
              <a:rPr lang="es-ES_tradnl" dirty="0"/>
              <a:t> at </a:t>
            </a:r>
            <a:r>
              <a:rPr lang="es-ES_tradnl" dirty="0" err="1"/>
              <a:t>least</a:t>
            </a:r>
            <a:r>
              <a:rPr lang="es-ES_tradnl" dirty="0"/>
              <a:t> a 15-year </a:t>
            </a:r>
            <a:r>
              <a:rPr lang="es-ES_tradnl" dirty="0" err="1"/>
              <a:t>track</a:t>
            </a:r>
            <a:r>
              <a:rPr lang="es-ES_tradnl" dirty="0"/>
              <a:t> </a:t>
            </a:r>
            <a:r>
              <a:rPr lang="es-ES_tradnl" dirty="0" err="1"/>
              <a:t>record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globally</a:t>
            </a:r>
            <a:r>
              <a:rPr lang="es-ES_tradnl" dirty="0"/>
              <a:t> </a:t>
            </a:r>
            <a:r>
              <a:rPr lang="es-ES_tradnl" dirty="0" err="1"/>
              <a:t>diversified</a:t>
            </a:r>
            <a:r>
              <a:rPr lang="es-ES_tradnl" dirty="0"/>
              <a:t> and </a:t>
            </a:r>
            <a:r>
              <a:rPr lang="es-ES_tradnl" dirty="0" err="1"/>
              <a:t>invest</a:t>
            </a:r>
            <a:r>
              <a:rPr lang="es-ES_tradnl" dirty="0"/>
              <a:t> </a:t>
            </a:r>
            <a:r>
              <a:rPr lang="es-ES_tradnl" dirty="0" err="1"/>
              <a:t>across</a:t>
            </a:r>
            <a:r>
              <a:rPr lang="es-ES_tradnl" dirty="0"/>
              <a:t> a </a:t>
            </a:r>
            <a:r>
              <a:rPr lang="es-ES_tradnl" dirty="0" err="1"/>
              <a:t>broad</a:t>
            </a:r>
            <a:r>
              <a:rPr lang="es-ES_tradnl" dirty="0"/>
              <a:t> array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systematic</a:t>
            </a:r>
            <a:r>
              <a:rPr lang="es-ES_tradnl" dirty="0"/>
              <a:t> in </a:t>
            </a:r>
            <a:r>
              <a:rPr lang="es-ES_tradnl" dirty="0" err="1"/>
              <a:t>nature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quantitative</a:t>
            </a:r>
            <a:r>
              <a:rPr lang="es-ES_tradnl" dirty="0"/>
              <a:t> rules-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processes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entry</a:t>
            </a:r>
            <a:r>
              <a:rPr lang="es-ES_tradnl" dirty="0"/>
              <a:t> and </a:t>
            </a:r>
            <a:r>
              <a:rPr lang="es-ES_tradnl" dirty="0" err="1"/>
              <a:t>exit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;</a:t>
            </a:r>
          </a:p>
          <a:p>
            <a:r>
              <a:rPr lang="es-ES_tradnl" dirty="0" err="1"/>
              <a:t>Adopt</a:t>
            </a:r>
            <a:r>
              <a:rPr lang="es-ES_tradnl" dirty="0"/>
              <a:t> </a:t>
            </a:r>
            <a:r>
              <a:rPr lang="es-ES_tradnl" dirty="0" err="1"/>
              <a:t>Trend</a:t>
            </a:r>
            <a:r>
              <a:rPr lang="es-ES_tradnl" dirty="0"/>
              <a:t> Following trading </a:t>
            </a:r>
            <a:r>
              <a:rPr lang="es-ES_tradnl" dirty="0" err="1"/>
              <a:t>techniques</a:t>
            </a:r>
            <a:r>
              <a:rPr lang="es-ES_tradnl" dirty="0"/>
              <a:t> as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dominant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strategy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;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pooled</a:t>
            </a:r>
            <a:r>
              <a:rPr lang="es-ES_tradnl" dirty="0"/>
              <a:t> </a:t>
            </a:r>
            <a:r>
              <a:rPr lang="es-ES_tradnl" dirty="0" err="1"/>
              <a:t>Onshore</a:t>
            </a:r>
            <a:r>
              <a:rPr lang="es-ES_tradnl" dirty="0"/>
              <a:t> and/</a:t>
            </a:r>
            <a:r>
              <a:rPr lang="es-ES_tradnl" dirty="0" err="1"/>
              <a:t>or</a:t>
            </a:r>
            <a:r>
              <a:rPr lang="es-ES_tradnl" dirty="0"/>
              <a:t> Offshore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vehicles</a:t>
            </a:r>
            <a:r>
              <a:rPr lang="es-ES_tradnl" dirty="0"/>
              <a:t>; and</a:t>
            </a:r>
          </a:p>
          <a:p>
            <a:r>
              <a:rPr lang="es-ES_tradnl" dirty="0" err="1"/>
              <a:t>Allow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$100K.</a:t>
            </a:r>
          </a:p>
        </p:txBody>
      </p:sp>
    </p:spTree>
    <p:extLst>
      <p:ext uri="{BB962C8B-B14F-4D97-AF65-F5344CB8AC3E}">
        <p14:creationId xmlns:p14="http://schemas.microsoft.com/office/powerpoint/2010/main" val="22710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95C-0B81-5E69-C975-89AEB53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mejores fondos con mucha historia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34FC4A-DB50-1B22-B96B-B8E59A75B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197"/>
            <a:ext cx="10561746" cy="36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74C-3488-6802-638E-E94D539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Hay dos tipos de fondos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0F63-BFBE-5C51-85AB-1FBB815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‘Old </a:t>
            </a:r>
            <a:r>
              <a:rPr lang="es-ES_tradnl" dirty="0" err="1"/>
              <a:t>School</a:t>
            </a:r>
            <a:r>
              <a:rPr lang="es-ES_tradnl" dirty="0"/>
              <a:t>’:</a:t>
            </a:r>
          </a:p>
          <a:p>
            <a:pPr lvl="1"/>
            <a:r>
              <a:rPr lang="es-ES_tradnl" dirty="0"/>
              <a:t>Ejecutan la estrategia en forma pura</a:t>
            </a:r>
          </a:p>
          <a:p>
            <a:pPr lvl="1"/>
            <a:r>
              <a:rPr lang="es-ES_tradnl" dirty="0"/>
              <a:t>Tienen grandes movimientos</a:t>
            </a:r>
          </a:p>
          <a:p>
            <a:pPr lvl="1"/>
            <a:r>
              <a:rPr lang="es-ES_tradnl" dirty="0"/>
              <a:t>A veces no se comportan como el resto</a:t>
            </a:r>
          </a:p>
          <a:p>
            <a:pPr lvl="1"/>
            <a:r>
              <a:rPr lang="es-ES_tradnl" dirty="0"/>
              <a:t>Pueden tener riesgo </a:t>
            </a:r>
            <a:r>
              <a:rPr lang="es-ES_tradnl" dirty="0" err="1"/>
              <a:t>key-person</a:t>
            </a:r>
            <a:endParaRPr lang="es-ES_tradnl" dirty="0"/>
          </a:p>
          <a:p>
            <a:r>
              <a:rPr lang="es-ES_tradnl" dirty="0"/>
              <a:t>Modernos:</a:t>
            </a:r>
          </a:p>
          <a:p>
            <a:pPr lvl="1"/>
            <a:r>
              <a:rPr lang="es-ES_tradnl" dirty="0"/>
              <a:t>Son más predecibles</a:t>
            </a:r>
          </a:p>
          <a:p>
            <a:pPr lvl="1"/>
            <a:r>
              <a:rPr lang="es-ES_tradnl" dirty="0"/>
              <a:t>Se mueven menos</a:t>
            </a:r>
          </a:p>
          <a:p>
            <a:pPr lvl="1"/>
            <a:r>
              <a:rPr lang="es-ES_tradnl" dirty="0"/>
              <a:t>A veces no ‘explotan’ en momentos extremos</a:t>
            </a:r>
          </a:p>
          <a:p>
            <a:pPr lvl="1"/>
            <a:r>
              <a:rPr lang="es-ES_tradnl" dirty="0"/>
              <a:t>La continuidad de negocio es más segura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290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C99-8723-3033-422C-F173CA9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managers más grandes (Total = 140bi)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0745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76711"/>
                  </p:ext>
                </p:extLst>
              </p:nvPr>
            </p:nvGraphicFramePr>
            <p:xfrm>
              <a:off x="838200" y="1960562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960562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B60-9247-CEFD-D31C-FCAD4C4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03E-326C-B0DD-0281-2D0079E1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mejora el retorno y el riesgo de un portafolio de activos ‘</a:t>
            </a:r>
            <a:r>
              <a:rPr lang="es-ES_tradnl" dirty="0" err="1"/>
              <a:t>buy</a:t>
            </a:r>
            <a:r>
              <a:rPr lang="es-ES_tradnl" dirty="0"/>
              <a:t> and </a:t>
            </a:r>
            <a:r>
              <a:rPr lang="es-ES_tradnl" dirty="0" err="1"/>
              <a:t>hold</a:t>
            </a:r>
            <a:r>
              <a:rPr lang="es-ES_tradnl" dirty="0"/>
              <a:t>’.</a:t>
            </a:r>
          </a:p>
          <a:p>
            <a:r>
              <a:rPr lang="es-ES_tradnl" dirty="0"/>
              <a:t>Los mejores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son los que tienen historial más largos.</a:t>
            </a:r>
          </a:p>
          <a:p>
            <a:r>
              <a:rPr lang="es-ES_tradnl" dirty="0"/>
              <a:t>Dentro de esos hay de de la vieja escuela y los que manejan más la volatilidad.</a:t>
            </a:r>
          </a:p>
          <a:p>
            <a:r>
              <a:rPr lang="es-ES_tradnl" dirty="0"/>
              <a:t>La selección entre esas opciones depende del objetivo: tener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o cubrir riesgos de accidente.</a:t>
            </a:r>
          </a:p>
          <a:p>
            <a:r>
              <a:rPr lang="es-ES_tradnl" dirty="0"/>
              <a:t>De ese objetivo </a:t>
            </a:r>
            <a:r>
              <a:rPr lang="es-ES_tradnl"/>
              <a:t>también depende </a:t>
            </a:r>
            <a:r>
              <a:rPr lang="es-ES_tradnl" dirty="0"/>
              <a:t>el porcentaje a invertir en esta estrategia.</a:t>
            </a:r>
          </a:p>
        </p:txBody>
      </p:sp>
    </p:spTree>
    <p:extLst>
      <p:ext uri="{BB962C8B-B14F-4D97-AF65-F5344CB8AC3E}">
        <p14:creationId xmlns:p14="http://schemas.microsoft.com/office/powerpoint/2010/main" val="3448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DB3-4B55-A8D2-007D-ED63AF6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Fondos seleccionados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A259-E195-C4B7-F5B1-62F991C1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Vieja escuela:</a:t>
            </a:r>
          </a:p>
          <a:p>
            <a:pPr lvl="1"/>
            <a:r>
              <a:rPr lang="es-ES_tradnl" dirty="0" err="1"/>
              <a:t>Mulvaney</a:t>
            </a:r>
            <a:endParaRPr lang="es-ES_tradnl" dirty="0"/>
          </a:p>
          <a:p>
            <a:pPr lvl="1"/>
            <a:r>
              <a:rPr lang="es-ES_tradnl" dirty="0"/>
              <a:t>Dunn</a:t>
            </a:r>
          </a:p>
          <a:p>
            <a:r>
              <a:rPr lang="es-ES_tradnl" dirty="0"/>
              <a:t>Nuevos (post 90’s)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Transtrend</a:t>
            </a:r>
            <a:endParaRPr lang="es-ES_tradnl" dirty="0"/>
          </a:p>
          <a:p>
            <a:pPr lvl="1"/>
            <a:r>
              <a:rPr lang="es-ES_tradnl" dirty="0"/>
              <a:t>Lynx</a:t>
            </a:r>
          </a:p>
          <a:p>
            <a:pPr lvl="1"/>
            <a:r>
              <a:rPr lang="es-ES_tradnl" dirty="0" err="1"/>
              <a:t>Crabel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un 60/40 como AQR</a:t>
            </a:r>
          </a:p>
        </p:txBody>
      </p:sp>
    </p:spTree>
    <p:extLst>
      <p:ext uri="{BB962C8B-B14F-4D97-AF65-F5344CB8AC3E}">
        <p14:creationId xmlns:p14="http://schemas.microsoft.com/office/powerpoint/2010/main" val="17212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el </a:t>
            </a:r>
            <a:r>
              <a:rPr lang="es-ES_tradnl" dirty="0" err="1"/>
              <a:t>Benchmark</a:t>
            </a:r>
            <a:r>
              <a:rPr lang="es-ES_tradnl" dirty="0"/>
              <a:t> de 5 activos</a:t>
            </a:r>
          </a:p>
        </p:txBody>
      </p:sp>
    </p:spTree>
    <p:extLst>
      <p:ext uri="{BB962C8B-B14F-4D97-AF65-F5344CB8AC3E}">
        <p14:creationId xmlns:p14="http://schemas.microsoft.com/office/powerpoint/2010/main" val="605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AQR TSMOM</a:t>
            </a:r>
          </a:p>
        </p:txBody>
      </p:sp>
    </p:spTree>
    <p:extLst>
      <p:ext uri="{BB962C8B-B14F-4D97-AF65-F5344CB8AC3E}">
        <p14:creationId xmlns:p14="http://schemas.microsoft.com/office/powerpoint/2010/main" val="30425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Dunn + Chesapeake</a:t>
            </a:r>
          </a:p>
        </p:txBody>
      </p:sp>
    </p:spTree>
    <p:extLst>
      <p:ext uri="{BB962C8B-B14F-4D97-AF65-F5344CB8AC3E}">
        <p14:creationId xmlns:p14="http://schemas.microsoft.com/office/powerpoint/2010/main" val="19640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01F6E-5B3C-A974-7713-6B708545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Diferencias entre un 20% y un 20%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499F49-6400-F87F-C285-A25D966E9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9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 dólar de inversión ≠ un dólar de riesgo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20 de AQR versus </a:t>
            </a:r>
            <a:r>
              <a:rPr lang="es-ES_tradnl" dirty="0" err="1"/>
              <a:t>Benchmark</a:t>
            </a:r>
            <a:r>
              <a:rPr lang="es-ES_tradnl" dirty="0"/>
              <a:t> con 20 de uno picante.</a:t>
            </a:r>
          </a:p>
        </p:txBody>
      </p:sp>
    </p:spTree>
    <p:extLst>
      <p:ext uri="{BB962C8B-B14F-4D97-AF65-F5344CB8AC3E}">
        <p14:creationId xmlns:p14="http://schemas.microsoft.com/office/powerpoint/2010/main" val="25386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352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Roboto Condensed</vt:lpstr>
      <vt:lpstr>Office Theme</vt:lpstr>
      <vt:lpstr>Agregar Trend Following a un portafolio</vt:lpstr>
      <vt:lpstr>Conclusiones</vt:lpstr>
      <vt:lpstr>Fondos seleccionados</vt:lpstr>
      <vt:lpstr>Mejora de un portafolio por trend following</vt:lpstr>
      <vt:lpstr>Mejora de un portafolio por trend following</vt:lpstr>
      <vt:lpstr>Cuánto poner en el portfolio</vt:lpstr>
      <vt:lpstr>Cuánto poner en el portfolio</vt:lpstr>
      <vt:lpstr>Diferencias entre un 20% y un 20%</vt:lpstr>
      <vt:lpstr>1 dólar de inversión ≠ un dólar de riesgo</vt:lpstr>
      <vt:lpstr>Características de un buen TF </vt:lpstr>
      <vt:lpstr>Los mejores fondos con mucha historia</vt:lpstr>
      <vt:lpstr>Hay dos tipos de fondos</vt:lpstr>
      <vt:lpstr>Los managers más grandes (Total = 140bi)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cordura21 cordura21</dc:creator>
  <cp:lastModifiedBy>Riesgo</cp:lastModifiedBy>
  <cp:revision>9</cp:revision>
  <dcterms:created xsi:type="dcterms:W3CDTF">2023-02-13T20:48:07Z</dcterms:created>
  <dcterms:modified xsi:type="dcterms:W3CDTF">2023-02-15T18:22:54Z</dcterms:modified>
</cp:coreProperties>
</file>