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5" Type="http://schemas.openxmlformats.org/officeDocument/2006/relationships/viewProps" Target="viewProps.xml" /><Relationship Id="rId3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7" Type="http://schemas.openxmlformats.org/officeDocument/2006/relationships/tableStyles" Target="tableStyles.xml" /><Relationship Id="rId3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Agregar Trend Following a un portafolio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Contribución al portafolio</a:t>
            </a:r>
          </a:p>
        </p:txBody>
      </p:sp>
      <p:pic>
        <p:nvPicPr>
          <p:cNvPr descr="images/contribucio%CC%81n%20al%20benchmar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44700" y="1193800"/>
            <a:ext cx="5054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Características de un buen trend follower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Tiene un programa activo, con un mínimo de inversión bajo.</a:t>
            </a:r>
          </a:p>
          <a:p>
            <a:pPr lvl="0"/>
            <a:r>
              <a:rPr/>
              <a:t>Tiene al menos 15 años de historia.</a:t>
            </a:r>
          </a:p>
          <a:p>
            <a:pPr lvl="0"/>
            <a:r>
              <a:rPr/>
              <a:t>Trend Following es la estrategia dominante de su programa.</a:t>
            </a:r>
          </a:p>
          <a:p>
            <a:pPr lvl="0"/>
            <a:r>
              <a:rPr/>
              <a:t>Es totalmente sistemático y usa reglas cuantitativas para entrar y salir de posiciones.</a:t>
            </a:r>
          </a:p>
          <a:p>
            <a:pPr lvl="0"/>
            <a:r>
              <a:rPr/>
              <a:t>Está globalmente diversificado e invierte en una amplia selección de clases de activos.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Buenos Trend Followers</a:t>
            </a:r>
          </a:p>
        </p:txBody>
      </p:sp>
      <p:pic>
        <p:nvPicPr>
          <p:cNvPr descr="images/top%20funds%20by%20mar%2015%20yea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47800"/>
            <a:ext cx="8229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Estos fondos tenían 15 años de track record en el año 2000. Para cada año muestra el ranking de los 5 mejores fondos por ratio MAR.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Fondos vieja escuela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Vieja escuela:</a:t>
            </a:r>
          </a:p>
          <a:p>
            <a:pPr lvl="0"/>
            <a:r>
              <a:rPr/>
              <a:t>Ejecutan la estrategia en forma pura.</a:t>
            </a:r>
          </a:p>
          <a:p>
            <a:pPr lvl="0"/>
            <a:r>
              <a:rPr/>
              <a:t>Tienen grandes movimientos.</a:t>
            </a:r>
          </a:p>
          <a:p>
            <a:pPr lvl="0"/>
            <a:r>
              <a:rPr/>
              <a:t>Se diferencian en el corto plazo.</a:t>
            </a:r>
          </a:p>
          <a:p>
            <a:pPr lvl="0"/>
            <a:r>
              <a:rPr/>
              <a:t>Pueden tener riesgo key-person.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Fondos institucionales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Son más predecibles</a:t>
            </a:r>
          </a:p>
          <a:p>
            <a:pPr lvl="0"/>
            <a:r>
              <a:rPr/>
              <a:t>Se mueven menos</a:t>
            </a:r>
          </a:p>
          <a:p>
            <a:pPr lvl="0"/>
            <a:r>
              <a:rPr/>
              <a:t>A veces se ‘quedan atrás’</a:t>
            </a:r>
          </a:p>
          <a:p>
            <a:pPr lvl="0"/>
            <a:r>
              <a:rPr/>
              <a:t>La continuidad de negocio es más segura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Managers grandes: negocio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Sobre un total de $140 billones de dólares</a:t>
            </a:r>
          </a:p>
        </p:txBody>
      </p:sp>
      <p:pic>
        <p:nvPicPr>
          <p:cNvPr descr="images/managers%20gran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33500"/>
            <a:ext cx="5105400" cy="212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Managers grandes: sus fondos</a:t>
            </a:r>
          </a:p>
        </p:txBody>
      </p:sp>
      <p:pic>
        <p:nvPicPr>
          <p:cNvPr descr="images/big%20manage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6600" y="1193800"/>
            <a:ext cx="5130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Equilibrio entre management fee y performance fee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[mostrar el efecto de un management fee alto]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Riesgo de negocio en managers ‘Vieja Escuela’</a:t>
            </a:r>
          </a:p>
        </p:txBody>
      </p:sp>
      <p:pic>
        <p:nvPicPr>
          <p:cNvPr descr="powerpoint-outpu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Trend Following mejora el retorno y el riesgo de un portafolio ‘buy and hold’.</a:t>
            </a:r>
          </a:p>
          <a:p>
            <a:pPr lvl="0"/>
            <a:r>
              <a:rPr/>
              <a:t>La selección de un manager depende del objetivo: a) tener Trend Following o b) cubrir riesgos de accidente.</a:t>
            </a:r>
          </a:p>
          <a:p>
            <a:pPr lvl="0"/>
            <a:r>
              <a:rPr/>
              <a:t>Hay dos tipos de managers: ‘vieja escuela’ e ‘institucionales’.</a:t>
            </a:r>
          </a:p>
          <a:p>
            <a:pPr lvl="0"/>
            <a:r>
              <a:rPr/>
              <a:t>De acuerdo al tipo de manager es el porcentaje del portafolio a invertir.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Los fondos más volátiles pierden muchos activos en momentos de caída.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Riesgo de negocio: efecto en el retorno ($100)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ESCENARIO A: Mismo manager</a:t>
            </a:r>
          </a:p>
          <a:p>
            <a:pPr lvl="1"/>
            <a:r>
              <a:rPr/>
              <a:t>Resultado de -$20 + Resultado de +$20 = $100</a:t>
            </a:r>
          </a:p>
          <a:p>
            <a:pPr lvl="0"/>
            <a:r>
              <a:rPr/>
              <a:t>ESCENARIO B: Cambio de manager</a:t>
            </a:r>
          </a:p>
          <a:p>
            <a:pPr lvl="1"/>
            <a:r>
              <a:rPr/>
              <a:t>Resultado de -$20 -&gt;</a:t>
            </a:r>
          </a:p>
          <a:p>
            <a:pPr lvl="1"/>
            <a:r>
              <a:rPr/>
              <a:t>Cambio de manager</a:t>
            </a:r>
          </a:p>
          <a:p>
            <a:pPr lvl="1"/>
            <a:r>
              <a:rPr/>
              <a:t>Resultado de +20 - success fee de $4 nuevo manager = $96</a:t>
            </a:r>
          </a:p>
          <a:p>
            <a:pPr lvl="0" indent="0" marL="0">
              <a:buNone/>
            </a:pPr>
            <a:r>
              <a:rPr/>
              <a:t>Supone un success fee del 20%.</a:t>
            </a:r>
          </a:p>
          <a:p>
            <a:pPr lvl="0" indent="0" marL="0">
              <a:buNone/>
            </a:pPr>
            <a:r>
              <a:rPr/>
              <a:t>Al cambiar de manager se pierde el ‘high watermark’.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Riesgo de negocio y High Watermark</a:t>
            </a:r>
          </a:p>
        </p:txBody>
      </p:sp>
      <p:pic>
        <p:nvPicPr>
          <p:cNvPr descr="images/high%20watermar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193800"/>
            <a:ext cx="6705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Asumiendo un performance fee de 20%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Idiosincracia y ‘path dependence’</a:t>
            </a:r>
          </a:p>
        </p:txBody>
      </p:sp>
      <p:pic>
        <p:nvPicPr>
          <p:cNvPr descr="images/idiosincracia%20de%20los%20manage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193800"/>
            <a:ext cx="5219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Fondos recomendados. Fees y otros datos.</a:t>
            </a:r>
          </a:p>
        </p:txBody>
      </p:sp>
      <p:pic>
        <p:nvPicPr>
          <p:cNvPr descr="powerpoint-outpu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Fondos individuales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Crabel</a:t>
            </a:r>
          </a:p>
        </p:txBody>
      </p:sp>
      <p:pic>
        <p:nvPicPr>
          <p:cNvPr descr="images/Crabel%20Advanced%20Tren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97000"/>
            <a:ext cx="8229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 un fondo nuevo, pero vemos lo que hace. Nosotros fuimos los primeros inversores.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Crabel mantiene su perfil de volatilidad</a:t>
            </a:r>
          </a:p>
        </p:txBody>
      </p:sp>
      <p:pic>
        <p:nvPicPr>
          <p:cNvPr descr="images/Crabel%20Advanced%20Trend%20Volatilit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08200" y="1193800"/>
            <a:ext cx="4940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Fondos seleccionados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característica principal para elegir un fondo es que tenga un track record largo haciendo lo mismo.</a:t>
            </a:r>
          </a:p>
          <a:p>
            <a:pPr lvl="0"/>
            <a:r>
              <a:rPr/>
              <a:t>Fondos de la ‘vieja escuela’.</a:t>
            </a:r>
          </a:p>
          <a:p>
            <a:pPr lvl="1"/>
            <a:r>
              <a:rPr/>
              <a:t>Mulvaney, Dunn, Chesapeake.</a:t>
            </a:r>
          </a:p>
          <a:p>
            <a:pPr lvl="0"/>
            <a:r>
              <a:rPr/>
              <a:t>Fondos ‘institucionales’.</a:t>
            </a:r>
          </a:p>
          <a:p>
            <a:pPr lvl="1"/>
            <a:r>
              <a:rPr/>
              <a:t>Lynx, Transtrend, Crabel.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Winton cambió el fondo</a:t>
            </a:r>
          </a:p>
        </p:txBody>
      </p:sp>
      <p:pic>
        <p:nvPicPr>
          <p:cNvPr descr="powerpoint-outpu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Fondos chicos</a:t>
            </a:r>
          </a:p>
        </p:txBody>
      </p:sp>
      <p:pic>
        <p:nvPicPr>
          <p:cNvPr descr="images/tabla%20fondos%20chic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8229600" cy="320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Mutual Funds y ETF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Mejoras a un portafolio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Backtest de AQR de 100 años</a:t>
            </a:r>
          </a:p>
        </p:txBody>
      </p:sp>
      <p:pic>
        <p:nvPicPr>
          <p:cNvPr descr="images/aqr%20trend%20following%20century%20backtes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12900"/>
            <a:ext cx="82296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 esl backtest, agregar una estrategia de Trend Following (Time-Series Momentum) a un portafolio 60/40 mehora el retorno ajustado a riesgo de x0.39 a x0.55.</a:t>
            </a:r>
          </a:p>
          <a:p>
            <a:pPr lvl="0" indent="0" marL="0">
              <a:buNone/>
            </a:pPr>
            <a:r>
              <a:rPr/>
              <a:t>Esto es un backtest con un retorno de 7.3% anual y volatilidad de 9.7% desde 1880 a 2016 (es decir una estrategia de baja volatilidad). La alocación es 20% a trend following.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Trend Following ayuda en las crisis</a:t>
            </a:r>
          </a:p>
        </p:txBody>
      </p:sp>
      <p:pic>
        <p:nvPicPr>
          <p:cNvPr descr="images/trend%20following%20ayuda%20en%20las%20cri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Efectos sobre un portafolio</a:t>
            </a:r>
          </a:p>
        </p:txBody>
      </p:sp>
      <p:pic>
        <p:nvPicPr>
          <p:cNvPr descr="images/agregando%20trend%20following%20a%20benchmar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193800"/>
            <a:ext cx="6883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Efectos sobre un portafolio</a:t>
            </a:r>
          </a:p>
        </p:txBody>
      </p:sp>
      <p:pic>
        <p:nvPicPr>
          <p:cNvPr descr="images/efecto%20de%20mezclar%20el%20benchmark%20con%20trend%20followin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Agregar Trend Following a un portafolio</dc:title>
  <dc:creator/>
  <cp:keywords/>
  <dcterms:created xsi:type="dcterms:W3CDTF">2023-02-17T11:36:46Z</dcterms:created>
  <dcterms:modified xsi:type="dcterms:W3CDTF">2023-02-17T11:36:46Z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format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