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howGuides="1">
      <p:cViewPr varScale="1">
        <p:scale>
          <a:sx n="93" d="100"/>
          <a:sy n="93" d="100"/>
        </p:scale>
        <p:origin x="2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849A-563E-6E0A-E5D6-67154586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3ECE-5A80-0334-1E4F-AA9C0C88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F132-D843-5A68-62AD-2F3D275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3E27-719D-3548-B29C-36E7B0BC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1EBE-3DDC-A1D2-0F06-FED50658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465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5FB2-9111-FA47-C68D-06A7196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0C824-3FE8-B7FF-DF40-4ACD81BE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4359-03AB-9083-F437-9EC80C20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9C8-D245-3B45-DB4C-2B719249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70FC-70FC-6BBB-F94A-54ABF209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8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781DC-C4FB-3420-89E3-626EFD6E2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9E49C-B7EF-8483-F76E-C425A58E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4E6-0973-2213-A770-F3C7B8A0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B267-7F05-94E1-C419-E8747AA6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8410-8AFF-D60F-8BA1-36CAFFF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146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295C-2C3A-CFB5-AD7B-00A7D2EC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51D6-9CFC-7929-BF83-C506394B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A5EE-7D22-A9D4-D5D7-3C854EB5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52EF-735E-716E-84E7-40E00026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2F19-646F-6E74-25E0-709ABE59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1594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A36-A949-64E0-0448-384BA3DF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3FE5-0D8D-4F3D-4F20-717A2A89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3565-C492-D94A-436B-05A18098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E7CF-AF0F-F9DE-840F-E61A135B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61E-B826-AA56-900F-340D0E36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88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946A-3CA4-5ADF-DC96-8E3472D6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0341-6D0C-3831-FB2F-7504972E8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1413B-EC00-F713-48BF-03B9EEF5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5C3C-128F-DC42-01BF-259D3C48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31745-F6BA-C5E9-D5D5-F34AB9D5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75F9-CCF6-DC80-55CE-3666B7F2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FECC-EED2-1A5B-2088-9F4B3227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3380-F802-5F45-0840-401D2771B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CCE1-F7A7-32CA-7E7D-B76E5184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8DCAB-CE66-4999-74E2-B1AC01B17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23BC1-5EB7-BC08-ACA0-5BB271CA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342E1-8C02-FAF6-33C1-F28F0D8A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9FEC-395D-3266-02FD-6ABD45C2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2BB8-DCE9-42C4-1586-8D7E919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93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F94-8FB3-8D22-0ADA-D1B7526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3138-B922-FC25-20D9-B7F971D9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CCCF4-315F-2BBB-76A1-18C76DF6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D7D2E-861E-F2FB-C65D-A1664C97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72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5563A-D0AD-C97E-C8D5-CA52ED97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3131B-33A7-1CA3-8376-98052EFA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198D-CA1A-30B0-95D9-94F9ED3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769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C9F2-B043-DA7B-2188-AAEF15B5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2E63-7FD6-66D3-728D-7A5D238E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D4A1F-9A49-7144-B56E-4287D190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2CD7-C74C-4857-7958-6ED151B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FA119-C1EA-7666-3653-0DC7552E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B7FF-5CF5-2EB4-B678-D64457EE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47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192D-A259-D22C-6B7A-8156F57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5DD6-3DE8-5EF0-BA8D-B4D5EC66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4D371-ABB0-3CFE-7446-F58A411E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ADE0-13E1-2AC1-35FC-A3D22115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2962-0F03-7846-44F3-3C98D666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2DC60-FABA-C939-7A92-2C9A002E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FD85914-20B9-F4E3-1501-8B0D8C9823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22506-1C02-5DA3-E6A6-028311A98CB3}"/>
              </a:ext>
            </a:extLst>
          </p:cNvPr>
          <p:cNvSpPr/>
          <p:nvPr userDrawn="1"/>
        </p:nvSpPr>
        <p:spPr>
          <a:xfrm>
            <a:off x="838201" y="357332"/>
            <a:ext cx="10515600" cy="5819631"/>
          </a:xfrm>
          <a:prstGeom prst="rect">
            <a:avLst/>
          </a:prstGeom>
          <a:solidFill>
            <a:schemeClr val="dk1">
              <a:alpha val="37973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1EA8E-C74E-19F7-F410-26874F14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7D6B-8BF6-D903-85AE-93EE4131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B205-5D8B-3DC0-1769-6439D77F4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D82E36-58A7-D645-836E-661CC2F299C5}" type="datetimeFigureOut">
              <a:rPr lang="es-ES_tradnl" smtClean="0"/>
              <a:pPr/>
              <a:t>15/2/23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197F-8E25-A3BC-58E4-DA9209E59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5C15-5713-C1D4-8885-0EAD05080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BC10E99F-D479-3240-9CF8-2D11507FCD01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63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275BB33-2F96-C559-048F-395DA35C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Agregar </a:t>
            </a:r>
            <a:r>
              <a:rPr lang="es-ES_tradnl" dirty="0" err="1">
                <a:solidFill>
                  <a:schemeClr val="bg1"/>
                </a:solidFill>
              </a:rPr>
              <a:t>Trend</a:t>
            </a:r>
            <a:r>
              <a:rPr lang="es-ES_tradnl" dirty="0">
                <a:solidFill>
                  <a:schemeClr val="bg1"/>
                </a:solidFill>
              </a:rPr>
              <a:t> Following a un portafolio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255CF80-18B2-9E49-8E86-70C8C685A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2023-02</a:t>
            </a:r>
          </a:p>
        </p:txBody>
      </p:sp>
    </p:spTree>
    <p:extLst>
      <p:ext uri="{BB962C8B-B14F-4D97-AF65-F5344CB8AC3E}">
        <p14:creationId xmlns:p14="http://schemas.microsoft.com/office/powerpoint/2010/main" val="11440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9C77-2438-DE97-D274-ACB5174E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de un buen TF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E15A-74C5-E900-B708-580348EA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Are </a:t>
            </a:r>
            <a:r>
              <a:rPr lang="es-ES_tradnl" dirty="0" err="1"/>
              <a:t>currently</a:t>
            </a:r>
            <a:r>
              <a:rPr lang="es-ES_tradnl" dirty="0"/>
              <a:t> active </a:t>
            </a:r>
            <a:r>
              <a:rPr lang="es-ES_tradnl" dirty="0" err="1"/>
              <a:t>Programs</a:t>
            </a:r>
            <a:r>
              <a:rPr lang="es-ES_tradnl" dirty="0"/>
              <a:t>;</a:t>
            </a:r>
          </a:p>
          <a:p>
            <a:r>
              <a:rPr lang="es-ES_tradnl" dirty="0" err="1"/>
              <a:t>Possess</a:t>
            </a:r>
            <a:r>
              <a:rPr lang="es-ES_tradnl" dirty="0"/>
              <a:t> at </a:t>
            </a:r>
            <a:r>
              <a:rPr lang="es-ES_tradnl" dirty="0" err="1"/>
              <a:t>least</a:t>
            </a:r>
            <a:r>
              <a:rPr lang="es-ES_tradnl" dirty="0"/>
              <a:t> a 15-year </a:t>
            </a:r>
            <a:r>
              <a:rPr lang="es-ES_tradnl" dirty="0" err="1"/>
              <a:t>track</a:t>
            </a:r>
            <a:r>
              <a:rPr lang="es-ES_tradnl" dirty="0"/>
              <a:t> </a:t>
            </a:r>
            <a:r>
              <a:rPr lang="es-ES_tradnl" dirty="0" err="1"/>
              <a:t>record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globally</a:t>
            </a:r>
            <a:r>
              <a:rPr lang="es-ES_tradnl" dirty="0"/>
              <a:t> </a:t>
            </a:r>
            <a:r>
              <a:rPr lang="es-ES_tradnl" dirty="0" err="1"/>
              <a:t>diversified</a:t>
            </a:r>
            <a:r>
              <a:rPr lang="es-ES_tradnl" dirty="0"/>
              <a:t> and </a:t>
            </a:r>
            <a:r>
              <a:rPr lang="es-ES_tradnl" dirty="0" err="1"/>
              <a:t>invest</a:t>
            </a:r>
            <a:r>
              <a:rPr lang="es-ES_tradnl" dirty="0"/>
              <a:t> </a:t>
            </a:r>
            <a:r>
              <a:rPr lang="es-ES_tradnl" dirty="0" err="1"/>
              <a:t>across</a:t>
            </a:r>
            <a:r>
              <a:rPr lang="es-ES_tradnl" dirty="0"/>
              <a:t> a </a:t>
            </a:r>
            <a:r>
              <a:rPr lang="es-ES_tradnl" dirty="0" err="1"/>
              <a:t>broad</a:t>
            </a:r>
            <a:r>
              <a:rPr lang="es-ES_tradnl" dirty="0"/>
              <a:t> array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asset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fully</a:t>
            </a:r>
            <a:r>
              <a:rPr lang="es-ES_tradnl" dirty="0"/>
              <a:t> </a:t>
            </a:r>
            <a:r>
              <a:rPr lang="es-ES_tradnl" dirty="0" err="1"/>
              <a:t>systematic</a:t>
            </a:r>
            <a:r>
              <a:rPr lang="es-ES_tradnl" dirty="0"/>
              <a:t> in </a:t>
            </a:r>
            <a:r>
              <a:rPr lang="es-ES_tradnl" dirty="0" err="1"/>
              <a:t>nature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quantitative</a:t>
            </a:r>
            <a:r>
              <a:rPr lang="es-ES_tradnl" dirty="0"/>
              <a:t> rules-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processes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entry</a:t>
            </a:r>
            <a:r>
              <a:rPr lang="es-ES_tradnl" dirty="0"/>
              <a:t> and </a:t>
            </a:r>
            <a:r>
              <a:rPr lang="es-ES_tradnl" dirty="0" err="1"/>
              <a:t>exit</a:t>
            </a:r>
            <a:r>
              <a:rPr lang="es-ES_tradnl" dirty="0"/>
              <a:t> </a:t>
            </a:r>
            <a:r>
              <a:rPr lang="es-ES_tradnl" dirty="0" err="1"/>
              <a:t>decisions</a:t>
            </a:r>
            <a:r>
              <a:rPr lang="es-ES_tradnl" dirty="0"/>
              <a:t>;</a:t>
            </a:r>
          </a:p>
          <a:p>
            <a:r>
              <a:rPr lang="es-ES_tradnl" dirty="0" err="1"/>
              <a:t>Adopt</a:t>
            </a:r>
            <a:r>
              <a:rPr lang="es-ES_tradnl" dirty="0"/>
              <a:t> </a:t>
            </a:r>
            <a:r>
              <a:rPr lang="es-ES_tradnl" dirty="0" err="1"/>
              <a:t>Trend</a:t>
            </a:r>
            <a:r>
              <a:rPr lang="es-ES_tradnl" dirty="0"/>
              <a:t> Following trading </a:t>
            </a:r>
            <a:r>
              <a:rPr lang="es-ES_tradnl" dirty="0" err="1"/>
              <a:t>techniques</a:t>
            </a:r>
            <a:r>
              <a:rPr lang="es-ES_tradnl" dirty="0"/>
              <a:t> as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dominant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strategy</a:t>
            </a:r>
            <a:r>
              <a:rPr lang="es-ES_tradnl" dirty="0"/>
              <a:t> </a:t>
            </a:r>
            <a:r>
              <a:rPr lang="es-ES_tradnl" dirty="0" err="1"/>
              <a:t>within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;</a:t>
            </a:r>
          </a:p>
          <a:p>
            <a:r>
              <a:rPr lang="es-ES_tradnl" dirty="0" err="1"/>
              <a:t>Offer</a:t>
            </a:r>
            <a:r>
              <a:rPr lang="es-ES_tradnl" dirty="0"/>
              <a:t> </a:t>
            </a:r>
            <a:r>
              <a:rPr lang="es-ES_tradnl" dirty="0" err="1"/>
              <a:t>pooled</a:t>
            </a:r>
            <a:r>
              <a:rPr lang="es-ES_tradnl" dirty="0"/>
              <a:t> </a:t>
            </a:r>
            <a:r>
              <a:rPr lang="es-ES_tradnl" dirty="0" err="1"/>
              <a:t>Onshore</a:t>
            </a:r>
            <a:r>
              <a:rPr lang="es-ES_tradnl" dirty="0"/>
              <a:t> and/</a:t>
            </a:r>
            <a:r>
              <a:rPr lang="es-ES_tradnl" dirty="0" err="1"/>
              <a:t>or</a:t>
            </a:r>
            <a:r>
              <a:rPr lang="es-ES_tradnl" dirty="0"/>
              <a:t> Offshore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vehicles</a:t>
            </a:r>
            <a:r>
              <a:rPr lang="es-ES_tradnl" dirty="0"/>
              <a:t>; and</a:t>
            </a:r>
          </a:p>
          <a:p>
            <a:r>
              <a:rPr lang="es-ES_tradnl" dirty="0" err="1"/>
              <a:t>Allow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a </a:t>
            </a:r>
            <a:r>
              <a:rPr lang="es-ES_tradnl" dirty="0" err="1"/>
              <a:t>Minimum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$100K.</a:t>
            </a:r>
          </a:p>
        </p:txBody>
      </p:sp>
    </p:spTree>
    <p:extLst>
      <p:ext uri="{BB962C8B-B14F-4D97-AF65-F5344CB8AC3E}">
        <p14:creationId xmlns:p14="http://schemas.microsoft.com/office/powerpoint/2010/main" val="22710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95C-0B81-5E69-C975-89AEB53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mejores fondos con mucha historia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34FC4A-DB50-1B22-B96B-B8E59A75B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3197"/>
            <a:ext cx="10561746" cy="36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5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C74C-3488-6802-638E-E94D5399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Hay dos tipos de fondos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0F63-BFBE-5C51-85AB-1FBB8156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‘Old </a:t>
            </a:r>
            <a:r>
              <a:rPr lang="es-ES_tradnl" dirty="0" err="1"/>
              <a:t>School</a:t>
            </a:r>
            <a:r>
              <a:rPr lang="es-ES_tradnl" dirty="0"/>
              <a:t>’:</a:t>
            </a:r>
          </a:p>
          <a:p>
            <a:pPr lvl="1"/>
            <a:r>
              <a:rPr lang="es-ES_tradnl" dirty="0"/>
              <a:t>Ejecutan la estrategia en forma pura</a:t>
            </a:r>
          </a:p>
          <a:p>
            <a:pPr lvl="1"/>
            <a:r>
              <a:rPr lang="es-ES_tradnl" dirty="0"/>
              <a:t>Tienen grandes movimientos</a:t>
            </a:r>
          </a:p>
          <a:p>
            <a:pPr lvl="1"/>
            <a:r>
              <a:rPr lang="es-ES_tradnl" dirty="0"/>
              <a:t>A veces no se comportan como el resto</a:t>
            </a:r>
          </a:p>
          <a:p>
            <a:pPr lvl="1"/>
            <a:r>
              <a:rPr lang="es-ES_tradnl" dirty="0"/>
              <a:t>Pueden tener riesgo </a:t>
            </a:r>
            <a:r>
              <a:rPr lang="es-ES_tradnl" dirty="0" err="1"/>
              <a:t>key-person</a:t>
            </a:r>
            <a:endParaRPr lang="es-ES_tradnl" dirty="0"/>
          </a:p>
          <a:p>
            <a:r>
              <a:rPr lang="es-ES_tradnl" dirty="0"/>
              <a:t>Modernos:</a:t>
            </a:r>
          </a:p>
          <a:p>
            <a:pPr lvl="1"/>
            <a:r>
              <a:rPr lang="es-ES_tradnl" dirty="0"/>
              <a:t>Son más predecibles</a:t>
            </a:r>
          </a:p>
          <a:p>
            <a:pPr lvl="1"/>
            <a:r>
              <a:rPr lang="es-ES_tradnl" dirty="0"/>
              <a:t>Se mueven menos</a:t>
            </a:r>
          </a:p>
          <a:p>
            <a:pPr lvl="1"/>
            <a:r>
              <a:rPr lang="es-ES_tradnl" dirty="0"/>
              <a:t>A veces no ‘explotan’ en momentos extremos</a:t>
            </a:r>
          </a:p>
          <a:p>
            <a:pPr lvl="1"/>
            <a:r>
              <a:rPr lang="es-ES_tradnl" dirty="0"/>
              <a:t>La continuidad </a:t>
            </a:r>
            <a:r>
              <a:rPr lang="es-ES_tradnl"/>
              <a:t>de negocio es más segura</a:t>
            </a:r>
            <a:endParaRPr lang="es-ES_tradnl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29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B60-9247-CEFD-D31C-FCAD4C4F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903E-326C-B0DD-0281-2D0079E1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r>
              <a:rPr lang="es-ES_tradnl" dirty="0"/>
              <a:t> mejora el retorno y el riesgo de un portafolio de activos ‘</a:t>
            </a:r>
            <a:r>
              <a:rPr lang="es-ES_tradnl" dirty="0" err="1"/>
              <a:t>buy</a:t>
            </a:r>
            <a:r>
              <a:rPr lang="es-ES_tradnl" dirty="0"/>
              <a:t> and </a:t>
            </a:r>
            <a:r>
              <a:rPr lang="es-ES_tradnl" dirty="0" err="1"/>
              <a:t>hold</a:t>
            </a:r>
            <a:r>
              <a:rPr lang="es-ES_tradnl" dirty="0"/>
              <a:t>’.</a:t>
            </a:r>
          </a:p>
          <a:p>
            <a:r>
              <a:rPr lang="es-ES_tradnl" dirty="0"/>
              <a:t>Los mejores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son los que tienen historial más largos.</a:t>
            </a:r>
          </a:p>
          <a:p>
            <a:r>
              <a:rPr lang="es-ES_tradnl" dirty="0"/>
              <a:t>Dentro de esos hay de de la vieja escuela y los que manejan más la volatilidad.</a:t>
            </a:r>
          </a:p>
          <a:p>
            <a:r>
              <a:rPr lang="es-ES_tradnl" dirty="0"/>
              <a:t>La selección entre esas opciones depende del objetivo: tener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o cubrir riesgos de accidente.</a:t>
            </a:r>
          </a:p>
          <a:p>
            <a:r>
              <a:rPr lang="es-ES_tradnl" dirty="0"/>
              <a:t>De ese objetivo también de pende el porcentaje a invertir en esta estrategia.</a:t>
            </a:r>
          </a:p>
        </p:txBody>
      </p:sp>
    </p:spTree>
    <p:extLst>
      <p:ext uri="{BB962C8B-B14F-4D97-AF65-F5344CB8AC3E}">
        <p14:creationId xmlns:p14="http://schemas.microsoft.com/office/powerpoint/2010/main" val="34485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FDB3-4B55-A8D2-007D-ED63AF6A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Fondos seleccionados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A259-E195-C4B7-F5B1-62F991C1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Vieja escuela:</a:t>
            </a:r>
          </a:p>
          <a:p>
            <a:pPr lvl="1"/>
            <a:r>
              <a:rPr lang="es-ES_tradnl" dirty="0" err="1"/>
              <a:t>Mulvaney</a:t>
            </a:r>
            <a:endParaRPr lang="es-ES_tradnl" dirty="0"/>
          </a:p>
          <a:p>
            <a:pPr lvl="1"/>
            <a:r>
              <a:rPr lang="es-ES_tradnl" dirty="0"/>
              <a:t>Dunn</a:t>
            </a:r>
          </a:p>
          <a:p>
            <a:r>
              <a:rPr lang="es-ES_tradnl" dirty="0"/>
              <a:t>Nuevos (post 90’s)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:</a:t>
            </a:r>
          </a:p>
          <a:p>
            <a:pPr lvl="1"/>
            <a:r>
              <a:rPr lang="es-ES_tradnl" dirty="0" err="1"/>
              <a:t>Transtrend</a:t>
            </a:r>
            <a:endParaRPr lang="es-ES_tradnl" dirty="0"/>
          </a:p>
          <a:p>
            <a:pPr lvl="1"/>
            <a:r>
              <a:rPr lang="es-ES_tradnl" dirty="0"/>
              <a:t>Lynx</a:t>
            </a:r>
          </a:p>
          <a:p>
            <a:pPr lvl="1"/>
            <a:r>
              <a:rPr lang="es-ES_tradnl" dirty="0" err="1"/>
              <a:t>Crabel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991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un 60/40 como AQR</a:t>
            </a:r>
          </a:p>
        </p:txBody>
      </p:sp>
    </p:spTree>
    <p:extLst>
      <p:ext uri="{BB962C8B-B14F-4D97-AF65-F5344CB8AC3E}">
        <p14:creationId xmlns:p14="http://schemas.microsoft.com/office/powerpoint/2010/main" val="172120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el </a:t>
            </a:r>
            <a:r>
              <a:rPr lang="es-ES_tradnl" dirty="0" err="1"/>
              <a:t>Benchmark</a:t>
            </a:r>
            <a:r>
              <a:rPr lang="es-ES_tradnl" dirty="0"/>
              <a:t> de 5 activos</a:t>
            </a:r>
          </a:p>
        </p:txBody>
      </p:sp>
    </p:spTree>
    <p:extLst>
      <p:ext uri="{BB962C8B-B14F-4D97-AF65-F5344CB8AC3E}">
        <p14:creationId xmlns:p14="http://schemas.microsoft.com/office/powerpoint/2010/main" val="6053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AQR TSMOM</a:t>
            </a:r>
          </a:p>
        </p:txBody>
      </p:sp>
    </p:spTree>
    <p:extLst>
      <p:ext uri="{BB962C8B-B14F-4D97-AF65-F5344CB8AC3E}">
        <p14:creationId xmlns:p14="http://schemas.microsoft.com/office/powerpoint/2010/main" val="304255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Dunn + Chesapeake</a:t>
            </a:r>
          </a:p>
        </p:txBody>
      </p:sp>
    </p:spTree>
    <p:extLst>
      <p:ext uri="{BB962C8B-B14F-4D97-AF65-F5344CB8AC3E}">
        <p14:creationId xmlns:p14="http://schemas.microsoft.com/office/powerpoint/2010/main" val="196402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01F6E-5B3C-A974-7713-6B7085456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Diferencias entre un 20% y un 20%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499F49-6400-F87F-C285-A25D966E9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49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 dólar de inversión ≠ un dólar de riesgo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20 de AQR versus </a:t>
            </a:r>
            <a:r>
              <a:rPr lang="es-ES_tradnl" dirty="0" err="1"/>
              <a:t>Benchmark</a:t>
            </a:r>
            <a:r>
              <a:rPr lang="es-ES_tradnl" dirty="0"/>
              <a:t> con 20 de uno picante.</a:t>
            </a:r>
          </a:p>
        </p:txBody>
      </p:sp>
    </p:spTree>
    <p:extLst>
      <p:ext uri="{BB962C8B-B14F-4D97-AF65-F5344CB8AC3E}">
        <p14:creationId xmlns:p14="http://schemas.microsoft.com/office/powerpoint/2010/main" val="253860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338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 Condensed</vt:lpstr>
      <vt:lpstr>Office Theme</vt:lpstr>
      <vt:lpstr>Agregar Trend Following a un portafolio</vt:lpstr>
      <vt:lpstr>Conclusiones</vt:lpstr>
      <vt:lpstr>Fondos seleccionados</vt:lpstr>
      <vt:lpstr>Mejora de un portafolio por trend following</vt:lpstr>
      <vt:lpstr>Mejora de un portafolio por trend following</vt:lpstr>
      <vt:lpstr>Cuánto poner en el portfolio</vt:lpstr>
      <vt:lpstr>Cuánto poner en el portfolio</vt:lpstr>
      <vt:lpstr>Diferencias entre un 20% y un 20%</vt:lpstr>
      <vt:lpstr>1 dólar de inversión ≠ un dólar de riesgo</vt:lpstr>
      <vt:lpstr>Características de un buen TF </vt:lpstr>
      <vt:lpstr>Los mejores fondos con mucha historia</vt:lpstr>
      <vt:lpstr>Hay dos tipos de fondos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cordura21 cordura21</dc:creator>
  <cp:lastModifiedBy>cordura21 cordura21</cp:lastModifiedBy>
  <cp:revision>5</cp:revision>
  <dcterms:created xsi:type="dcterms:W3CDTF">2023-02-13T20:48:07Z</dcterms:created>
  <dcterms:modified xsi:type="dcterms:W3CDTF">2023-02-15T18:08:07Z</dcterms:modified>
</cp:coreProperties>
</file>