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September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410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6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5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09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4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9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0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014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7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September 23,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September 23,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489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-seattlecitygis.opendata.arcgis.com/datasets/collisions?geometry=-122.978%2C47.452%2C-121.684%2C47.77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A7E27-9013-4D19-985F-06D5777C0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51551"/>
            <a:ext cx="3565524" cy="2384898"/>
          </a:xfrm>
        </p:spPr>
        <p:txBody>
          <a:bodyPr anchor="b">
            <a:normAutofit/>
          </a:bodyPr>
          <a:lstStyle/>
          <a:p>
            <a:r>
              <a:rPr lang="en-US" sz="4800"/>
              <a:t>Predicting Car Accident Severity</a:t>
            </a:r>
            <a:endParaRPr lang="en-CA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006DC-C61A-452D-BCD7-CD1F18A65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569008"/>
            <a:ext cx="3565525" cy="1731656"/>
          </a:xfrm>
        </p:spPr>
        <p:txBody>
          <a:bodyPr>
            <a:normAutofit/>
          </a:bodyPr>
          <a:lstStyle/>
          <a:p>
            <a:endParaRPr lang="en-CA" sz="2000">
              <a:solidFill>
                <a:schemeClr val="tx1">
                  <a:alpha val="6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22" name="Picture 3">
            <a:extLst>
              <a:ext uri="{FF2B5EF4-FFF2-40B4-BE49-F238E27FC236}">
                <a16:creationId xmlns:a16="http://schemas.microsoft.com/office/drawing/2014/main" id="{B2F9A2DB-C95F-431D-B30D-AC79D7CAE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218" b="1"/>
          <a:stretch/>
        </p:blipFill>
        <p:spPr>
          <a:xfrm>
            <a:off x="4743450" y="10"/>
            <a:ext cx="7448551" cy="6857990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A2BC-9A4F-41C0-83E2-63EA1066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car accidents severity is valuable for Seattle Drivers 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63FE-A560-479B-9221-5146FDCFA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4195526"/>
          </a:xfrm>
        </p:spPr>
        <p:txBody>
          <a:bodyPr>
            <a:normAutofit/>
          </a:bodyPr>
          <a:lstStyle/>
          <a:p>
            <a:r>
              <a:rPr lang="en-US" dirty="0"/>
              <a:t>This report will target those driving around Seattle</a:t>
            </a:r>
          </a:p>
          <a:p>
            <a:r>
              <a:rPr lang="en-US" dirty="0"/>
              <a:t>Therefore drivers will drive more carefully or even change travel if they able to.</a:t>
            </a:r>
          </a:p>
          <a:p>
            <a:r>
              <a:rPr lang="en-US" dirty="0"/>
              <a:t>Will try to detect collisions that occur around the city </a:t>
            </a:r>
          </a:p>
          <a:p>
            <a:pPr lvl="1"/>
            <a:r>
              <a:rPr lang="en-US" dirty="0"/>
              <a:t>Possibility of getting into a car accident</a:t>
            </a:r>
          </a:p>
          <a:p>
            <a:pPr lvl="1"/>
            <a:r>
              <a:rPr lang="en-US" dirty="0"/>
              <a:t>Severity of the accidents </a:t>
            </a:r>
          </a:p>
          <a:p>
            <a:r>
              <a:rPr lang="en-US" dirty="0"/>
              <a:t>Insurance companies have interest as well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63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A0F2-29C3-4A0C-ABBF-38CFAFC8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79BA3-AB57-49B1-8C0C-03BFB99B7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Seattle Collision data downloaded from Coursera Applied Data Science Capstone </a:t>
            </a:r>
          </a:p>
          <a:p>
            <a:r>
              <a:rPr lang="en-US" dirty="0"/>
              <a:t>The data is also found at provided by Seattle Police Department and recorded by Traffic Records </a:t>
            </a:r>
            <a:r>
              <a:rPr lang="en-US" dirty="0">
                <a:hlinkClick r:id="rId2"/>
              </a:rPr>
              <a:t>https://data-seattlecitygis.opendata.arcgis.com/</a:t>
            </a:r>
            <a:r>
              <a:rPr lang="en-US" dirty="0"/>
              <a:t> </a:t>
            </a:r>
          </a:p>
          <a:p>
            <a:r>
              <a:rPr lang="en-US" dirty="0"/>
              <a:t>In total,  19,4673 rows and 38 features in the raw dataset </a:t>
            </a:r>
          </a:p>
          <a:p>
            <a:r>
              <a:rPr lang="en-US" dirty="0"/>
              <a:t>Irrelevant features,  rows containing irrelevant or missing data were dropped </a:t>
            </a:r>
          </a:p>
          <a:p>
            <a:r>
              <a:rPr lang="en-US" dirty="0"/>
              <a:t>Cleaned data contains 4 features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7915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CDAFB7-03B3-4206-BD0F-04EB362A2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7053" y="196900"/>
            <a:ext cx="1335600" cy="1262947"/>
            <a:chOff x="5209947" y="529305"/>
            <a:chExt cx="1335600" cy="126294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EF4AFE8-B5EC-412F-BB54-79C6214EE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5209947" y="529305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94A56B0-068D-444F-8BD9-D473C211A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5735547" y="876379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7FF91A-418C-489B-B1EB-D7CD1467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5000"/>
              <a:t>Using SEVERITYCODE as severity measure</a:t>
            </a:r>
            <a:endParaRPr lang="en-CA" sz="5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EA788A-2875-451B-A5C3-247062EE3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23" y="515475"/>
            <a:ext cx="4958403" cy="1847005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E1FF29-12D6-4644-91D6-8B4F6D19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148" y="2552013"/>
            <a:ext cx="5083990" cy="1753975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532F34B7-0082-4316-8755-A000C50D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1887" y="239910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528A14-5FB4-4DA3-815C-0CB3AE413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/>
              <a:t>Most collisions occur during the clear weather, daylight and dry roads </a:t>
            </a:r>
          </a:p>
          <a:p>
            <a:r>
              <a:rPr lang="en-US" sz="1600"/>
              <a:t>Most of the collisions are classified as property damages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BAF32-8627-4AFD-8DEA-8275B3AEE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148" y="4601530"/>
            <a:ext cx="5083990" cy="1614166"/>
          </a:xfrm>
          <a:custGeom>
            <a:avLst/>
            <a:gdLst/>
            <a:ahLst/>
            <a:cxnLst/>
            <a:rect l="l" t="t" r="r" b="b"/>
            <a:pathLst>
              <a:path w="5634852" h="2287247">
                <a:moveTo>
                  <a:pt x="0" y="0"/>
                </a:moveTo>
                <a:lnTo>
                  <a:pt x="5634852" y="0"/>
                </a:lnTo>
                <a:lnTo>
                  <a:pt x="5634852" y="2287247"/>
                </a:lnTo>
                <a:lnTo>
                  <a:pt x="0" y="228724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3138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6ECF6E-1937-4212-B2E3-E2F43AD7A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2413"/>
            <a:ext cx="670118" cy="1080000"/>
          </a:xfrm>
          <a:custGeom>
            <a:avLst/>
            <a:gdLst>
              <a:gd name="connsiteX0" fmla="*/ 130118 w 670118"/>
              <a:gd name="connsiteY0" fmla="*/ 0 h 1080000"/>
              <a:gd name="connsiteX1" fmla="*/ 670118 w 670118"/>
              <a:gd name="connsiteY1" fmla="*/ 540000 h 1080000"/>
              <a:gd name="connsiteX2" fmla="*/ 130118 w 670118"/>
              <a:gd name="connsiteY2" fmla="*/ 1080000 h 1080000"/>
              <a:gd name="connsiteX3" fmla="*/ 21289 w 670118"/>
              <a:gd name="connsiteY3" fmla="*/ 1069029 h 1080000"/>
              <a:gd name="connsiteX4" fmla="*/ 0 w 670118"/>
              <a:gd name="connsiteY4" fmla="*/ 1062421 h 1080000"/>
              <a:gd name="connsiteX5" fmla="*/ 0 w 670118"/>
              <a:gd name="connsiteY5" fmla="*/ 17579 h 1080000"/>
              <a:gd name="connsiteX6" fmla="*/ 21289 w 670118"/>
              <a:gd name="connsiteY6" fmla="*/ 10971 h 1080000"/>
              <a:gd name="connsiteX7" fmla="*/ 130118 w 670118"/>
              <a:gd name="connsiteY7" fmla="*/ 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0118" h="1080000">
                <a:moveTo>
                  <a:pt x="130118" y="0"/>
                </a:moveTo>
                <a:cubicBezTo>
                  <a:pt x="428352" y="0"/>
                  <a:pt x="670118" y="241766"/>
                  <a:pt x="670118" y="540000"/>
                </a:cubicBezTo>
                <a:cubicBezTo>
                  <a:pt x="670118" y="838234"/>
                  <a:pt x="428352" y="1080000"/>
                  <a:pt x="130118" y="1080000"/>
                </a:cubicBezTo>
                <a:cubicBezTo>
                  <a:pt x="92839" y="1080000"/>
                  <a:pt x="56442" y="1076223"/>
                  <a:pt x="21289" y="1069029"/>
                </a:cubicBezTo>
                <a:lnTo>
                  <a:pt x="0" y="1062421"/>
                </a:lnTo>
                <a:lnTo>
                  <a:pt x="0" y="17579"/>
                </a:lnTo>
                <a:lnTo>
                  <a:pt x="21289" y="10971"/>
                </a:lnTo>
                <a:cubicBezTo>
                  <a:pt x="56442" y="3778"/>
                  <a:pt x="92839" y="0"/>
                  <a:pt x="130118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6C3FA-24C3-41E3-A9BC-2096E27D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5437186" cy="2663806"/>
          </a:xfrm>
        </p:spPr>
        <p:txBody>
          <a:bodyPr wrap="square" anchor="b">
            <a:normAutofit/>
          </a:bodyPr>
          <a:lstStyle/>
          <a:p>
            <a:r>
              <a:rPr lang="en-US" sz="6400"/>
              <a:t>Dealing with unbalanced dataset </a:t>
            </a:r>
            <a:endParaRPr lang="en-CA" sz="640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119AF2A-3C22-4BC0-A8C5-A077AA201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47431" y="842413"/>
            <a:ext cx="762805" cy="734873"/>
            <a:chOff x="7950336" y="1300590"/>
            <a:chExt cx="762805" cy="7348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E2A3E344-FE73-466B-9169-50D95B1DE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20298" y="1428832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DEA66A1E-1BD8-4765-A717-BA220280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066503" y="1339815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D12B08F5-F02D-4B4E-975E-C41ED7AA9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3600000">
              <a:off x="8217173" y="1608753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60000"/>
                  </a:schemeClr>
                </a:gs>
                <a:gs pos="100000">
                  <a:schemeClr val="accent1">
                    <a:lumMod val="60000"/>
                    <a:lumOff val="40000"/>
                    <a:alpha val="6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508000">
                <a:schemeClr val="bg2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152E6B-D4DB-40F4-9C4C-8CC626900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8914" y="549275"/>
            <a:ext cx="4600457" cy="2771775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7B709FF-BFDC-4D26-9990-BC26F14D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695687" y="5744830"/>
            <a:ext cx="998223" cy="1262947"/>
          </a:xfrm>
          <a:custGeom>
            <a:avLst/>
            <a:gdLst>
              <a:gd name="connsiteX0" fmla="*/ 458223 w 998223"/>
              <a:gd name="connsiteY0" fmla="*/ 0 h 1262947"/>
              <a:gd name="connsiteX1" fmla="*/ 982597 w 998223"/>
              <a:gd name="connsiteY1" fmla="*/ 931034 h 1262947"/>
              <a:gd name="connsiteX2" fmla="*/ 987252 w 998223"/>
              <a:gd name="connsiteY2" fmla="*/ 938533 h 1262947"/>
              <a:gd name="connsiteX3" fmla="*/ 998223 w 998223"/>
              <a:gd name="connsiteY3" fmla="*/ 992947 h 1262947"/>
              <a:gd name="connsiteX4" fmla="*/ 458223 w 998223"/>
              <a:gd name="connsiteY4" fmla="*/ 1262947 h 1262947"/>
              <a:gd name="connsiteX5" fmla="*/ 448893 w 998223"/>
              <a:gd name="connsiteY5" fmla="*/ 1262476 h 1262947"/>
              <a:gd name="connsiteX6" fmla="*/ 0 w 998223"/>
              <a:gd name="connsiteY6" fmla="*/ 813583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8223" h="1262947">
                <a:moveTo>
                  <a:pt x="458223" y="0"/>
                </a:moveTo>
                <a:lnTo>
                  <a:pt x="982597" y="931034"/>
                </a:lnTo>
                <a:lnTo>
                  <a:pt x="987252" y="938533"/>
                </a:lnTo>
                <a:cubicBezTo>
                  <a:pt x="994446" y="956109"/>
                  <a:pt x="998223" y="974307"/>
                  <a:pt x="998223" y="992947"/>
                </a:cubicBezTo>
                <a:cubicBezTo>
                  <a:pt x="998223" y="1142064"/>
                  <a:pt x="756457" y="1262947"/>
                  <a:pt x="458223" y="1262947"/>
                </a:cubicBezTo>
                <a:lnTo>
                  <a:pt x="448893" y="1262476"/>
                </a:lnTo>
                <a:lnTo>
                  <a:pt x="0" y="813583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F427B2B-E8F7-4FF7-AA4D-580128383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188044" y="6135961"/>
            <a:ext cx="540000" cy="976595"/>
          </a:xfrm>
          <a:custGeom>
            <a:avLst/>
            <a:gdLst>
              <a:gd name="connsiteX0" fmla="*/ 164903 w 540000"/>
              <a:gd name="connsiteY0" fmla="*/ 42436 h 976595"/>
              <a:gd name="connsiteX1" fmla="*/ 270000 w 540000"/>
              <a:gd name="connsiteY1" fmla="*/ 0 h 976595"/>
              <a:gd name="connsiteX2" fmla="*/ 540000 w 540000"/>
              <a:gd name="connsiteY2" fmla="*/ 540000 h 976595"/>
              <a:gd name="connsiteX3" fmla="*/ 539530 w 540000"/>
              <a:gd name="connsiteY3" fmla="*/ 549329 h 976595"/>
              <a:gd name="connsiteX4" fmla="*/ 112264 w 540000"/>
              <a:gd name="connsiteY4" fmla="*/ 976595 h 976595"/>
              <a:gd name="connsiteX5" fmla="*/ 79081 w 540000"/>
              <a:gd name="connsiteY5" fmla="*/ 921838 h 976595"/>
              <a:gd name="connsiteX6" fmla="*/ 0 w 540000"/>
              <a:gd name="connsiteY6" fmla="*/ 540000 h 976595"/>
              <a:gd name="connsiteX7" fmla="*/ 164903 w 540000"/>
              <a:gd name="connsiteY7" fmla="*/ 42436 h 97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976595">
                <a:moveTo>
                  <a:pt x="164903" y="42436"/>
                </a:moveTo>
                <a:cubicBezTo>
                  <a:pt x="197206" y="15110"/>
                  <a:pt x="232721" y="0"/>
                  <a:pt x="270000" y="0"/>
                </a:cubicBezTo>
                <a:cubicBezTo>
                  <a:pt x="419117" y="0"/>
                  <a:pt x="540000" y="241766"/>
                  <a:pt x="540000" y="540000"/>
                </a:cubicBezTo>
                <a:lnTo>
                  <a:pt x="539530" y="549329"/>
                </a:lnTo>
                <a:lnTo>
                  <a:pt x="112264" y="976595"/>
                </a:lnTo>
                <a:lnTo>
                  <a:pt x="79081" y="921838"/>
                </a:lnTo>
                <a:cubicBezTo>
                  <a:pt x="30221" y="824117"/>
                  <a:pt x="0" y="689117"/>
                  <a:pt x="0" y="540000"/>
                </a:cubicBezTo>
                <a:cubicBezTo>
                  <a:pt x="0" y="316324"/>
                  <a:pt x="67997" y="124412"/>
                  <a:pt x="164903" y="4243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C51029A-1C47-464C-83DA-1DB98338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409936"/>
            <a:ext cx="5437187" cy="2682889"/>
          </a:xfrm>
        </p:spPr>
        <p:txBody>
          <a:bodyPr anchor="t">
            <a:normAutofit/>
          </a:bodyPr>
          <a:lstStyle/>
          <a:p>
            <a:r>
              <a:rPr lang="en-US" sz="1600" dirty="0"/>
              <a:t>The data was unbalance by 43%, before cleaning and 49% after cleaning </a:t>
            </a:r>
          </a:p>
          <a:p>
            <a:r>
              <a:rPr lang="en-US" sz="1600" dirty="0"/>
              <a:t>Down sampling was used to balance the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EA8B69-90AD-4332-905A-AE5FF3558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3957" y="3536950"/>
            <a:ext cx="4350372" cy="2773362"/>
          </a:xfrm>
          <a:custGeom>
            <a:avLst/>
            <a:gdLst/>
            <a:ahLst/>
            <a:cxnLst/>
            <a:rect l="l" t="t" r="r" b="b"/>
            <a:pathLst>
              <a:path w="5083992" h="2880518">
                <a:moveTo>
                  <a:pt x="0" y="0"/>
                </a:moveTo>
                <a:lnTo>
                  <a:pt x="5083992" y="0"/>
                </a:lnTo>
                <a:lnTo>
                  <a:pt x="5083992" y="2880518"/>
                </a:lnTo>
                <a:lnTo>
                  <a:pt x="0" y="288051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48855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2BE12-093F-4814-A3B2-32C743A0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CA"/>
              <a:t>Classification models performance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8D4D7BC-3265-4CC9-A041-F7BAB2581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0897" y="98143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537D-BBC9-4228-A6FF-84A40D50A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 anchor="t">
            <a:normAutofit/>
          </a:bodyPr>
          <a:lstStyle/>
          <a:p>
            <a:r>
              <a:rPr lang="en-CA" sz="1600"/>
              <a:t>F1-score: </a:t>
            </a:r>
          </a:p>
          <a:p>
            <a:pPr lvl="1"/>
            <a:r>
              <a:rPr lang="en-CA"/>
              <a:t> 0.4830-0.5075 between 4 models </a:t>
            </a:r>
          </a:p>
          <a:p>
            <a:r>
              <a:rPr lang="en-CA" sz="1600"/>
              <a:t>Jaccard: </a:t>
            </a:r>
          </a:p>
          <a:p>
            <a:pPr lvl="1"/>
            <a:r>
              <a:rPr lang="en-CA"/>
              <a:t> 0.5106-0.5262 between 4 models </a:t>
            </a:r>
          </a:p>
          <a:p>
            <a:r>
              <a:rPr lang="en-CA" sz="1600"/>
              <a:t>Decision Tree performed best among single algorithms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12A88-FCED-444D-AA5C-7B6EC2B3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960" y="236496"/>
            <a:ext cx="3418126" cy="2623411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D8B95-7DC1-4F70-93B3-21F76CE81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39106"/>
            <a:ext cx="4536046" cy="3572137"/>
          </a:xfrm>
          <a:custGeom>
            <a:avLst/>
            <a:gdLst/>
            <a:ahLst/>
            <a:cxnLst/>
            <a:rect l="l" t="t" r="r" b="b"/>
            <a:pathLst>
              <a:path w="7090239" h="2880519">
                <a:moveTo>
                  <a:pt x="0" y="0"/>
                </a:moveTo>
                <a:lnTo>
                  <a:pt x="7090239" y="0"/>
                </a:lnTo>
                <a:lnTo>
                  <a:pt x="7090239" y="2880519"/>
                </a:lnTo>
                <a:lnTo>
                  <a:pt x="0" y="2880519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17FE0127-8AF5-4BFA-BC26-8660D1E04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63808" y="5952682"/>
            <a:ext cx="667800" cy="631474"/>
            <a:chOff x="8069541" y="1262702"/>
            <a:chExt cx="667800" cy="63147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EBA0BB-D7A5-4A4C-9DFA-C4EFBB0B14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F90555E-E94B-49EE-A532-1582F482F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4421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2660C-F299-40C1-B142-F9EB9232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 and future directions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F3BC-4598-4218-88ED-664C8201D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useful models to predict whether a driver will get into an accident and the severity of that accident. </a:t>
            </a:r>
          </a:p>
          <a:p>
            <a:r>
              <a:rPr lang="en-US" dirty="0"/>
              <a:t>Accuracy of the models has room for improvement. </a:t>
            </a:r>
          </a:p>
          <a:p>
            <a:r>
              <a:rPr lang="en-US" dirty="0"/>
              <a:t>Ideas include: </a:t>
            </a:r>
          </a:p>
          <a:p>
            <a:pPr lvl="1"/>
            <a:r>
              <a:rPr lang="en-US" dirty="0"/>
              <a:t> JUNCTIONTYPE</a:t>
            </a:r>
          </a:p>
          <a:p>
            <a:pPr lvl="1"/>
            <a:r>
              <a:rPr lang="en-US" dirty="0"/>
              <a:t>ADDTYPE</a:t>
            </a:r>
          </a:p>
          <a:p>
            <a:pPr lvl="1"/>
            <a:r>
              <a:rPr lang="en-US" dirty="0"/>
              <a:t> Displaying the location of the accidents on map (longitude, latitude)</a:t>
            </a:r>
          </a:p>
          <a:p>
            <a:pPr lvl="1"/>
            <a:r>
              <a:rPr lang="en-US" dirty="0"/>
              <a:t>A description of the collision (whether it was a vehicle to vehicle or vehicle to bike accident)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0856659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RegularSeedLeftStep">
      <a:dk1>
        <a:srgbClr val="000000"/>
      </a:dk1>
      <a:lt1>
        <a:srgbClr val="FFFFFF"/>
      </a:lt1>
      <a:dk2>
        <a:srgbClr val="242B41"/>
      </a:dk2>
      <a:lt2>
        <a:srgbClr val="E2E8E5"/>
      </a:lt2>
      <a:accent1>
        <a:srgbClr val="C34D90"/>
      </a:accent1>
      <a:accent2>
        <a:srgbClr val="B13BB0"/>
      </a:accent2>
      <a:accent3>
        <a:srgbClr val="934DC3"/>
      </a:accent3>
      <a:accent4>
        <a:srgbClr val="5B47B6"/>
      </a:accent4>
      <a:accent5>
        <a:srgbClr val="4D69C3"/>
      </a:accent5>
      <a:accent6>
        <a:srgbClr val="3B88B1"/>
      </a:accent6>
      <a:hlink>
        <a:srgbClr val="31935B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Walbaum Display</vt:lpstr>
      <vt:lpstr>3DFloatVTI</vt:lpstr>
      <vt:lpstr>Predicting Car Accident Severity</vt:lpstr>
      <vt:lpstr>Predicting car accidents severity is valuable for Seattle Drivers  </vt:lpstr>
      <vt:lpstr>Data acquisition and cleaning</vt:lpstr>
      <vt:lpstr>Using SEVERITYCODE as severity measure</vt:lpstr>
      <vt:lpstr>Dealing with unbalanced dataset </vt:lpstr>
      <vt:lpstr>Classification models performance </vt:lpstr>
      <vt:lpstr>Conclusion and future directions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Car Accident Severity</dc:title>
  <dc:creator>Korede</dc:creator>
  <cp:lastModifiedBy>Korede</cp:lastModifiedBy>
  <cp:revision>1</cp:revision>
  <dcterms:created xsi:type="dcterms:W3CDTF">2020-09-25T02:32:36Z</dcterms:created>
  <dcterms:modified xsi:type="dcterms:W3CDTF">2020-09-25T02:33:14Z</dcterms:modified>
</cp:coreProperties>
</file>