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guys. We are popeyes team. Today we gonna present our final project:paper-plane.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c5c00c84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c5c00c84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c5c00c15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c5c00c15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c5c00c84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c5c00c84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6A6A"/>
                </a:solidFill>
                <a:highlight>
                  <a:srgbClr val="FFFFFF"/>
                </a:highlight>
              </a:rPr>
              <a:t>The movement of throwing the paper plane is a sudden movement, </a:t>
            </a:r>
            <a:r>
              <a:rPr lang="en" sz="1800">
                <a:solidFill>
                  <a:srgbClr val="6A6A6A"/>
                </a:solidFill>
                <a:highlight>
                  <a:srgbClr val="FFFFFF"/>
                </a:highlight>
              </a:rPr>
              <a:t>recognizable by a sudden spike in the sensor data</a:t>
            </a:r>
            <a:endParaRPr sz="1800">
              <a:solidFill>
                <a:srgbClr val="6A6A6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6A6A"/>
                </a:solidFill>
                <a:highlight>
                  <a:srgbClr val="FFFFFF"/>
                </a:highlight>
              </a:rPr>
              <a:t>Linear Acceleration sensor composed of three axes based on phone orientation.</a:t>
            </a:r>
            <a:endParaRPr sz="1800">
              <a:solidFill>
                <a:srgbClr val="6A6A6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c5c00c84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c5c00c84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c5c00c15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c5c00c15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c5c00c84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c5c00c84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Pre-intervention test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c5c00c15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c5c00c15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c5c00c84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c5c00c84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c5c00c84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c5c00c84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Pre-intervention test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c5c00c1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c5c00c1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5c00c15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5c00c15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paper-plane was originated in China 2000 years ago. It has been one of the most popular toys, but only a few people are experts.</a:t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c5c00c84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c5c00c84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Pre-intervention test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c5c00c84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c5c00c84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c5c00c84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c5c00c84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c5c00c84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c5c00c84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Pre-intervention test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5c00c15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5c00c15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Even though experts are still in expert levels and novices are still in novice levels,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c5c00c15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c5c00c15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c5c00c15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c5c00c15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c5c00c84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c5c00c84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c5c00c84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c5c00c84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Pre-intervention test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c5c00c15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c5c00c15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5c00c8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5c00c8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c5c00c84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c5c00c84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c5c00c15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c5c00c15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5c00c15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5c00c15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5c00c84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5c00c84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c5c00c8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c5c00c8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5c00c84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5c00c84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5c00c84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5c00c84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lighter the blue, the shorter the paper-plane flight distance.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graph shows the relationship between paper-plane flight distance and y-value acceleration.</a:t>
            </a:r>
            <a:endParaRPr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5c00c84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5c00c84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LZzLJP6fgAoKUbJnV5bDhUDMNdMCz4wt/view" TargetMode="External"/><Relationship Id="rId5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YTvBgr-O1Apj_tCBpuqzMCo0U6385EuW/view" TargetMode="External"/><Relationship Id="rId5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How to Throw a </a:t>
            </a:r>
            <a:r>
              <a:rPr b="1" lang="en" sz="43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P</a:t>
            </a:r>
            <a:r>
              <a:rPr b="1" lang="en" sz="43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aper-Plane</a:t>
            </a:r>
            <a:endParaRPr b="1" sz="4300">
              <a:solidFill>
                <a:srgbClr val="6FA8DC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699" y="1701626"/>
            <a:ext cx="1740250" cy="17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/>
        </p:nvSpPr>
        <p:spPr>
          <a:xfrm>
            <a:off x="6920675" y="4109175"/>
            <a:ext cx="17403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Team Popeyes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Experiment Designing - Definition 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457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Strike: Scores  480 cm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Non-strike: Score 480 cm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Expert: the average of the five round &gt;= 450 cm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Novice: the average of the five round &lt; 450 cm</a:t>
            </a:r>
            <a:endParaRPr sz="1800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575" y="239075"/>
            <a:ext cx="2071500" cy="20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845600"/>
            <a:ext cx="3481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Measurement</a:t>
            </a:r>
            <a:endParaRPr sz="2800">
              <a:solidFill>
                <a:srgbClr val="6FA8DC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19150" y="1419225"/>
            <a:ext cx="7505700" cy="31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Materials: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Sheets of Paper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Iphone: Sensor Kinetics Pro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Ruler: Measure distance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 indoor space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Participants: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Expert: A, 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Novice: C, D, E, F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0" y="239063"/>
            <a:ext cx="2050075" cy="20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350" y="1865250"/>
            <a:ext cx="2724102" cy="2724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Measurement - Kinetic Sensor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819150" y="1685925"/>
            <a:ext cx="4902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Linear Acceleration Sensor (LAC):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Measure </a:t>
            </a:r>
            <a:r>
              <a:rPr lang="en" sz="1800"/>
              <a:t>linear</a:t>
            </a:r>
            <a:r>
              <a:rPr lang="en" sz="1800"/>
              <a:t> acceleration along X, Y, and Z axes.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X: Left/Right movement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Y: Up/Down movement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Z: Forward/Back movement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425" y="1523950"/>
            <a:ext cx="3006468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19150" y="845600"/>
            <a:ext cx="3481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Measurement</a:t>
            </a:r>
            <a:endParaRPr sz="2800">
              <a:solidFill>
                <a:srgbClr val="6FA8DC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819150" y="1495425"/>
            <a:ext cx="7505700" cy="31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Control Variables: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paper-plane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starting point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sensor position at forearm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measuring point (the head of the plane)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0" y="239063"/>
            <a:ext cx="2050075" cy="20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2900" y="1965950"/>
            <a:ext cx="2310003" cy="231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Video</a:t>
            </a:r>
            <a:endParaRPr sz="2800">
              <a:solidFill>
                <a:srgbClr val="6FA8DC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975" y="2994250"/>
            <a:ext cx="1759100" cy="17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 title="Final quanghuang.m4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0938" y="1377725"/>
            <a:ext cx="5062125" cy="29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782575" y="222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Pre-intervention Test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819150" y="845600"/>
            <a:ext cx="7454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Pre-intervention Strike (&gt;=480cm) Y-value</a:t>
            </a:r>
            <a:endParaRPr sz="2800">
              <a:solidFill>
                <a:srgbClr val="6FA8DC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075" y="2878350"/>
            <a:ext cx="1875000" cy="18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00" y="1717325"/>
            <a:ext cx="6301075" cy="2712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819150" y="845600"/>
            <a:ext cx="7986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Pre-intervention Non-Strike (&lt;480cm) Y-value</a:t>
            </a:r>
            <a:endParaRPr sz="2800">
              <a:solidFill>
                <a:srgbClr val="6FA8DC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075" y="2878350"/>
            <a:ext cx="1875000" cy="18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950" y="1731225"/>
            <a:ext cx="6194127" cy="26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782575" y="222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I</a:t>
            </a:r>
            <a:r>
              <a:rPr b="1"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ntervention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Training</a:t>
            </a: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2800">
              <a:solidFill>
                <a:srgbClr val="6FA8DC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819150" y="2219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According to the patterns in the pilot study part and the pre-intervention test part, we make some suggestions to the participants: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Throw the paper-plane gently and slowly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Drag as little as possible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The test results are showing in the next slide.</a:t>
            </a:r>
            <a:endParaRPr sz="1800"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075" y="2878350"/>
            <a:ext cx="1875000" cy="18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368" y="670650"/>
            <a:ext cx="2635882" cy="15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34218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Introduction </a:t>
            </a:r>
            <a:endParaRPr sz="2800">
              <a:solidFill>
                <a:srgbClr val="6FA8DC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0" y="239063"/>
            <a:ext cx="2050075" cy="20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 title="Final test.m4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7038" y="1552225"/>
            <a:ext cx="5249925" cy="273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782575" y="222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Post-intervention Test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819150" y="845600"/>
            <a:ext cx="7454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Post-intervention Strike (&gt;=480cm) Y-value</a:t>
            </a:r>
            <a:endParaRPr sz="2800">
              <a:solidFill>
                <a:srgbClr val="6FA8DC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075" y="2878350"/>
            <a:ext cx="1875000" cy="18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725" y="1800200"/>
            <a:ext cx="5880975" cy="25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666750" y="845600"/>
            <a:ext cx="8151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Post-intervention Non-Strike (&lt;480cm) Y-value</a:t>
            </a:r>
            <a:endParaRPr sz="2800">
              <a:solidFill>
                <a:srgbClr val="6FA8DC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075" y="2878350"/>
            <a:ext cx="1875000" cy="18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325" y="1697275"/>
            <a:ext cx="5549848" cy="23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782575" y="222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Findings 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I</a:t>
            </a: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ntervention Result</a:t>
            </a:r>
            <a:endParaRPr sz="2800">
              <a:solidFill>
                <a:srgbClr val="6FA8DC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819150" y="1990725"/>
            <a:ext cx="4789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Both experts and novices make progress after </a:t>
            </a:r>
            <a:r>
              <a:rPr lang="en" sz="1800"/>
              <a:t>training, except group member F.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Improvement</a:t>
            </a:r>
            <a:r>
              <a:rPr lang="en" sz="1800"/>
              <a:t>: 14% ~ 16%</a:t>
            </a:r>
            <a:endParaRPr sz="1800"/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13" y="3100219"/>
            <a:ext cx="3562175" cy="18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702" y="2487750"/>
            <a:ext cx="4150474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819150" y="845600"/>
            <a:ext cx="7830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Comparison</a:t>
            </a: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 between pre &amp; post intervention</a:t>
            </a:r>
            <a:endParaRPr sz="2800">
              <a:solidFill>
                <a:srgbClr val="6FA8DC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7"/>
          <p:cNvPicPr preferRelativeResize="0"/>
          <p:nvPr/>
        </p:nvPicPr>
        <p:blipFill rotWithShape="1">
          <a:blip r:embed="rId3">
            <a:alphaModFix/>
          </a:blip>
          <a:srcRect b="0" l="23890" r="20985" t="0"/>
          <a:stretch/>
        </p:blipFill>
        <p:spPr>
          <a:xfrm>
            <a:off x="517176" y="2883950"/>
            <a:ext cx="1963699" cy="18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0875" y="1493475"/>
            <a:ext cx="6168875" cy="3050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Post-intervention findings</a:t>
            </a:r>
            <a:endParaRPr/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819150" y="1542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</a:t>
            </a:r>
            <a:r>
              <a:rPr lang="en" sz="1800"/>
              <a:t> works: the total number strikes increased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we have a new session of training...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Recommendation</a:t>
            </a:r>
            <a:r>
              <a:rPr lang="en" sz="1800"/>
              <a:t> for novices:  throw the paper-plane gently and slowly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Recommendation for experts (who have already formed their own pattern): keep own pattern and throw fast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0" name="Google Shape;3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25" y="3804050"/>
            <a:ext cx="2196250" cy="11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Retrospective</a:t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819150" y="1459150"/>
            <a:ext cx="77559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Good: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Pilot study: </a:t>
            </a:r>
            <a:r>
              <a:rPr lang="en" sz="1500"/>
              <a:t>data pre-processing (20 data) to support the proper design of the experiment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Removed data when the paper-plane hits obstacles during test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Jie Chen designed a python program for pre-possessing which largely improved our efficiency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Bad: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Only analyzed the Y-value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Only measure data of forearm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Factors such as height, angle and aerodynamic were not taken into account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650" y="3060525"/>
            <a:ext cx="1875000" cy="18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782575" y="222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Appendix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Python code for pre-processing data</a:t>
            </a:r>
            <a:endParaRPr/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650" y="3077175"/>
            <a:ext cx="1852150" cy="18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476" y="1599975"/>
            <a:ext cx="3492075" cy="29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Procedure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0" y="239063"/>
            <a:ext cx="2050075" cy="20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88113"/>
            <a:ext cx="8937850" cy="2767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R</a:t>
            </a: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 code for plotting data</a:t>
            </a:r>
            <a:endParaRPr/>
          </a:p>
        </p:txBody>
      </p:sp>
      <p:pic>
        <p:nvPicPr>
          <p:cNvPr id="325" name="Google Shape;3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650" y="3077175"/>
            <a:ext cx="1852150" cy="18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525" y="1660675"/>
            <a:ext cx="4493499" cy="292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Thank you!</a:t>
            </a:r>
            <a:endParaRPr/>
          </a:p>
        </p:txBody>
      </p:sp>
      <p:pic>
        <p:nvPicPr>
          <p:cNvPr id="332" name="Google Shape;3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13" y="3100219"/>
            <a:ext cx="3562175" cy="18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8575" y="848325"/>
            <a:ext cx="3446850" cy="34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4358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Research Question</a:t>
            </a:r>
            <a:endParaRPr sz="2800">
              <a:solidFill>
                <a:srgbClr val="6FA8DC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0" y="239063"/>
            <a:ext cx="2050075" cy="20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there </a:t>
            </a:r>
            <a:r>
              <a:rPr lang="en" sz="1800"/>
              <a:t>differences</a:t>
            </a:r>
            <a:r>
              <a:rPr lang="en" sz="1800"/>
              <a:t> in the throwing motion between experts and novices?</a:t>
            </a:r>
            <a:endParaRPr sz="1800"/>
          </a:p>
          <a:p>
            <a:pPr indent="-342900" lvl="0" marL="8001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How can we capture these differences?</a:t>
            </a:r>
            <a:endParaRPr sz="1800"/>
          </a:p>
          <a:p>
            <a:pPr indent="-342900" lvl="0" marL="8001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W</a:t>
            </a:r>
            <a:r>
              <a:rPr lang="en" sz="1800"/>
              <a:t>hat do these </a:t>
            </a:r>
            <a:r>
              <a:rPr lang="en" sz="1800"/>
              <a:t>differences</a:t>
            </a:r>
            <a:r>
              <a:rPr lang="en" sz="1800"/>
              <a:t> look like?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do the </a:t>
            </a:r>
            <a:r>
              <a:rPr lang="en" sz="1800"/>
              <a:t>differences</a:t>
            </a:r>
            <a:r>
              <a:rPr lang="en" sz="1800"/>
              <a:t> mean in the game?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participants improve by intervention?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82575" y="222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Pilot Study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Pilot Test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216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collect 20 data to do data pre-processing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Find maximum arousal number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Takeaway findings: Maximum values are always on Y-value.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Select ten </a:t>
            </a:r>
            <a:r>
              <a:rPr lang="en" sz="1400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point-in-time</a:t>
            </a:r>
            <a:r>
              <a:rPr lang="en" sz="1400"/>
              <a:t> before max </a:t>
            </a:r>
            <a:r>
              <a:rPr lang="en" sz="1400"/>
              <a:t>arousal</a:t>
            </a:r>
            <a:r>
              <a:rPr lang="en" sz="1400"/>
              <a:t> number and ten time points after max arousal number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Reset time - reset the first </a:t>
            </a:r>
            <a:r>
              <a:rPr lang="en" sz="1400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time points </a:t>
            </a:r>
            <a:r>
              <a:rPr lang="en" sz="1400"/>
              <a:t>as 0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3680" l="0" r="0" t="-3680"/>
          <a:stretch/>
        </p:blipFill>
        <p:spPr>
          <a:xfrm>
            <a:off x="620425" y="2756999"/>
            <a:ext cx="3461574" cy="207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600" y="2832425"/>
            <a:ext cx="3331074" cy="1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6575" y="239075"/>
            <a:ext cx="2071500" cy="20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5417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Why we need pilot study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868100"/>
            <a:ext cx="7675500" cy="27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Char char="●"/>
            </a:pPr>
            <a:r>
              <a:rPr lang="en" sz="1800">
                <a:solidFill>
                  <a:srgbClr val="3D3D3D"/>
                </a:solidFill>
              </a:rPr>
              <a:t>Help us to better identify the correlation between the distance of the paper-plane flight and the instantaneous data when throwing the paper-plane, minimizing the influences of other actions on the data analysis </a:t>
            </a:r>
            <a:endParaRPr sz="1800">
              <a:solidFill>
                <a:srgbClr val="3D3D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Char char="●"/>
            </a:pPr>
            <a:r>
              <a:rPr lang="en" sz="1800">
                <a:solidFill>
                  <a:srgbClr val="3D3D3D"/>
                </a:solidFill>
              </a:rPr>
              <a:t>Standardize starting point of time: 0.00</a:t>
            </a:r>
            <a:endParaRPr sz="1800">
              <a:solidFill>
                <a:srgbClr val="3D3D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Char char="●"/>
            </a:pPr>
            <a:r>
              <a:rPr lang="en" sz="1800">
                <a:solidFill>
                  <a:srgbClr val="3D3D3D"/>
                </a:solidFill>
              </a:rPr>
              <a:t>Standardize number of time points: 21 time points</a:t>
            </a:r>
            <a:endParaRPr sz="1800">
              <a:solidFill>
                <a:srgbClr val="3D3D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Char char="●"/>
            </a:pPr>
            <a:r>
              <a:rPr lang="en" sz="1800">
                <a:solidFill>
                  <a:srgbClr val="3D3D3D"/>
                </a:solidFill>
              </a:rPr>
              <a:t>Standardize timing of the peak: set the 11st time points as the peak</a:t>
            </a:r>
            <a:endParaRPr sz="1800">
              <a:solidFill>
                <a:srgbClr val="3D3D3D"/>
              </a:solidFill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404" y="239075"/>
            <a:ext cx="1751671" cy="17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Assumption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742950" y="1611350"/>
            <a:ext cx="43758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person </a:t>
            </a:r>
            <a:r>
              <a:rPr lang="en" sz="1800"/>
              <a:t>accelerates</a:t>
            </a:r>
            <a:r>
              <a:rPr lang="en" sz="1800"/>
              <a:t> </a:t>
            </a:r>
            <a:r>
              <a:rPr lang="en" sz="1800"/>
              <a:t>at the beginning can throw paper-plane further in distance.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paper-plane with the fastest acceleration peak actually fly shorter in distance.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Y-value ranges from 40 to 60,  the paper-plane flight distance is longer.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950" y="1876400"/>
            <a:ext cx="3728650" cy="244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5925" y="206848"/>
            <a:ext cx="1724350" cy="17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782575" y="222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FA8DC"/>
                </a:solidFill>
                <a:latin typeface="Droid Serif"/>
                <a:ea typeface="Droid Serif"/>
                <a:cs typeface="Droid Serif"/>
                <a:sym typeface="Droid Serif"/>
              </a:rPr>
              <a:t>Experiment Designing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