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CF4"/>
    <a:srgbClr val="5429A8"/>
    <a:srgbClr val="FFFFFF"/>
    <a:srgbClr val="7B33A3"/>
    <a:srgbClr val="6C2FA4"/>
    <a:srgbClr val="F7A2E1"/>
    <a:srgbClr val="8F38A4"/>
    <a:srgbClr val="96008C"/>
    <a:srgbClr val="6F16B5"/>
    <a:srgbClr val="B85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7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4F27A-5A60-45DB-BAE2-E43934C03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D486E2-A4B8-4CA5-A6C7-9F61EEE94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D2A-A068-4555-972B-0253E1DD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5FC9F-0484-4249-904D-77453028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0A03D-3E72-4ED3-B5F7-97F44EE5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193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5E6C3BF-240D-44B2-B6E9-6B8BCA94E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A0D37-F410-422F-A19A-009A10F053B7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077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89F6F-3F01-486E-AB7E-0F29456A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BC465-882C-4451-BC77-583216B4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8F35A-02B4-43A8-BE81-975FE41E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3B8EB-EE6B-44B6-87CC-5B7498C5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86EE5-720E-40FD-A31A-0114545D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7C35F-023D-43DE-996E-2FD59EAE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952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20619-118B-45D6-9B72-88F47E71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25920C-5C6D-4AB3-8C86-13E1AE9F5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D3FE2-1958-4307-880C-CDA922849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E45D6-2203-445C-BBFE-4C52A3E0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EF8E3-E2A6-4D02-B366-428EB14A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7E2D4-F15E-4CCB-A904-DB5A6A9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158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DFF4D-74C5-4A8F-A4DB-36EAF1C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1AE9C-DA01-4E83-B8FF-E47A497D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F46F4-AA10-44D9-9744-E571844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9DD27-6563-4F15-9452-E703E972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322FE-9472-4C0B-9661-028898DA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071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2CCF49-B7DF-4858-B1A2-BC17DB5C5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0EFA2-101E-46F3-B311-AF8A705E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79A93-0FE3-4316-80DE-B2A06D5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5D3D2-E036-4638-9978-14824ABD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68F3D-7B74-4736-8957-E7228803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783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7905-A7E4-4B7F-B181-77149C6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883A1-C37F-44D0-94FC-18F320A6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CF9B0-08BD-4BF8-B435-7DAF7FA7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43FBF-9446-4679-8A86-5A09CD8F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9E10C-700D-4C32-B183-1144091F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864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83F4A-FFCB-49AB-8F19-AB605507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75514-8705-48D1-B364-1BED9D61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A5A26-2F64-4F3E-9FAF-4585602C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FC25E-69E4-492F-BFC9-C294750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E24F-192E-4058-A6E2-E8F171BD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114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4F297-8CB3-4FEE-AE9B-92846113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4DC94-2CF2-45A0-BFB9-520DB093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9BF7AE-8437-4CA9-85A9-77DF67B4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06EFA-029A-49CD-8951-A7F39E00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F729C-3ACD-4B96-A5F3-A3779F6B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E25F61-2CE3-468F-A6D6-9A1E8FA9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854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B6C5-9B8E-4682-B20B-57DC69A8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22744-C61F-48A7-92BD-1D66E59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DD622-8543-4682-BA67-5F68A520D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A4398A-6C75-4BEF-B442-F706BB4C5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23B71C-87B3-4475-9B09-33B13E998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8EB855-2A6C-4AB8-8005-EF430414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1B4007-B728-4290-B8F7-49BB76F5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775B8-4718-4BF9-9829-3C2F4978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996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4F7C3-0B9F-4630-97EA-A03B6314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1F910E-436D-4AFA-B41C-1D4EDF6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85397-EDF6-4CBE-8969-D58D58B3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46B52C-8241-4B72-A89A-9A2B3A02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571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41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D79C4-A7AF-419E-B33F-9C478B23F256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CF095-D485-4298-AD8D-EEA347EC30EC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933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pattFill prst="smCheck">
          <a:fgClr>
            <a:schemeClr val="accent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5E6C3BF-240D-44B2-B6E9-6B8BCA94ED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81DBB-021C-4F6A-8DC0-C83489A6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9AE3C-C68C-4CCE-AFB6-AE7D357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A39CC-6014-4EDC-AFF0-C1C9751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CD79C4-A7AF-419E-B33F-9C478B23F256}"/>
              </a:ext>
            </a:extLst>
          </p:cNvPr>
          <p:cNvSpPr/>
          <p:nvPr userDrawn="1"/>
        </p:nvSpPr>
        <p:spPr>
          <a:xfrm>
            <a:off x="292100" y="279400"/>
            <a:ext cx="11607800" cy="6311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A0D37-F410-422F-A19A-009A10F053B7}"/>
              </a:ext>
            </a:extLst>
          </p:cNvPr>
          <p:cNvSpPr txBox="1"/>
          <p:nvPr userDrawn="1"/>
        </p:nvSpPr>
        <p:spPr>
          <a:xfrm>
            <a:off x="10042252" y="6608485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81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19E820-297B-4E7A-AD9E-8634E7EF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BB5EC-44B3-4634-AAD1-49D244F6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18D3C-048D-4ECB-A1F7-B9AF9E96E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B1A7-905A-4A11-946A-1796F4F93731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4397-3775-4DE7-8053-A4FD576F5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1BEC1-B2D2-49D8-9F37-C53D11401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3B91F-C50B-48F2-B4A2-774A28F4B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ABD17-8FF2-4B1E-8AE1-272454E79343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891E80-0D73-4343-A49A-8D53EA00BA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5789C-F8F5-48B0-A519-4302CCEE45A4}"/>
              </a:ext>
            </a:extLst>
          </p:cNvPr>
          <p:cNvSpPr txBox="1"/>
          <p:nvPr/>
        </p:nvSpPr>
        <p:spPr>
          <a:xfrm>
            <a:off x="2700690" y="2860656"/>
            <a:ext cx="679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 smtClean="0">
                <a:solidFill>
                  <a:schemeClr val="bg1"/>
                </a:solidFill>
                <a:latin typeface="+mj-ea"/>
                <a:ea typeface="+mj-ea"/>
              </a:rPr>
              <a:t>LSTM </a:t>
            </a:r>
            <a:r>
              <a:rPr lang="en-US" altLang="ko-KR" sz="5400" spc="-300" dirty="0" err="1" smtClean="0">
                <a:solidFill>
                  <a:schemeClr val="bg1"/>
                </a:solidFill>
                <a:latin typeface="+mj-ea"/>
                <a:ea typeface="+mj-ea"/>
              </a:rPr>
              <a:t>prefetcher</a:t>
            </a:r>
            <a:r>
              <a:rPr lang="en-US" altLang="ko-KR" sz="5400" spc="-300" dirty="0" smtClean="0">
                <a:solidFill>
                  <a:schemeClr val="bg1"/>
                </a:solidFill>
                <a:latin typeface="+mj-ea"/>
                <a:ea typeface="+mj-ea"/>
              </a:rPr>
              <a:t> idea</a:t>
            </a:r>
            <a:endParaRPr lang="en-US" altLang="ko-KR" sz="54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A4095C8-16CF-48AA-A92D-A36B04583434}"/>
              </a:ext>
            </a:extLst>
          </p:cNvPr>
          <p:cNvCxnSpPr>
            <a:cxnSpLocks/>
          </p:cNvCxnSpPr>
          <p:nvPr/>
        </p:nvCxnSpPr>
        <p:spPr>
          <a:xfrm>
            <a:off x="3680916" y="145288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A15024-86C1-4BD1-970F-35A761DF5040}"/>
              </a:ext>
            </a:extLst>
          </p:cNvPr>
          <p:cNvCxnSpPr>
            <a:cxnSpLocks/>
          </p:cNvCxnSpPr>
          <p:nvPr/>
        </p:nvCxnSpPr>
        <p:spPr>
          <a:xfrm>
            <a:off x="3680916" y="5374640"/>
            <a:ext cx="4830168" cy="0"/>
          </a:xfrm>
          <a:prstGeom prst="lin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7F4711-E540-47DA-91EB-335E14F69814}"/>
              </a:ext>
            </a:extLst>
          </p:cNvPr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AA3C9-EEC8-454F-AB0F-AE72A9B951C2}"/>
              </a:ext>
            </a:extLst>
          </p:cNvPr>
          <p:cNvSpPr txBox="1"/>
          <p:nvPr/>
        </p:nvSpPr>
        <p:spPr>
          <a:xfrm>
            <a:off x="4837926" y="4401820"/>
            <a:ext cx="23519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spc="-150" dirty="0" smtClean="0">
                <a:solidFill>
                  <a:schemeClr val="bg1"/>
                </a:solidFill>
              </a:rPr>
              <a:t>2017313107 </a:t>
            </a:r>
            <a:r>
              <a:rPr lang="ko-KR" altLang="en-US" sz="2100" spc="-150" dirty="0" smtClean="0">
                <a:solidFill>
                  <a:schemeClr val="bg1"/>
                </a:solidFill>
              </a:rPr>
              <a:t>이승태</a:t>
            </a:r>
            <a:endParaRPr lang="ko-KR" altLang="en-US" sz="21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303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43460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en-US" altLang="ko-K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- 4</a:t>
            </a:r>
            <a:endParaRPr lang="ko-KR" alt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Part4,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8428" y="1612375"/>
            <a:ext cx="99801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장점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(1) LSTM </a:t>
            </a:r>
            <a:r>
              <a:rPr lang="en-US" altLang="ko-KR" dirty="0" err="1" smtClean="0"/>
              <a:t>prefetcher</a:t>
            </a:r>
            <a:r>
              <a:rPr lang="en-US" altLang="ko-KR" dirty="0" smtClean="0"/>
              <a:t> – 1</a:t>
            </a:r>
            <a:r>
              <a:rPr lang="ko-KR" altLang="en-US" dirty="0" smtClean="0"/>
              <a:t>의 단점들을 어느정도 보완해줄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단점</a:t>
            </a:r>
            <a:endParaRPr lang="en-US" altLang="ko-KR" sz="2400" dirty="0" smtClean="0"/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ko-KR" altLang="en-US" dirty="0" smtClean="0"/>
              <a:t>저장해야 할 변수들이 많다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바꿔줘야 할 파라미터들이 너무 많다</a:t>
            </a:r>
            <a:r>
              <a:rPr lang="en-US" altLang="ko-KR" dirty="0" smtClean="0"/>
              <a:t>.</a:t>
            </a:r>
          </a:p>
          <a:p>
            <a:pPr marL="342900" indent="-342900">
              <a:buFontTx/>
              <a:buAutoNum type="arabicParenBoth"/>
            </a:pPr>
            <a:r>
              <a:rPr lang="ko-KR" altLang="en-US" dirty="0"/>
              <a:t>복잡하고 </a:t>
            </a:r>
            <a:r>
              <a:rPr lang="en-US" altLang="ko-KR" dirty="0"/>
              <a:t>CPU</a:t>
            </a:r>
            <a:r>
              <a:rPr lang="ko-KR" altLang="en-US" dirty="0"/>
              <a:t>가 값을 요구한 이후에 </a:t>
            </a:r>
            <a:r>
              <a:rPr lang="en-US" altLang="ko-KR" dirty="0" err="1"/>
              <a:t>prefetch</a:t>
            </a:r>
            <a:r>
              <a:rPr lang="ko-KR" altLang="en-US" dirty="0"/>
              <a:t>될 가능성이 있다</a:t>
            </a:r>
            <a:r>
              <a:rPr lang="en-US" altLang="ko-KR" dirty="0" smtClean="0"/>
              <a:t>.(LSTM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사용하므로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53351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8CBA51-7031-442B-904D-53F237C262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ED9BFB-3749-4B35-AB93-3A9B27A49B0A}"/>
              </a:ext>
            </a:extLst>
          </p:cNvPr>
          <p:cNvSpPr txBox="1"/>
          <p:nvPr/>
        </p:nvSpPr>
        <p:spPr>
          <a:xfrm>
            <a:off x="4428719" y="1310640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</a:rPr>
              <a:t>감사합니다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544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rgbClr val="6C2FA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68178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가장 간단한 </a:t>
            </a:r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en-US" altLang="ko-K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- 1</a:t>
            </a:r>
            <a:endParaRPr lang="ko-KR" alt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6355" y="3890514"/>
            <a:ext cx="1385305" cy="103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769751" y="3890513"/>
            <a:ext cx="1385305" cy="103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835667" y="3890513"/>
            <a:ext cx="1385305" cy="103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213544" y="3890513"/>
            <a:ext cx="1385305" cy="103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91874" y="4223431"/>
            <a:ext cx="70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45721" y="522760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21" y="5227606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005203" y="522760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203" y="5227606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515155" y="522760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55" y="5227606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131505" y="522887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505" y="5228877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78428" y="1612375"/>
                <a:ext cx="45461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A: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현재 접근하려는 주소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현재 주소 값과 이전 주소 값의 차이</a:t>
                </a:r>
                <a:endParaRPr lang="en-US" altLang="ko-KR" dirty="0" smtClean="0"/>
              </a:p>
              <a:p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 smtClean="0"/>
                  <a:t> (m &gt;= 1) 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n: LSTM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갯수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28" y="1612375"/>
                <a:ext cx="4546120" cy="1754326"/>
              </a:xfrm>
              <a:prstGeom prst="rect">
                <a:avLst/>
              </a:prstGeom>
              <a:blipFill>
                <a:blip r:embed="rId6"/>
                <a:stretch>
                  <a:fillRect l="-1208" t="-2431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9" idx="0"/>
            <a:endCxn id="2" idx="2"/>
          </p:cNvCxnSpPr>
          <p:nvPr/>
        </p:nvCxnSpPr>
        <p:spPr>
          <a:xfrm flipV="1">
            <a:off x="1802921" y="4925683"/>
            <a:ext cx="6087" cy="30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3462403" y="4934308"/>
            <a:ext cx="6087" cy="30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929167" y="4934308"/>
            <a:ext cx="6087" cy="30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7522232" y="4934308"/>
            <a:ext cx="6087" cy="30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flipV="1">
            <a:off x="7897122" y="2587925"/>
            <a:ext cx="1820175" cy="1820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>
            <a:off x="7897122" y="4408098"/>
            <a:ext cx="1820175" cy="1457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717297" y="2416992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297" y="2416992"/>
                <a:ext cx="855946" cy="369332"/>
              </a:xfrm>
              <a:prstGeom prst="rect">
                <a:avLst/>
              </a:prstGeom>
              <a:blipFill>
                <a:blip r:embed="rId7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717297" y="2786324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297" y="2786324"/>
                <a:ext cx="855946" cy="369332"/>
              </a:xfrm>
              <a:prstGeom prst="rect">
                <a:avLst/>
              </a:prstGeom>
              <a:blipFill>
                <a:blip r:embed="rId8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9717297" y="3151448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297" y="3151448"/>
                <a:ext cx="855946" cy="369332"/>
              </a:xfrm>
              <a:prstGeom prst="rect">
                <a:avLst/>
              </a:prstGeom>
              <a:blipFill>
                <a:blip r:embed="rId9"/>
                <a:stretch>
                  <a:fillRect b="-63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717297" y="4942839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998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297" y="4942839"/>
                <a:ext cx="855946" cy="369332"/>
              </a:xfrm>
              <a:prstGeom prst="rect">
                <a:avLst/>
              </a:prstGeom>
              <a:blipFill>
                <a:blip r:embed="rId10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717297" y="5313887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999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297" y="5313887"/>
                <a:ext cx="855946" cy="369332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717297" y="5683219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297" y="5683219"/>
                <a:ext cx="855946" cy="369332"/>
              </a:xfrm>
              <a:prstGeom prst="rect">
                <a:avLst/>
              </a:prstGeom>
              <a:blipFill>
                <a:blip r:embed="rId12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9913907" y="3857329"/>
            <a:ext cx="461665" cy="830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598849" y="1686472"/>
                <a:ext cx="5373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다음델타값이 </a:t>
                </a:r>
                <a:r>
                  <a:rPr lang="en-US" altLang="ko-KR" dirty="0" smtClean="0"/>
                  <a:t>(m-500)</a:t>
                </a:r>
                <a:r>
                  <a:rPr lang="ko-KR" altLang="en-US" dirty="0" smtClean="0"/>
                  <a:t>일 확률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가장 높은 확률이 나온 값을 다음 델타로 예측한다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849" y="1686472"/>
                <a:ext cx="5373265" cy="646331"/>
              </a:xfrm>
              <a:prstGeom prst="rect">
                <a:avLst/>
              </a:prstGeom>
              <a:blipFill>
                <a:blip r:embed="rId13"/>
                <a:stretch>
                  <a:fillRect l="-907" t="-7547" r="-90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연결선 79"/>
          <p:cNvCxnSpPr>
            <a:stCxn id="2" idx="3"/>
            <a:endCxn id="64" idx="1"/>
          </p:cNvCxnSpPr>
          <p:nvPr/>
        </p:nvCxnSpPr>
        <p:spPr>
          <a:xfrm flipV="1">
            <a:off x="2501660" y="4408098"/>
            <a:ext cx="2680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6" idx="3"/>
            <a:endCxn id="65" idx="1"/>
          </p:cNvCxnSpPr>
          <p:nvPr/>
        </p:nvCxnSpPr>
        <p:spPr>
          <a:xfrm>
            <a:off x="6598849" y="4408098"/>
            <a:ext cx="236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0840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68178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가장 간단한 </a:t>
            </a:r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en-US" altLang="ko-K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- 1</a:t>
            </a:r>
            <a:endParaRPr lang="ko-KR" alt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8428" y="1612375"/>
            <a:ext cx="998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 smtClean="0"/>
              <a:t>의 개수가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개인 이유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델타 값에 대한 히스토그램을 그렸을 때 델타 값이 거의 </a:t>
            </a:r>
            <a:r>
              <a:rPr lang="en-US" altLang="ko-KR" dirty="0" smtClean="0"/>
              <a:t>-500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500 </a:t>
            </a:r>
            <a:r>
              <a:rPr lang="ko-KR" altLang="en-US" dirty="0" smtClean="0"/>
              <a:t>사이에 존재하게 되므로</a:t>
            </a:r>
            <a:endParaRPr lang="en-US" altLang="ko-KR" dirty="0" smtClean="0"/>
          </a:p>
          <a:p>
            <a:r>
              <a:rPr lang="ko-KR" altLang="en-US" dirty="0" smtClean="0"/>
              <a:t>다음 델타를 예측할 때 </a:t>
            </a:r>
            <a:r>
              <a:rPr lang="en-US" altLang="ko-KR" dirty="0" smtClean="0"/>
              <a:t>-500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사이를 예측하면 거의 모든 델타 값을 예측할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1992" t="52721" r="38295" b="14073"/>
          <a:stretch/>
        </p:blipFill>
        <p:spPr>
          <a:xfrm>
            <a:off x="3195648" y="2800350"/>
            <a:ext cx="5257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252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68178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가장 간단한 </a:t>
            </a:r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en-US" altLang="ko-K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- 1</a:t>
            </a:r>
            <a:endParaRPr lang="ko-KR" alt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8428" y="1612375"/>
            <a:ext cx="998012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장점</a:t>
            </a:r>
            <a:r>
              <a:rPr lang="en-US" altLang="ko-KR" sz="2400" dirty="0" smtClean="0"/>
              <a:t>: </a:t>
            </a:r>
            <a:r>
              <a:rPr lang="ko-KR" altLang="en-US" dirty="0" smtClean="0"/>
              <a:t>비교적 단순하다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수가 작다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구현하기 쉽다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단점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ko-KR" altLang="en-US" dirty="0" smtClean="0"/>
              <a:t>델타 값이 갑자기 커지는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델타 값이 </a:t>
            </a:r>
            <a:r>
              <a:rPr lang="en-US" altLang="ko-KR" dirty="0" smtClean="0"/>
              <a:t>1000000</a:t>
            </a:r>
            <a:r>
              <a:rPr lang="ko-KR" altLang="en-US" dirty="0" smtClean="0"/>
              <a:t>과 같이 매우 클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예측 불가능하다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 +1 +1 +1 +2323232 -23232 +11111111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델타 값이 작아졌다 커졌다 하는 경우</a:t>
            </a:r>
            <a:endParaRPr lang="en-US" altLang="ko-KR" dirty="0" smtClean="0"/>
          </a:p>
          <a:p>
            <a:r>
              <a:rPr lang="en-US" altLang="ko-KR" dirty="0" smtClean="0"/>
              <a:t>     (-100000 +100000 -99999 +100000 -99999 +100000</a:t>
            </a:r>
            <a:r>
              <a:rPr lang="ko-KR" altLang="en-US" dirty="0" smtClean="0"/>
              <a:t>와 같은 배열을 따르는 경우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    규칙성은 존재하지만 이를 파악할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(3) </a:t>
            </a:r>
            <a:r>
              <a:rPr lang="ko-KR" altLang="en-US" dirty="0" smtClean="0"/>
              <a:t>다음과 같은 상황에서도 예측하기 힘들다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-1 -1 -1 -1 -1 -1 -1 -1 -1 -1 -1 -1</a:t>
            </a:r>
            <a:r>
              <a:rPr lang="ko-KR" altLang="en-US" dirty="0" smtClean="0"/>
              <a:t>과</a:t>
            </a:r>
            <a:endParaRPr lang="en-US" altLang="ko-KR" dirty="0" smtClean="0"/>
          </a:p>
          <a:p>
            <a:r>
              <a:rPr lang="en-US" altLang="ko-KR" dirty="0" smtClean="0"/>
              <a:t>     -1 -1 -1 -1 -8 -1 -1 -1 -1 -8 -1 -1</a:t>
            </a:r>
            <a:r>
              <a:rPr lang="ko-KR" altLang="en-US" dirty="0" smtClean="0"/>
              <a:t>이 있을 때 이를 구분해줄 수 없다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07220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43460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en-US" altLang="ko-K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- 2</a:t>
            </a:r>
            <a:endParaRPr lang="ko-KR" alt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Part2,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78560" y="2457450"/>
            <a:ext cx="1140922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16835" y="2457450"/>
            <a:ext cx="1140922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903874" y="2457450"/>
            <a:ext cx="1140922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283960" y="2457450"/>
            <a:ext cx="1140922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67175" y="2628900"/>
            <a:ext cx="7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91821" y="352220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821" y="3522205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025622" y="352220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622" y="3522205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30096" y="352220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096" y="3522205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397221" y="352220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221" y="3522205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/>
          <p:cNvCxnSpPr>
            <a:stCxn id="44" idx="0"/>
            <a:endCxn id="39" idx="2"/>
          </p:cNvCxnSpPr>
          <p:nvPr/>
        </p:nvCxnSpPr>
        <p:spPr>
          <a:xfrm flipV="1">
            <a:off x="1749021" y="3238500"/>
            <a:ext cx="0" cy="28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9" idx="0"/>
            <a:endCxn id="40" idx="2"/>
          </p:cNvCxnSpPr>
          <p:nvPr/>
        </p:nvCxnSpPr>
        <p:spPr>
          <a:xfrm flipV="1">
            <a:off x="3187296" y="3238500"/>
            <a:ext cx="0" cy="28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7" idx="0"/>
            <a:endCxn id="41" idx="2"/>
          </p:cNvCxnSpPr>
          <p:nvPr/>
        </p:nvCxnSpPr>
        <p:spPr>
          <a:xfrm flipH="1" flipV="1">
            <a:off x="5474335" y="3238500"/>
            <a:ext cx="8487" cy="28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0"/>
            <a:endCxn id="42" idx="2"/>
          </p:cNvCxnSpPr>
          <p:nvPr/>
        </p:nvCxnSpPr>
        <p:spPr>
          <a:xfrm flipV="1">
            <a:off x="6854421" y="3238500"/>
            <a:ext cx="0" cy="28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9" idx="3"/>
            <a:endCxn id="40" idx="1"/>
          </p:cNvCxnSpPr>
          <p:nvPr/>
        </p:nvCxnSpPr>
        <p:spPr>
          <a:xfrm>
            <a:off x="2319482" y="2847975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044796" y="2857500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flipV="1">
            <a:off x="7429193" y="2354594"/>
            <a:ext cx="1820175" cy="5029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endCxn id="73" idx="1"/>
          </p:cNvCxnSpPr>
          <p:nvPr/>
        </p:nvCxnSpPr>
        <p:spPr>
          <a:xfrm>
            <a:off x="7429193" y="2857500"/>
            <a:ext cx="1820175" cy="1021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249368" y="2171319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368" y="2171319"/>
                <a:ext cx="855946" cy="369332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249368" y="2540651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368" y="2540651"/>
                <a:ext cx="855946" cy="369332"/>
              </a:xfrm>
              <a:prstGeom prst="rect">
                <a:avLst/>
              </a:prstGeom>
              <a:blipFill>
                <a:blip r:embed="rId7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9249368" y="3325139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368" y="3325139"/>
                <a:ext cx="855946" cy="369332"/>
              </a:xfrm>
              <a:prstGeom prst="rect">
                <a:avLst/>
              </a:prstGeom>
              <a:blipFill>
                <a:blip r:embed="rId8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249368" y="3694471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368" y="3694471"/>
                <a:ext cx="855946" cy="369332"/>
              </a:xfrm>
              <a:prstGeom prst="rect">
                <a:avLst/>
              </a:prstGeom>
              <a:blipFill>
                <a:blip r:embed="rId9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9344025" y="2909983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849926" y="5086350"/>
                <a:ext cx="489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926" y="5086350"/>
                <a:ext cx="4893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꺾인 연결선 83"/>
          <p:cNvCxnSpPr>
            <a:stCxn id="80" idx="3"/>
          </p:cNvCxnSpPr>
          <p:nvPr/>
        </p:nvCxnSpPr>
        <p:spPr>
          <a:xfrm flipV="1">
            <a:off x="8339280" y="4514850"/>
            <a:ext cx="910088" cy="756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244664" y="4330184"/>
            <a:ext cx="855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dirty="0" smtClean="0"/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244664" y="5817632"/>
            <a:ext cx="855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dirty="0" smtClean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244664" y="4699516"/>
            <a:ext cx="855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en-US" altLang="ko-KR" b="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9244664" y="5448300"/>
            <a:ext cx="855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dirty="0" smtClean="0"/>
              <a:t>0</a:t>
            </a:r>
          </a:p>
        </p:txBody>
      </p:sp>
      <p:cxnSp>
        <p:nvCxnSpPr>
          <p:cNvPr id="93" name="꺾인 연결선 92"/>
          <p:cNvCxnSpPr>
            <a:stCxn id="80" idx="3"/>
            <a:endCxn id="89" idx="1"/>
          </p:cNvCxnSpPr>
          <p:nvPr/>
        </p:nvCxnSpPr>
        <p:spPr>
          <a:xfrm>
            <a:off x="8339280" y="5271016"/>
            <a:ext cx="905384" cy="731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6659592" y="6211848"/>
                <a:ext cx="5434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진법으로 </a:t>
                </a:r>
                <a:r>
                  <a:rPr lang="ko-KR" altLang="en-US" dirty="0" smtClean="0"/>
                  <a:t>나타냄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마지막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자리는 무시</a:t>
                </a:r>
                <a:r>
                  <a:rPr lang="en-US" altLang="ko-KR" dirty="0" smtClean="0"/>
                  <a:t>))</a:t>
                </a:r>
                <a:endParaRPr lang="ko-KR" altLang="en-US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592" y="6211848"/>
                <a:ext cx="5434348" cy="369332"/>
              </a:xfrm>
              <a:prstGeom prst="rect">
                <a:avLst/>
              </a:prstGeom>
              <a:blipFill>
                <a:blip r:embed="rId11"/>
                <a:stretch>
                  <a:fillRect l="-336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9344024" y="507390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178560" y="1524000"/>
            <a:ext cx="598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주소의 정보가 들어가서 단점</a:t>
            </a:r>
            <a:r>
              <a:rPr lang="en-US" altLang="ko-KR" dirty="0" smtClean="0"/>
              <a:t>(3)</a:t>
            </a:r>
            <a:r>
              <a:rPr lang="ko-KR" altLang="en-US" dirty="0" smtClean="0"/>
              <a:t>을 해결할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025622" y="4238083"/>
                <a:ext cx="3350260" cy="580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10100110000101001011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r>
                  <a:rPr lang="ko-KR" altLang="en-US" dirty="0" smtClean="0"/>
                  <a:t>이면 뒤의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자리는 무시한다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622" y="4238083"/>
                <a:ext cx="3350260" cy="580672"/>
              </a:xfrm>
              <a:prstGeom prst="rect">
                <a:avLst/>
              </a:prstGeom>
              <a:blipFill>
                <a:blip r:embed="rId12"/>
                <a:stretch>
                  <a:fillRect l="-4182" r="-2364" b="-2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연결선 100"/>
          <p:cNvCxnSpPr/>
          <p:nvPr/>
        </p:nvCxnSpPr>
        <p:spPr>
          <a:xfrm flipV="1">
            <a:off x="6848619" y="4496187"/>
            <a:ext cx="1266825" cy="1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393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43460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en-US" altLang="ko-K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- 2</a:t>
            </a:r>
            <a:endParaRPr lang="ko-KR" alt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Part2,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848443" y="1828419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43" y="1828419"/>
                <a:ext cx="855946" cy="369332"/>
              </a:xfrm>
              <a:prstGeom prst="rect">
                <a:avLst/>
              </a:prstGeom>
              <a:blipFill>
                <a:blip r:embed="rId2"/>
                <a:stretch>
                  <a:fillRect b="-63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848443" y="2197751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43" y="2197751"/>
                <a:ext cx="855946" cy="36933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848443" y="2982239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43" y="2982239"/>
                <a:ext cx="855946" cy="369332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848443" y="3351571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43" y="3351571"/>
                <a:ext cx="855946" cy="369332"/>
              </a:xfrm>
              <a:prstGeom prst="rect">
                <a:avLst/>
              </a:prstGeom>
              <a:blipFill>
                <a:blip r:embed="rId5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1943100" y="2567083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843739" y="3987284"/>
            <a:ext cx="855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dirty="0" smtClean="0"/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43739" y="5474732"/>
            <a:ext cx="855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dirty="0" smtClean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43739" y="4356616"/>
            <a:ext cx="855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en-US" altLang="ko-KR" b="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1843739" y="5105400"/>
            <a:ext cx="855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dirty="0" smtClean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43099" y="473100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624490" y="2083617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90" y="2083617"/>
                <a:ext cx="855946" cy="369332"/>
              </a:xfrm>
              <a:prstGeom prst="rect">
                <a:avLst/>
              </a:prstGeom>
              <a:blipFill>
                <a:blip r:embed="rId6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24490" y="2452949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90" y="2452949"/>
                <a:ext cx="855946" cy="369332"/>
              </a:xfrm>
              <a:prstGeom prst="rect">
                <a:avLst/>
              </a:prstGeom>
              <a:blipFill>
                <a:blip r:embed="rId7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624490" y="2818073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90" y="2818073"/>
                <a:ext cx="855946" cy="369332"/>
              </a:xfrm>
              <a:prstGeom prst="rect">
                <a:avLst/>
              </a:prstGeom>
              <a:blipFill>
                <a:blip r:embed="rId8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624490" y="4609464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998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90" y="4609464"/>
                <a:ext cx="855946" cy="369332"/>
              </a:xfrm>
              <a:prstGeom prst="rect">
                <a:avLst/>
              </a:prstGeom>
              <a:blipFill>
                <a:blip r:embed="rId9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624490" y="4980512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999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90" y="4980512"/>
                <a:ext cx="855946" cy="369332"/>
              </a:xfrm>
              <a:prstGeom prst="rect">
                <a:avLst/>
              </a:prstGeom>
              <a:blipFill>
                <a:blip r:embed="rId10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624490" y="5349844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90" y="5349844"/>
                <a:ext cx="855946" cy="369332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5821100" y="3523954"/>
            <a:ext cx="461665" cy="830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36466" y="2165806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66" y="2165806"/>
                <a:ext cx="85594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736466" y="2535138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66" y="2535138"/>
                <a:ext cx="855946" cy="369332"/>
              </a:xfrm>
              <a:prstGeom prst="rect">
                <a:avLst/>
              </a:prstGeom>
              <a:blipFill>
                <a:blip r:embed="rId13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765693" y="4399854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693" y="4399854"/>
                <a:ext cx="855946" cy="369332"/>
              </a:xfrm>
              <a:prstGeom prst="rect">
                <a:avLst/>
              </a:prstGeom>
              <a:blipFill>
                <a:blip r:embed="rId14"/>
                <a:stretch>
                  <a:fillRect b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765693" y="4769186"/>
                <a:ext cx="8559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693" y="4769186"/>
                <a:ext cx="855946" cy="369332"/>
              </a:xfrm>
              <a:prstGeom prst="rect">
                <a:avLst/>
              </a:prstGeom>
              <a:blipFill>
                <a:blip r:embed="rId15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>
            <a:stCxn id="68" idx="3"/>
            <a:endCxn id="53" idx="1"/>
          </p:cNvCxnSpPr>
          <p:nvPr/>
        </p:nvCxnSpPr>
        <p:spPr>
          <a:xfrm>
            <a:off x="2704389" y="2013085"/>
            <a:ext cx="1032077" cy="33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68" idx="3"/>
            <a:endCxn id="55" idx="1"/>
          </p:cNvCxnSpPr>
          <p:nvPr/>
        </p:nvCxnSpPr>
        <p:spPr>
          <a:xfrm>
            <a:off x="2704389" y="2013085"/>
            <a:ext cx="1032077" cy="706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8" idx="3"/>
            <a:endCxn id="58" idx="1"/>
          </p:cNvCxnSpPr>
          <p:nvPr/>
        </p:nvCxnSpPr>
        <p:spPr>
          <a:xfrm>
            <a:off x="2704389" y="2013085"/>
            <a:ext cx="1061304" cy="257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8" idx="3"/>
            <a:endCxn id="60" idx="1"/>
          </p:cNvCxnSpPr>
          <p:nvPr/>
        </p:nvCxnSpPr>
        <p:spPr>
          <a:xfrm>
            <a:off x="2704389" y="2013085"/>
            <a:ext cx="1061304" cy="294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2" idx="3"/>
            <a:endCxn id="53" idx="1"/>
          </p:cNvCxnSpPr>
          <p:nvPr/>
        </p:nvCxnSpPr>
        <p:spPr>
          <a:xfrm flipV="1">
            <a:off x="2704389" y="2350472"/>
            <a:ext cx="1032077" cy="81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9" idx="3"/>
            <a:endCxn id="53" idx="1"/>
          </p:cNvCxnSpPr>
          <p:nvPr/>
        </p:nvCxnSpPr>
        <p:spPr>
          <a:xfrm flipV="1">
            <a:off x="2704389" y="2350472"/>
            <a:ext cx="1032077" cy="3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9" idx="3"/>
            <a:endCxn id="55" idx="1"/>
          </p:cNvCxnSpPr>
          <p:nvPr/>
        </p:nvCxnSpPr>
        <p:spPr>
          <a:xfrm>
            <a:off x="2704389" y="2382417"/>
            <a:ext cx="1032077" cy="33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3"/>
            <a:endCxn id="58" idx="1"/>
          </p:cNvCxnSpPr>
          <p:nvPr/>
        </p:nvCxnSpPr>
        <p:spPr>
          <a:xfrm>
            <a:off x="2704389" y="2382417"/>
            <a:ext cx="1061304" cy="2202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69" idx="3"/>
            <a:endCxn id="60" idx="1"/>
          </p:cNvCxnSpPr>
          <p:nvPr/>
        </p:nvCxnSpPr>
        <p:spPr>
          <a:xfrm>
            <a:off x="2704389" y="2382417"/>
            <a:ext cx="1061304" cy="257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20818" y="3200134"/>
            <a:ext cx="461665" cy="8303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………</a:t>
            </a:r>
            <a:endParaRPr lang="ko-KR" altLang="en-US" dirty="0"/>
          </a:p>
        </p:txBody>
      </p:sp>
      <p:cxnSp>
        <p:nvCxnSpPr>
          <p:cNvPr id="24" name="직선 연결선 23"/>
          <p:cNvCxnSpPr>
            <a:stCxn id="72" idx="3"/>
            <a:endCxn id="55" idx="1"/>
          </p:cNvCxnSpPr>
          <p:nvPr/>
        </p:nvCxnSpPr>
        <p:spPr>
          <a:xfrm flipV="1">
            <a:off x="2704389" y="2719804"/>
            <a:ext cx="1032077" cy="44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72" idx="3"/>
            <a:endCxn id="58" idx="1"/>
          </p:cNvCxnSpPr>
          <p:nvPr/>
        </p:nvCxnSpPr>
        <p:spPr>
          <a:xfrm>
            <a:off x="2704389" y="3166905"/>
            <a:ext cx="1061304" cy="1417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2" idx="3"/>
            <a:endCxn id="60" idx="1"/>
          </p:cNvCxnSpPr>
          <p:nvPr/>
        </p:nvCxnSpPr>
        <p:spPr>
          <a:xfrm>
            <a:off x="2704389" y="3166905"/>
            <a:ext cx="1061304" cy="178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3" idx="3"/>
            <a:endCxn id="53" idx="1"/>
          </p:cNvCxnSpPr>
          <p:nvPr/>
        </p:nvCxnSpPr>
        <p:spPr>
          <a:xfrm flipV="1">
            <a:off x="2704389" y="2350472"/>
            <a:ext cx="1032077" cy="118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3" idx="3"/>
            <a:endCxn id="55" idx="1"/>
          </p:cNvCxnSpPr>
          <p:nvPr/>
        </p:nvCxnSpPr>
        <p:spPr>
          <a:xfrm flipV="1">
            <a:off x="2704389" y="2719804"/>
            <a:ext cx="1032077" cy="81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3" idx="3"/>
            <a:endCxn id="58" idx="1"/>
          </p:cNvCxnSpPr>
          <p:nvPr/>
        </p:nvCxnSpPr>
        <p:spPr>
          <a:xfrm>
            <a:off x="2704389" y="3536237"/>
            <a:ext cx="1061304" cy="104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3" idx="3"/>
            <a:endCxn id="60" idx="1"/>
          </p:cNvCxnSpPr>
          <p:nvPr/>
        </p:nvCxnSpPr>
        <p:spPr>
          <a:xfrm>
            <a:off x="2704389" y="3536237"/>
            <a:ext cx="1061304" cy="1417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88" idx="3"/>
            <a:endCxn id="53" idx="1"/>
          </p:cNvCxnSpPr>
          <p:nvPr/>
        </p:nvCxnSpPr>
        <p:spPr>
          <a:xfrm flipV="1">
            <a:off x="2699685" y="2350472"/>
            <a:ext cx="1036781" cy="182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88" idx="3"/>
            <a:endCxn id="55" idx="1"/>
          </p:cNvCxnSpPr>
          <p:nvPr/>
        </p:nvCxnSpPr>
        <p:spPr>
          <a:xfrm flipV="1">
            <a:off x="2699685" y="2719804"/>
            <a:ext cx="1036781" cy="1452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88" idx="3"/>
            <a:endCxn id="58" idx="1"/>
          </p:cNvCxnSpPr>
          <p:nvPr/>
        </p:nvCxnSpPr>
        <p:spPr>
          <a:xfrm>
            <a:off x="2699685" y="4171950"/>
            <a:ext cx="1066008" cy="41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88" idx="3"/>
            <a:endCxn id="60" idx="1"/>
          </p:cNvCxnSpPr>
          <p:nvPr/>
        </p:nvCxnSpPr>
        <p:spPr>
          <a:xfrm>
            <a:off x="2699685" y="4171950"/>
            <a:ext cx="1066008" cy="781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16165" y="2105418"/>
            <a:ext cx="454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LSTM</a:t>
            </a:r>
            <a:r>
              <a:rPr lang="ko-KR" altLang="en-US" dirty="0" smtClean="0"/>
              <a:t>과 현재 주소 값을 이용하여 다음 델타 값을 예측한다</a:t>
            </a:r>
            <a:endParaRPr lang="ko-KR" altLang="en-US" dirty="0"/>
          </a:p>
        </p:txBody>
      </p:sp>
      <p:cxnSp>
        <p:nvCxnSpPr>
          <p:cNvPr id="83" name="직선 연결선 82"/>
          <p:cNvCxnSpPr>
            <a:stCxn id="90" idx="3"/>
            <a:endCxn id="53" idx="1"/>
          </p:cNvCxnSpPr>
          <p:nvPr/>
        </p:nvCxnSpPr>
        <p:spPr>
          <a:xfrm flipV="1">
            <a:off x="2699685" y="2350472"/>
            <a:ext cx="1036781" cy="219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90" idx="3"/>
            <a:endCxn id="55" idx="1"/>
          </p:cNvCxnSpPr>
          <p:nvPr/>
        </p:nvCxnSpPr>
        <p:spPr>
          <a:xfrm flipV="1">
            <a:off x="2699685" y="2719804"/>
            <a:ext cx="1036781" cy="182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90" idx="3"/>
            <a:endCxn id="58" idx="1"/>
          </p:cNvCxnSpPr>
          <p:nvPr/>
        </p:nvCxnSpPr>
        <p:spPr>
          <a:xfrm>
            <a:off x="2699685" y="4541282"/>
            <a:ext cx="1066008" cy="4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90" idx="3"/>
            <a:endCxn id="60" idx="1"/>
          </p:cNvCxnSpPr>
          <p:nvPr/>
        </p:nvCxnSpPr>
        <p:spPr>
          <a:xfrm>
            <a:off x="2699685" y="4541282"/>
            <a:ext cx="1066008" cy="41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1" idx="3"/>
            <a:endCxn id="53" idx="1"/>
          </p:cNvCxnSpPr>
          <p:nvPr/>
        </p:nvCxnSpPr>
        <p:spPr>
          <a:xfrm flipV="1">
            <a:off x="2699685" y="2350472"/>
            <a:ext cx="1036781" cy="293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55" idx="1"/>
            <a:endCxn id="91" idx="3"/>
          </p:cNvCxnSpPr>
          <p:nvPr/>
        </p:nvCxnSpPr>
        <p:spPr>
          <a:xfrm flipH="1">
            <a:off x="2699685" y="2719804"/>
            <a:ext cx="1036781" cy="257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3"/>
            <a:endCxn id="58" idx="1"/>
          </p:cNvCxnSpPr>
          <p:nvPr/>
        </p:nvCxnSpPr>
        <p:spPr>
          <a:xfrm flipV="1">
            <a:off x="2699685" y="4584520"/>
            <a:ext cx="1066008" cy="70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91" idx="3"/>
            <a:endCxn id="60" idx="1"/>
          </p:cNvCxnSpPr>
          <p:nvPr/>
        </p:nvCxnSpPr>
        <p:spPr>
          <a:xfrm flipV="1">
            <a:off x="2699685" y="4953852"/>
            <a:ext cx="1066008" cy="33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89" idx="3"/>
            <a:endCxn id="53" idx="1"/>
          </p:cNvCxnSpPr>
          <p:nvPr/>
        </p:nvCxnSpPr>
        <p:spPr>
          <a:xfrm flipV="1">
            <a:off x="2699685" y="2350472"/>
            <a:ext cx="1036781" cy="330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55" idx="1"/>
            <a:endCxn id="89" idx="3"/>
          </p:cNvCxnSpPr>
          <p:nvPr/>
        </p:nvCxnSpPr>
        <p:spPr>
          <a:xfrm flipH="1">
            <a:off x="2699685" y="2719804"/>
            <a:ext cx="1036781" cy="293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89" idx="3"/>
            <a:endCxn id="58" idx="1"/>
          </p:cNvCxnSpPr>
          <p:nvPr/>
        </p:nvCxnSpPr>
        <p:spPr>
          <a:xfrm flipV="1">
            <a:off x="2699685" y="4584520"/>
            <a:ext cx="1066008" cy="1074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89" idx="3"/>
            <a:endCxn id="60" idx="1"/>
          </p:cNvCxnSpPr>
          <p:nvPr/>
        </p:nvCxnSpPr>
        <p:spPr>
          <a:xfrm flipV="1">
            <a:off x="2699685" y="4953852"/>
            <a:ext cx="1066008" cy="70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53" idx="3"/>
            <a:endCxn id="37" idx="1"/>
          </p:cNvCxnSpPr>
          <p:nvPr/>
        </p:nvCxnSpPr>
        <p:spPr>
          <a:xfrm flipV="1">
            <a:off x="4592412" y="2268283"/>
            <a:ext cx="1032078" cy="8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53" idx="3"/>
            <a:endCxn id="38" idx="1"/>
          </p:cNvCxnSpPr>
          <p:nvPr/>
        </p:nvCxnSpPr>
        <p:spPr>
          <a:xfrm>
            <a:off x="4592412" y="2350472"/>
            <a:ext cx="1032078" cy="28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53" idx="3"/>
            <a:endCxn id="45" idx="1"/>
          </p:cNvCxnSpPr>
          <p:nvPr/>
        </p:nvCxnSpPr>
        <p:spPr>
          <a:xfrm>
            <a:off x="4592412" y="2350472"/>
            <a:ext cx="1032078" cy="65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53" idx="3"/>
            <a:endCxn id="46" idx="1"/>
          </p:cNvCxnSpPr>
          <p:nvPr/>
        </p:nvCxnSpPr>
        <p:spPr>
          <a:xfrm>
            <a:off x="4592412" y="2350472"/>
            <a:ext cx="1032078" cy="244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53" idx="3"/>
            <a:endCxn id="48" idx="1"/>
          </p:cNvCxnSpPr>
          <p:nvPr/>
        </p:nvCxnSpPr>
        <p:spPr>
          <a:xfrm>
            <a:off x="4592412" y="2350472"/>
            <a:ext cx="1032078" cy="2814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3" idx="3"/>
            <a:endCxn id="50" idx="1"/>
          </p:cNvCxnSpPr>
          <p:nvPr/>
        </p:nvCxnSpPr>
        <p:spPr>
          <a:xfrm>
            <a:off x="4592412" y="2350472"/>
            <a:ext cx="1032078" cy="3184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55" idx="3"/>
            <a:endCxn id="37" idx="1"/>
          </p:cNvCxnSpPr>
          <p:nvPr/>
        </p:nvCxnSpPr>
        <p:spPr>
          <a:xfrm flipV="1">
            <a:off x="4592412" y="2268283"/>
            <a:ext cx="1032078" cy="45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55" idx="3"/>
            <a:endCxn id="38" idx="1"/>
          </p:cNvCxnSpPr>
          <p:nvPr/>
        </p:nvCxnSpPr>
        <p:spPr>
          <a:xfrm flipV="1">
            <a:off x="4592412" y="2637615"/>
            <a:ext cx="1032078" cy="8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55" idx="3"/>
            <a:endCxn id="45" idx="1"/>
          </p:cNvCxnSpPr>
          <p:nvPr/>
        </p:nvCxnSpPr>
        <p:spPr>
          <a:xfrm>
            <a:off x="4592412" y="2719804"/>
            <a:ext cx="1032078" cy="282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55" idx="3"/>
            <a:endCxn id="46" idx="1"/>
          </p:cNvCxnSpPr>
          <p:nvPr/>
        </p:nvCxnSpPr>
        <p:spPr>
          <a:xfrm>
            <a:off x="4592412" y="2719804"/>
            <a:ext cx="1032078" cy="2074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55" idx="3"/>
            <a:endCxn id="48" idx="1"/>
          </p:cNvCxnSpPr>
          <p:nvPr/>
        </p:nvCxnSpPr>
        <p:spPr>
          <a:xfrm>
            <a:off x="4592412" y="2719804"/>
            <a:ext cx="1032078" cy="244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55" idx="3"/>
            <a:endCxn id="50" idx="1"/>
          </p:cNvCxnSpPr>
          <p:nvPr/>
        </p:nvCxnSpPr>
        <p:spPr>
          <a:xfrm>
            <a:off x="4592412" y="2719804"/>
            <a:ext cx="1032078" cy="2814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815841" y="5903849"/>
            <a:ext cx="67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MLP</a:t>
            </a:r>
            <a:endParaRPr lang="ko-KR" altLang="en-US" dirty="0"/>
          </a:p>
        </p:txBody>
      </p:sp>
      <p:cxnSp>
        <p:nvCxnSpPr>
          <p:cNvPr id="141" name="직선 연결선 140"/>
          <p:cNvCxnSpPr>
            <a:stCxn id="58" idx="3"/>
            <a:endCxn id="37" idx="1"/>
          </p:cNvCxnSpPr>
          <p:nvPr/>
        </p:nvCxnSpPr>
        <p:spPr>
          <a:xfrm flipV="1">
            <a:off x="4621639" y="2268283"/>
            <a:ext cx="1002851" cy="231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38" idx="1"/>
            <a:endCxn id="58" idx="3"/>
          </p:cNvCxnSpPr>
          <p:nvPr/>
        </p:nvCxnSpPr>
        <p:spPr>
          <a:xfrm flipH="1">
            <a:off x="4621639" y="2637615"/>
            <a:ext cx="1002851" cy="1946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45" idx="1"/>
            <a:endCxn id="58" idx="3"/>
          </p:cNvCxnSpPr>
          <p:nvPr/>
        </p:nvCxnSpPr>
        <p:spPr>
          <a:xfrm flipH="1">
            <a:off x="4621639" y="3002739"/>
            <a:ext cx="1002851" cy="158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58" idx="3"/>
            <a:endCxn id="46" idx="1"/>
          </p:cNvCxnSpPr>
          <p:nvPr/>
        </p:nvCxnSpPr>
        <p:spPr>
          <a:xfrm>
            <a:off x="4621639" y="4584520"/>
            <a:ext cx="1002851" cy="20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58" idx="3"/>
            <a:endCxn id="48" idx="1"/>
          </p:cNvCxnSpPr>
          <p:nvPr/>
        </p:nvCxnSpPr>
        <p:spPr>
          <a:xfrm>
            <a:off x="4621639" y="4584520"/>
            <a:ext cx="1002851" cy="58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58" idx="3"/>
            <a:endCxn id="50" idx="1"/>
          </p:cNvCxnSpPr>
          <p:nvPr/>
        </p:nvCxnSpPr>
        <p:spPr>
          <a:xfrm>
            <a:off x="4621639" y="4584520"/>
            <a:ext cx="1002851" cy="94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60" idx="3"/>
            <a:endCxn id="37" idx="1"/>
          </p:cNvCxnSpPr>
          <p:nvPr/>
        </p:nvCxnSpPr>
        <p:spPr>
          <a:xfrm flipV="1">
            <a:off x="4621639" y="2268283"/>
            <a:ext cx="1002851" cy="268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38" idx="1"/>
            <a:endCxn id="60" idx="3"/>
          </p:cNvCxnSpPr>
          <p:nvPr/>
        </p:nvCxnSpPr>
        <p:spPr>
          <a:xfrm flipH="1">
            <a:off x="4621639" y="2637615"/>
            <a:ext cx="1002851" cy="2316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45" idx="1"/>
            <a:endCxn id="60" idx="3"/>
          </p:cNvCxnSpPr>
          <p:nvPr/>
        </p:nvCxnSpPr>
        <p:spPr>
          <a:xfrm flipH="1">
            <a:off x="4621639" y="3002739"/>
            <a:ext cx="1002851" cy="195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60" idx="3"/>
            <a:endCxn id="46" idx="1"/>
          </p:cNvCxnSpPr>
          <p:nvPr/>
        </p:nvCxnSpPr>
        <p:spPr>
          <a:xfrm flipV="1">
            <a:off x="4621639" y="4794130"/>
            <a:ext cx="1002851" cy="15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60" idx="3"/>
            <a:endCxn id="48" idx="1"/>
          </p:cNvCxnSpPr>
          <p:nvPr/>
        </p:nvCxnSpPr>
        <p:spPr>
          <a:xfrm>
            <a:off x="4621639" y="4953852"/>
            <a:ext cx="1002851" cy="21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60" idx="3"/>
            <a:endCxn id="50" idx="1"/>
          </p:cNvCxnSpPr>
          <p:nvPr/>
        </p:nvCxnSpPr>
        <p:spPr>
          <a:xfrm>
            <a:off x="4621639" y="4953852"/>
            <a:ext cx="1002851" cy="58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816165" y="3074572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LSTM </a:t>
            </a:r>
            <a:r>
              <a:rPr lang="en-US" altLang="ko-KR" dirty="0" err="1" smtClean="0"/>
              <a:t>prefetcher</a:t>
            </a:r>
            <a:r>
              <a:rPr lang="en-US" altLang="ko-KR" dirty="0"/>
              <a:t>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(3)</a:t>
            </a:r>
            <a:r>
              <a:rPr lang="ko-KR" altLang="en-US" dirty="0" smtClean="0"/>
              <a:t>단점은 어느정도 보완이 되지만 그 외는 해결되지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816165" y="4127157"/>
            <a:ext cx="471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업데이트 해줘야 할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값이 많다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9978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42915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en-US" altLang="ko-K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3</a:t>
            </a:r>
            <a:endParaRPr lang="ko-KR" alt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Part3,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0675" y="3095625"/>
            <a:ext cx="1133475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0x10000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2" idx="3"/>
          </p:cNvCxnSpPr>
          <p:nvPr/>
        </p:nvCxnSpPr>
        <p:spPr>
          <a:xfrm>
            <a:off x="2724150" y="3286125"/>
            <a:ext cx="542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67075" y="3105150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133850" y="3105150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953125" y="3095625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819900" y="3095624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50887" y="309562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33750" y="27527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30655" y="273202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910387" y="273202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043612" y="273202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590675" y="3476127"/>
            <a:ext cx="1133475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0x11000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105" idx="3"/>
          </p:cNvCxnSpPr>
          <p:nvPr/>
        </p:nvCxnSpPr>
        <p:spPr>
          <a:xfrm>
            <a:off x="2724150" y="3666627"/>
            <a:ext cx="542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67075" y="3485652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133850" y="3485652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953125" y="3476127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819900" y="3476126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150887" y="347612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90675" y="4486275"/>
            <a:ext cx="1133475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0x30000</a:t>
            </a:r>
            <a:endParaRPr lang="ko-KR" altLang="en-US" dirty="0"/>
          </a:p>
        </p:txBody>
      </p:sp>
      <p:cxnSp>
        <p:nvCxnSpPr>
          <p:cNvPr id="121" name="직선 화살표 연결선 120"/>
          <p:cNvCxnSpPr>
            <a:stCxn id="119" idx="3"/>
          </p:cNvCxnSpPr>
          <p:nvPr/>
        </p:nvCxnSpPr>
        <p:spPr>
          <a:xfrm>
            <a:off x="2724150" y="4676775"/>
            <a:ext cx="542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267075" y="4495800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+31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133850" y="4495800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+13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953125" y="4486275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819900" y="4486274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smtClean="0"/>
              <a:t>122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150887" y="448627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590675" y="4867275"/>
            <a:ext cx="1133475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0x33000</a:t>
            </a:r>
            <a:endParaRPr lang="ko-KR" altLang="en-US" dirty="0"/>
          </a:p>
        </p:txBody>
      </p:sp>
      <p:cxnSp>
        <p:nvCxnSpPr>
          <p:cNvPr id="135" name="직선 화살표 연결선 134"/>
          <p:cNvCxnSpPr>
            <a:stCxn id="133" idx="3"/>
          </p:cNvCxnSpPr>
          <p:nvPr/>
        </p:nvCxnSpPr>
        <p:spPr>
          <a:xfrm>
            <a:off x="2724150" y="5057775"/>
            <a:ext cx="542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67075" y="4876800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+411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133850" y="4876800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+137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953125" y="4867275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+72</a:t>
            </a:r>
            <a:endParaRPr lang="ko-KR" alt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6819900" y="4867274"/>
            <a:ext cx="86677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5150887" y="486727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6579" y="4052888"/>
            <a:ext cx="461665" cy="485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48" name="직사각형 147"/>
          <p:cNvSpPr/>
          <p:nvPr/>
        </p:nvSpPr>
        <p:spPr>
          <a:xfrm>
            <a:off x="3324224" y="5505948"/>
            <a:ext cx="752475" cy="48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4190999" y="5505948"/>
            <a:ext cx="752475" cy="48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010274" y="5505948"/>
            <a:ext cx="752475" cy="48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6877049" y="5505948"/>
            <a:ext cx="752475" cy="48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172074" y="550594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31" name="직선 연결선 30"/>
          <p:cNvCxnSpPr>
            <a:stCxn id="168" idx="1"/>
            <a:endCxn id="148" idx="3"/>
          </p:cNvCxnSpPr>
          <p:nvPr/>
        </p:nvCxnSpPr>
        <p:spPr>
          <a:xfrm flipH="1">
            <a:off x="4076699" y="5748587"/>
            <a:ext cx="11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69" idx="3"/>
            <a:endCxn id="170" idx="1"/>
          </p:cNvCxnSpPr>
          <p:nvPr/>
        </p:nvCxnSpPr>
        <p:spPr>
          <a:xfrm>
            <a:off x="6762749" y="5748587"/>
            <a:ext cx="11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78427" y="1495425"/>
            <a:ext cx="9246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0x10001</a:t>
            </a:r>
            <a:r>
              <a:rPr lang="ko-KR" altLang="en-US" dirty="0" smtClean="0"/>
              <a:t>이 다음 주소 값으로 들어온다면 </a:t>
            </a:r>
            <a:r>
              <a:rPr lang="en-US" altLang="ko-KR" dirty="0" smtClean="0"/>
              <a:t>0x10000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0x10001</a:t>
            </a:r>
            <a:r>
              <a:rPr lang="ko-KR" altLang="en-US" dirty="0" smtClean="0"/>
              <a:t>로 바꾸어 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만약</a:t>
            </a:r>
            <a:r>
              <a:rPr lang="en-US" altLang="ko-KR" dirty="0" smtClean="0"/>
              <a:t> 0x30010</a:t>
            </a:r>
            <a:r>
              <a:rPr lang="ko-KR" altLang="en-US" dirty="0" smtClean="0"/>
              <a:t>이 다음 주소 값으로 들어온다면 </a:t>
            </a:r>
            <a:r>
              <a:rPr lang="en-US" altLang="ko-KR" dirty="0" smtClean="0"/>
              <a:t>0x30000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0x30010</a:t>
            </a:r>
            <a:r>
              <a:rPr lang="ko-KR" altLang="en-US" dirty="0" smtClean="0"/>
              <a:t>로 바꾸어 준다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만약 접근한 주소가 </a:t>
            </a:r>
            <a:r>
              <a:rPr lang="en-US" altLang="ko-KR" dirty="0" smtClean="0"/>
              <a:t>Last address </a:t>
            </a:r>
            <a:r>
              <a:rPr lang="ko-KR" altLang="en-US" dirty="0" smtClean="0"/>
              <a:t>배열에 존재하지 않는다면 추가해준다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41907" y="2670193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Last address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98" idx="3"/>
          </p:cNvCxnSpPr>
          <p:nvPr/>
        </p:nvCxnSpPr>
        <p:spPr>
          <a:xfrm flipV="1">
            <a:off x="7686675" y="3280290"/>
            <a:ext cx="571500" cy="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58175" y="2937391"/>
            <a:ext cx="354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델타 값은 바로 전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와의 차이를 저장하는 것이 아닌 </a:t>
            </a:r>
            <a:r>
              <a:rPr lang="en-US" altLang="ko-KR" dirty="0" smtClean="0"/>
              <a:t>Last address</a:t>
            </a:r>
            <a:r>
              <a:rPr lang="ko-KR" altLang="en-US" dirty="0" smtClean="0"/>
              <a:t>와 현재 주소 값의 차이로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170" idx="3"/>
          </p:cNvCxnSpPr>
          <p:nvPr/>
        </p:nvCxnSpPr>
        <p:spPr>
          <a:xfrm>
            <a:off x="7629524" y="5748587"/>
            <a:ext cx="628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58175" y="5429250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이후에는 </a:t>
            </a:r>
            <a:r>
              <a:rPr lang="en-US" altLang="ko-KR" dirty="0" smtClean="0"/>
              <a:t>LSTM </a:t>
            </a:r>
            <a:r>
              <a:rPr lang="en-US" altLang="ko-KR" dirty="0" err="1" smtClean="0"/>
              <a:t>prefetcher</a:t>
            </a:r>
            <a:r>
              <a:rPr lang="en-US" altLang="ko-KR" dirty="0" smtClean="0"/>
              <a:t> – 2</a:t>
            </a:r>
            <a:r>
              <a:rPr lang="ko-KR" altLang="en-US" dirty="0" smtClean="0"/>
              <a:t>와 똑같은 방법을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5656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43460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en-US" altLang="ko-K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- 3</a:t>
            </a:r>
            <a:endParaRPr lang="ko-KR" alt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Part3,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8428" y="1612375"/>
            <a:ext cx="998012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장점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(1) LSTM </a:t>
            </a:r>
            <a:r>
              <a:rPr lang="en-US" altLang="ko-KR" dirty="0" err="1" smtClean="0"/>
              <a:t>prefetcher</a:t>
            </a:r>
            <a:r>
              <a:rPr lang="en-US" altLang="ko-KR" dirty="0" smtClean="0"/>
              <a:t> – 1</a:t>
            </a:r>
            <a:r>
              <a:rPr lang="ko-KR" altLang="en-US" dirty="0" smtClean="0"/>
              <a:t>의 단점들을 어느정도 보완해줄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단점</a:t>
            </a:r>
            <a:endParaRPr lang="en-US" altLang="ko-KR" sz="2400" dirty="0" smtClean="0"/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ko-KR" altLang="en-US" dirty="0" smtClean="0"/>
              <a:t>저장해야 할 변수들이 많다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복잡하고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값을 요구한 이후에 </a:t>
            </a:r>
            <a:r>
              <a:rPr lang="en-US" altLang="ko-KR" dirty="0" err="1" smtClean="0"/>
              <a:t>prefetch</a:t>
            </a:r>
            <a:r>
              <a:rPr lang="ko-KR" altLang="en-US" dirty="0" smtClean="0"/>
              <a:t>될 가능성이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8030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CFDDF3-7195-497B-BAA4-9666E5B0CC42}"/>
              </a:ext>
            </a:extLst>
          </p:cNvPr>
          <p:cNvCxnSpPr>
            <a:cxnSpLocks/>
          </p:cNvCxnSpPr>
          <p:nvPr/>
        </p:nvCxnSpPr>
        <p:spPr>
          <a:xfrm>
            <a:off x="1178560" y="1312803"/>
            <a:ext cx="10721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27B612-1560-4864-943D-D6CAED3FE88C}"/>
              </a:ext>
            </a:extLst>
          </p:cNvPr>
          <p:cNvSpPr txBox="1"/>
          <p:nvPr/>
        </p:nvSpPr>
        <p:spPr>
          <a:xfrm>
            <a:off x="1278428" y="397679"/>
            <a:ext cx="43460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 </a:t>
            </a:r>
            <a:r>
              <a:rPr lang="en-US" altLang="ko-KR" sz="3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prefetcher</a:t>
            </a:r>
            <a:r>
              <a:rPr lang="en-US" altLang="ko-KR" sz="3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- 4</a:t>
            </a:r>
            <a:endParaRPr lang="ko-KR" altLang="en-US" sz="3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46B9B-0A33-4110-8D17-DD1F3F43B7B9}"/>
              </a:ext>
            </a:extLst>
          </p:cNvPr>
          <p:cNvSpPr txBox="1"/>
          <p:nvPr/>
        </p:nvSpPr>
        <p:spPr>
          <a:xfrm>
            <a:off x="457200" y="45108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Part4,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19250" y="1390650"/>
            <a:ext cx="3748065" cy="359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19250" y="2028825"/>
            <a:ext cx="3748065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19249" y="2657475"/>
            <a:ext cx="3748065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619248" y="3324225"/>
            <a:ext cx="3748065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19247" y="3962400"/>
            <a:ext cx="3748065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19247" y="4471987"/>
            <a:ext cx="3748065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3028" y="5076825"/>
            <a:ext cx="1140922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301303" y="5076825"/>
            <a:ext cx="1140922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588342" y="5076825"/>
            <a:ext cx="1140922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968428" y="5076825"/>
            <a:ext cx="1140922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751643" y="5248275"/>
            <a:ext cx="7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976289" y="614158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89" y="6141580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710090" y="614158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090" y="6141580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414564" y="614158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564" y="614158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81689" y="614158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689" y="6141580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>
            <a:stCxn id="56" idx="0"/>
            <a:endCxn id="51" idx="2"/>
          </p:cNvCxnSpPr>
          <p:nvPr/>
        </p:nvCxnSpPr>
        <p:spPr>
          <a:xfrm flipV="1">
            <a:off x="1433489" y="5857875"/>
            <a:ext cx="0" cy="28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8" idx="0"/>
            <a:endCxn id="52" idx="2"/>
          </p:cNvCxnSpPr>
          <p:nvPr/>
        </p:nvCxnSpPr>
        <p:spPr>
          <a:xfrm flipV="1">
            <a:off x="2871764" y="5857875"/>
            <a:ext cx="0" cy="28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7" idx="0"/>
            <a:endCxn id="53" idx="2"/>
          </p:cNvCxnSpPr>
          <p:nvPr/>
        </p:nvCxnSpPr>
        <p:spPr>
          <a:xfrm flipH="1" flipV="1">
            <a:off x="5158803" y="5857875"/>
            <a:ext cx="8487" cy="28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9" idx="0"/>
            <a:endCxn id="54" idx="2"/>
          </p:cNvCxnSpPr>
          <p:nvPr/>
        </p:nvCxnSpPr>
        <p:spPr>
          <a:xfrm flipV="1">
            <a:off x="6538889" y="5857875"/>
            <a:ext cx="0" cy="28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1" idx="3"/>
            <a:endCxn id="52" idx="1"/>
          </p:cNvCxnSpPr>
          <p:nvPr/>
        </p:nvCxnSpPr>
        <p:spPr>
          <a:xfrm>
            <a:off x="2003950" y="5467350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729264" y="5476875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9" idx="3"/>
          </p:cNvCxnSpPr>
          <p:nvPr/>
        </p:nvCxnSpPr>
        <p:spPr>
          <a:xfrm>
            <a:off x="6996089" y="6326246"/>
            <a:ext cx="757261" cy="2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53349" y="6141580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접근한 페이지 번호</a:t>
            </a:r>
            <a:endParaRPr lang="ko-KR" altLang="en-US"/>
          </a:p>
        </p:txBody>
      </p:sp>
      <p:cxnSp>
        <p:nvCxnSpPr>
          <p:cNvPr id="70" name="직선 화살표 연결선 69"/>
          <p:cNvCxnSpPr>
            <a:stCxn id="54" idx="3"/>
          </p:cNvCxnSpPr>
          <p:nvPr/>
        </p:nvCxnSpPr>
        <p:spPr>
          <a:xfrm>
            <a:off x="7109350" y="5467350"/>
            <a:ext cx="643999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53349" y="5282684"/>
            <a:ext cx="229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다음 페이지를 예측</a:t>
            </a: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920236" y="1481386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686762" y="1481386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958586" y="1481386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8720586" y="1481386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374719" y="1481386"/>
            <a:ext cx="50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6538085" y="1676648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476399" y="1676896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5" idx="3"/>
          </p:cNvCxnSpPr>
          <p:nvPr/>
        </p:nvCxnSpPr>
        <p:spPr>
          <a:xfrm flipV="1">
            <a:off x="9339239" y="1666052"/>
            <a:ext cx="404836" cy="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744075" y="1481386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델타값</a:t>
            </a:r>
            <a:r>
              <a:rPr lang="ko-KR" altLang="en-US" dirty="0" smtClean="0"/>
              <a:t> 예측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920236" y="2148959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686762" y="2148959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958586" y="2148959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8720586" y="2148959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374719" y="2148959"/>
            <a:ext cx="50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87" name="직선 연결선 86"/>
          <p:cNvCxnSpPr/>
          <p:nvPr/>
        </p:nvCxnSpPr>
        <p:spPr>
          <a:xfrm>
            <a:off x="6538085" y="2344221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476399" y="2344469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5" idx="3"/>
          </p:cNvCxnSpPr>
          <p:nvPr/>
        </p:nvCxnSpPr>
        <p:spPr>
          <a:xfrm flipV="1">
            <a:off x="9339239" y="2333625"/>
            <a:ext cx="404836" cy="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744075" y="214895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델타값</a:t>
            </a:r>
            <a:r>
              <a:rPr lang="ko-KR" altLang="en-US" dirty="0" smtClean="0"/>
              <a:t> 예측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5920236" y="2863582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686762" y="2863582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7958586" y="2863582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720586" y="2863582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374719" y="2863582"/>
            <a:ext cx="50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6538085" y="3058844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476399" y="3059092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4" idx="3"/>
          </p:cNvCxnSpPr>
          <p:nvPr/>
        </p:nvCxnSpPr>
        <p:spPr>
          <a:xfrm flipV="1">
            <a:off x="9339239" y="3048248"/>
            <a:ext cx="404836" cy="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744075" y="2863582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델타값</a:t>
            </a:r>
            <a:r>
              <a:rPr lang="ko-KR" altLang="en-US" dirty="0" smtClean="0"/>
              <a:t> 예측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5920236" y="3473793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6686762" y="3473793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7958586" y="3473793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8720586" y="3473793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374719" y="3473793"/>
            <a:ext cx="50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05" name="직선 연결선 104"/>
          <p:cNvCxnSpPr/>
          <p:nvPr/>
        </p:nvCxnSpPr>
        <p:spPr>
          <a:xfrm>
            <a:off x="6538085" y="3669055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8476399" y="3669303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3" idx="3"/>
          </p:cNvCxnSpPr>
          <p:nvPr/>
        </p:nvCxnSpPr>
        <p:spPr>
          <a:xfrm flipV="1">
            <a:off x="9339239" y="3658459"/>
            <a:ext cx="404836" cy="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744075" y="3473793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델타값</a:t>
            </a:r>
            <a:r>
              <a:rPr lang="ko-KR" altLang="en-US" dirty="0" smtClean="0"/>
              <a:t> 예측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5920236" y="4090643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6686762" y="4090643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7958586" y="4090643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8720586" y="4090643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7374719" y="4090643"/>
            <a:ext cx="50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6538085" y="4285905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8476399" y="4286153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12" idx="3"/>
          </p:cNvCxnSpPr>
          <p:nvPr/>
        </p:nvCxnSpPr>
        <p:spPr>
          <a:xfrm flipV="1">
            <a:off x="9339239" y="4275309"/>
            <a:ext cx="404836" cy="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744075" y="4090643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델타값</a:t>
            </a:r>
            <a:r>
              <a:rPr lang="ko-KR" altLang="en-US" dirty="0" smtClean="0"/>
              <a:t> 예측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5920236" y="4587261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686762" y="4587261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958586" y="4587261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8720586" y="4587261"/>
            <a:ext cx="6186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7374719" y="4587261"/>
            <a:ext cx="50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23" name="직선 연결선 122"/>
          <p:cNvCxnSpPr/>
          <p:nvPr/>
        </p:nvCxnSpPr>
        <p:spPr>
          <a:xfrm>
            <a:off x="6538085" y="4782523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476399" y="4782771"/>
            <a:ext cx="297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21" idx="3"/>
          </p:cNvCxnSpPr>
          <p:nvPr/>
        </p:nvCxnSpPr>
        <p:spPr>
          <a:xfrm flipV="1">
            <a:off x="9339239" y="4771927"/>
            <a:ext cx="404836" cy="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744075" y="4587261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델타값</a:t>
            </a:r>
            <a:r>
              <a:rPr lang="ko-KR" altLang="en-US" dirty="0" smtClean="0"/>
              <a:t>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7125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615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8C66C8"/>
      </a:accent1>
      <a:accent2>
        <a:srgbClr val="F7A2E1"/>
      </a:accent2>
      <a:accent3>
        <a:srgbClr val="B85CEF"/>
      </a:accent3>
      <a:accent4>
        <a:srgbClr val="6F16B5"/>
      </a:accent4>
      <a:accent5>
        <a:srgbClr val="96008C"/>
      </a:accent5>
      <a:accent6>
        <a:srgbClr val="3949A0"/>
      </a:accent6>
      <a:hlink>
        <a:srgbClr val="3F3F3F"/>
      </a:hlink>
      <a:folHlink>
        <a:srgbClr val="3F3F3F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585</Words>
  <Application>Microsoft Office PowerPoint</Application>
  <PresentationFormat>와이드스크린</PresentationFormat>
  <Paragraphs>177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Nova</vt:lpstr>
      <vt:lpstr>나눔스퀘어 ExtraBold</vt:lpstr>
      <vt:lpstr>나눔스퀘어 Light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이승태</cp:lastModifiedBy>
  <cp:revision>48</cp:revision>
  <dcterms:created xsi:type="dcterms:W3CDTF">2020-06-08T02:16:33Z</dcterms:created>
  <dcterms:modified xsi:type="dcterms:W3CDTF">2021-06-22T19:40:29Z</dcterms:modified>
</cp:coreProperties>
</file>