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21386800" cy="30279975"/>
  <p:notesSz cx="6858000" cy="100139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65" autoAdjust="0"/>
    <p:restoredTop sz="96344" autoAdjust="0"/>
  </p:normalViewPr>
  <p:slideViewPr>
    <p:cSldViewPr>
      <p:cViewPr>
        <p:scale>
          <a:sx n="66" d="100"/>
          <a:sy n="66" d="100"/>
        </p:scale>
        <p:origin x="108" y="-5148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2300"/>
            <a:ext cx="29718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512300"/>
            <a:ext cx="29718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E436C7-91CA-4B7E-B497-11C83FDCC46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3375" y="9405938"/>
            <a:ext cx="18180050" cy="64912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338" y="17159288"/>
            <a:ext cx="14970125" cy="7737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137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9975" y="7065963"/>
            <a:ext cx="19246850" cy="19983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871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505113" y="2178050"/>
            <a:ext cx="4811712" cy="248713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9975" y="2178050"/>
            <a:ext cx="14282738" cy="2487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00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975" y="7065963"/>
            <a:ext cx="19246850" cy="1998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0174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100" y="19457988"/>
            <a:ext cx="18178463" cy="60134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100" y="12833350"/>
            <a:ext cx="18178463" cy="66246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4178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9975" y="7065963"/>
            <a:ext cx="9547225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769600" y="7065963"/>
            <a:ext cx="9547225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643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4685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975" y="6778625"/>
            <a:ext cx="9448800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975" y="9602788"/>
            <a:ext cx="9448800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850" y="6778625"/>
            <a:ext cx="9451975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850" y="9602788"/>
            <a:ext cx="9451975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7118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1457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6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975" y="1204913"/>
            <a:ext cx="7035800" cy="5130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363" y="1204913"/>
            <a:ext cx="11955462" cy="25844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975" y="6335713"/>
            <a:ext cx="7035800" cy="2071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0676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2588" y="21196300"/>
            <a:ext cx="12831762" cy="2501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2588" y="2705100"/>
            <a:ext cx="12831762" cy="18168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2588" y="23698200"/>
            <a:ext cx="12831762" cy="3554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6952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9975" y="2178050"/>
            <a:ext cx="1924685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232" tIns="147616" rIns="295232" bIns="1476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AutoShape 8"/>
          <p:cNvSpPr>
            <a:spLocks noChangeArrowheads="1"/>
          </p:cNvSpPr>
          <p:nvPr userDrawn="1"/>
        </p:nvSpPr>
        <p:spPr bwMode="auto">
          <a:xfrm>
            <a:off x="539750" y="450850"/>
            <a:ext cx="20162838" cy="1079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/>
          </a:p>
        </p:txBody>
      </p:sp>
      <p:pic>
        <p:nvPicPr>
          <p:cNvPr id="1028" name="Picture 9" descr="icc_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415925"/>
            <a:ext cx="5434013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9" name="Group 52"/>
          <p:cNvGrpSpPr>
            <a:grpSpLocks/>
          </p:cNvGrpSpPr>
          <p:nvPr userDrawn="1"/>
        </p:nvGrpSpPr>
        <p:grpSpPr bwMode="auto">
          <a:xfrm>
            <a:off x="1044575" y="7651750"/>
            <a:ext cx="19297650" cy="73025"/>
            <a:chOff x="658" y="5046"/>
            <a:chExt cx="12156" cy="46"/>
          </a:xfrm>
        </p:grpSpPr>
        <p:sp>
          <p:nvSpPr>
            <p:cNvPr id="1031" name="Line 11"/>
            <p:cNvSpPr>
              <a:spLocks noChangeShapeType="1"/>
            </p:cNvSpPr>
            <p:nvPr userDrawn="1"/>
          </p:nvSpPr>
          <p:spPr bwMode="auto">
            <a:xfrm>
              <a:off x="658" y="5046"/>
              <a:ext cx="12156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ko-KR" altLang="en-US"/>
            </a:p>
          </p:txBody>
        </p:sp>
        <p:sp>
          <p:nvSpPr>
            <p:cNvPr id="1032" name="Line 12"/>
            <p:cNvSpPr>
              <a:spLocks noChangeShapeType="1"/>
            </p:cNvSpPr>
            <p:nvPr userDrawn="1"/>
          </p:nvSpPr>
          <p:spPr bwMode="auto">
            <a:xfrm>
              <a:off x="839" y="5092"/>
              <a:ext cx="11703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ko-KR" altLang="en-US"/>
            </a:p>
          </p:txBody>
        </p:sp>
      </p:grpSp>
      <p:sp>
        <p:nvSpPr>
          <p:cNvPr id="1030" name="Line 18"/>
          <p:cNvSpPr>
            <a:spLocks noChangeShapeType="1"/>
          </p:cNvSpPr>
          <p:nvPr userDrawn="1"/>
        </p:nvSpPr>
        <p:spPr bwMode="auto">
          <a:xfrm>
            <a:off x="411163" y="30045025"/>
            <a:ext cx="20521612" cy="0"/>
          </a:xfrm>
          <a:prstGeom prst="line">
            <a:avLst/>
          </a:prstGeom>
          <a:noFill/>
          <a:ln w="76200" cmpd="tri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750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52750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defTabSz="2952750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defTabSz="2952750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defTabSz="2952750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defTabSz="2952750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ctr" defTabSz="2952750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ctr" defTabSz="2952750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ctr" defTabSz="2952750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1106488" indent="-1106488" algn="l" defTabSz="295275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2398713" indent="-922338" algn="l" defTabSz="295275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3690938" indent="-738188" algn="l" defTabSz="295275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5167313" indent="-738188" algn="l" defTabSz="295275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6642100" indent="-738188" algn="l" defTabSz="295275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7099300" indent="-738188" algn="l" defTabSz="2952750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7556500" indent="-738188" algn="l" defTabSz="2952750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8013700" indent="-738188" algn="l" defTabSz="2952750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8470900" indent="-738188" algn="l" defTabSz="2952750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그룹 4"/>
          <p:cNvGrpSpPr>
            <a:grpSpLocks/>
          </p:cNvGrpSpPr>
          <p:nvPr/>
        </p:nvGrpSpPr>
        <p:grpSpPr bwMode="auto">
          <a:xfrm>
            <a:off x="622300" y="460375"/>
            <a:ext cx="20100925" cy="1155700"/>
            <a:chOff x="529829" y="460834"/>
            <a:chExt cx="20101322" cy="1155239"/>
          </a:xfrm>
        </p:grpSpPr>
        <p:sp>
          <p:nvSpPr>
            <p:cNvPr id="2118" name="TextBox 3"/>
            <p:cNvSpPr txBox="1">
              <a:spLocks noChangeArrowheads="1"/>
            </p:cNvSpPr>
            <p:nvPr/>
          </p:nvSpPr>
          <p:spPr bwMode="auto">
            <a:xfrm>
              <a:off x="529829" y="515619"/>
              <a:ext cx="20101322" cy="11004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19" name="Text Box 43"/>
            <p:cNvSpPr txBox="1">
              <a:spLocks noChangeArrowheads="1"/>
            </p:cNvSpPr>
            <p:nvPr/>
          </p:nvSpPr>
          <p:spPr bwMode="auto">
            <a:xfrm>
              <a:off x="18068925" y="622300"/>
              <a:ext cx="2438834" cy="771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44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연구작품</a:t>
              </a:r>
            </a:p>
          </p:txBody>
        </p:sp>
        <p:sp>
          <p:nvSpPr>
            <p:cNvPr id="2120" name="Line 44"/>
            <p:cNvSpPr>
              <a:spLocks noChangeShapeType="1"/>
            </p:cNvSpPr>
            <p:nvPr/>
          </p:nvSpPr>
          <p:spPr bwMode="auto">
            <a:xfrm>
              <a:off x="18180050" y="1385888"/>
              <a:ext cx="22352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ko-KR" altLang="en-US"/>
            </a:p>
          </p:txBody>
        </p:sp>
        <p:sp>
          <p:nvSpPr>
            <p:cNvPr id="2121" name="Text Box 43"/>
            <p:cNvSpPr txBox="1">
              <a:spLocks noChangeArrowheads="1"/>
            </p:cNvSpPr>
            <p:nvPr/>
          </p:nvSpPr>
          <p:spPr bwMode="auto">
            <a:xfrm>
              <a:off x="2224385" y="460834"/>
              <a:ext cx="3245347" cy="1140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28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성균관대학교  </a:t>
              </a:r>
              <a:r>
                <a:rPr lang="ko-KR" altLang="en-US" sz="32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                  </a:t>
              </a:r>
              <a:r>
                <a:rPr lang="ko-KR" altLang="en-US" sz="3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정보통신대학</a:t>
              </a:r>
              <a:endParaRPr lang="en-US" altLang="ko-KR" sz="36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051" name="Group 4"/>
          <p:cNvGrpSpPr>
            <a:grpSpLocks/>
          </p:cNvGrpSpPr>
          <p:nvPr/>
        </p:nvGrpSpPr>
        <p:grpSpPr bwMode="auto">
          <a:xfrm>
            <a:off x="36513" y="8083550"/>
            <a:ext cx="10506075" cy="1295400"/>
            <a:chOff x="23" y="5092"/>
            <a:chExt cx="6618" cy="816"/>
          </a:xfrm>
        </p:grpSpPr>
        <p:grpSp>
          <p:nvGrpSpPr>
            <p:cNvPr id="2112" name="Group 5"/>
            <p:cNvGrpSpPr>
              <a:grpSpLocks/>
            </p:cNvGrpSpPr>
            <p:nvPr/>
          </p:nvGrpSpPr>
          <p:grpSpPr bwMode="auto">
            <a:xfrm>
              <a:off x="23" y="5092"/>
              <a:ext cx="6618" cy="771"/>
              <a:chOff x="23" y="5092"/>
              <a:chExt cx="6618" cy="771"/>
            </a:xfrm>
          </p:grpSpPr>
          <p:sp>
            <p:nvSpPr>
              <p:cNvPr id="19462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51163">
                  <a:defRPr/>
                </a:pP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ko-KR" alt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개 요</a:t>
                </a:r>
              </a:p>
            </p:txBody>
          </p:sp>
          <p:sp>
            <p:nvSpPr>
              <p:cNvPr id="2117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85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0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grpSp>
          <p:nvGrpSpPr>
            <p:cNvPr id="2113" name="Group 8"/>
            <p:cNvGrpSpPr>
              <a:grpSpLocks/>
            </p:cNvGrpSpPr>
            <p:nvPr/>
          </p:nvGrpSpPr>
          <p:grpSpPr bwMode="auto">
            <a:xfrm>
              <a:off x="2079" y="5228"/>
              <a:ext cx="3250" cy="680"/>
              <a:chOff x="2079" y="5228"/>
              <a:chExt cx="3250" cy="680"/>
            </a:xfrm>
          </p:grpSpPr>
          <p:sp>
            <p:nvSpPr>
              <p:cNvPr id="2114" name="Arc 9"/>
              <p:cNvSpPr>
                <a:spLocks/>
              </p:cNvSpPr>
              <p:nvPr/>
            </p:nvSpPr>
            <p:spPr bwMode="auto">
              <a:xfrm flipV="1">
                <a:off x="2291" y="5273"/>
                <a:ext cx="3038" cy="6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115" name="Arc 10"/>
              <p:cNvSpPr>
                <a:spLocks/>
              </p:cNvSpPr>
              <p:nvPr/>
            </p:nvSpPr>
            <p:spPr bwMode="auto">
              <a:xfrm flipV="1">
                <a:off x="2079" y="5228"/>
                <a:ext cx="3069" cy="680"/>
              </a:xfrm>
              <a:custGeom>
                <a:avLst/>
                <a:gdLst>
                  <a:gd name="T0" fmla="*/ 0 w 21818"/>
                  <a:gd name="T1" fmla="*/ 0 h 21600"/>
                  <a:gd name="T2" fmla="*/ 0 w 21818"/>
                  <a:gd name="T3" fmla="*/ 0 h 21600"/>
                  <a:gd name="T4" fmla="*/ 0 w 218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8"/>
                  <a:gd name="T10" fmla="*/ 0 h 21600"/>
                  <a:gd name="T11" fmla="*/ 21818 w 218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8" h="21600" fill="none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</a:path>
                  <a:path w="21818" h="21600" stroke="0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lnTo>
                      <a:pt x="218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052" name="Group 11"/>
          <p:cNvGrpSpPr>
            <a:grpSpLocks/>
          </p:cNvGrpSpPr>
          <p:nvPr/>
        </p:nvGrpSpPr>
        <p:grpSpPr bwMode="auto">
          <a:xfrm>
            <a:off x="0" y="14060610"/>
            <a:ext cx="10506075" cy="1295401"/>
            <a:chOff x="23" y="9492"/>
            <a:chExt cx="6618" cy="816"/>
          </a:xfrm>
        </p:grpSpPr>
        <p:grpSp>
          <p:nvGrpSpPr>
            <p:cNvPr id="2106" name="Group 12"/>
            <p:cNvGrpSpPr>
              <a:grpSpLocks/>
            </p:cNvGrpSpPr>
            <p:nvPr/>
          </p:nvGrpSpPr>
          <p:grpSpPr bwMode="auto">
            <a:xfrm>
              <a:off x="23" y="9492"/>
              <a:ext cx="6618" cy="771"/>
              <a:chOff x="23" y="9492"/>
              <a:chExt cx="6618" cy="771"/>
            </a:xfrm>
          </p:grpSpPr>
          <p:sp>
            <p:nvSpPr>
              <p:cNvPr id="19469" name="AutoShape 13"/>
              <p:cNvSpPr>
                <a:spLocks noChangeArrowheads="1"/>
              </p:cNvSpPr>
              <p:nvPr/>
            </p:nvSpPr>
            <p:spPr bwMode="auto">
              <a:xfrm>
                <a:off x="250" y="97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51163">
                  <a:defRPr/>
                </a:pP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ko-KR" alt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모델의 구성</a:t>
                </a:r>
              </a:p>
            </p:txBody>
          </p:sp>
          <p:sp>
            <p:nvSpPr>
              <p:cNvPr id="2111" name="Text Box 14"/>
              <p:cNvSpPr txBox="1">
                <a:spLocks noChangeArrowheads="1"/>
              </p:cNvSpPr>
              <p:nvPr/>
            </p:nvSpPr>
            <p:spPr bwMode="auto">
              <a:xfrm>
                <a:off x="23" y="9492"/>
                <a:ext cx="585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0" b="1" dirty="0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grpSp>
          <p:nvGrpSpPr>
            <p:cNvPr id="2107" name="Group 15"/>
            <p:cNvGrpSpPr>
              <a:grpSpLocks/>
            </p:cNvGrpSpPr>
            <p:nvPr/>
          </p:nvGrpSpPr>
          <p:grpSpPr bwMode="auto">
            <a:xfrm>
              <a:off x="2079" y="9628"/>
              <a:ext cx="3250" cy="680"/>
              <a:chOff x="2079" y="5228"/>
              <a:chExt cx="3250" cy="680"/>
            </a:xfrm>
          </p:grpSpPr>
          <p:sp>
            <p:nvSpPr>
              <p:cNvPr id="2108" name="Arc 16"/>
              <p:cNvSpPr>
                <a:spLocks/>
              </p:cNvSpPr>
              <p:nvPr/>
            </p:nvSpPr>
            <p:spPr bwMode="auto">
              <a:xfrm flipV="1">
                <a:off x="2291" y="5273"/>
                <a:ext cx="3038" cy="6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109" name="Arc 17"/>
              <p:cNvSpPr>
                <a:spLocks/>
              </p:cNvSpPr>
              <p:nvPr/>
            </p:nvSpPr>
            <p:spPr bwMode="auto">
              <a:xfrm flipV="1">
                <a:off x="2079" y="5228"/>
                <a:ext cx="3069" cy="680"/>
              </a:xfrm>
              <a:custGeom>
                <a:avLst/>
                <a:gdLst>
                  <a:gd name="T0" fmla="*/ 0 w 21818"/>
                  <a:gd name="T1" fmla="*/ 0 h 21600"/>
                  <a:gd name="T2" fmla="*/ 0 w 21818"/>
                  <a:gd name="T3" fmla="*/ 0 h 21600"/>
                  <a:gd name="T4" fmla="*/ 0 w 218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8"/>
                  <a:gd name="T10" fmla="*/ 0 h 21600"/>
                  <a:gd name="T11" fmla="*/ 21818 w 218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8" h="21600" fill="none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</a:path>
                  <a:path w="21818" h="21600" stroke="0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lnTo>
                      <a:pt x="218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054" name="Group 24"/>
          <p:cNvGrpSpPr>
            <a:grpSpLocks/>
          </p:cNvGrpSpPr>
          <p:nvPr/>
        </p:nvGrpSpPr>
        <p:grpSpPr bwMode="auto">
          <a:xfrm>
            <a:off x="10450513" y="25149175"/>
            <a:ext cx="10504487" cy="1293813"/>
            <a:chOff x="6691" y="12940"/>
            <a:chExt cx="6617" cy="815"/>
          </a:xfrm>
        </p:grpSpPr>
        <p:sp>
          <p:nvSpPr>
            <p:cNvPr id="19481" name="AutoShape 25"/>
            <p:cNvSpPr>
              <a:spLocks noChangeArrowheads="1"/>
            </p:cNvSpPr>
            <p:nvPr/>
          </p:nvSpPr>
          <p:spPr bwMode="auto">
            <a:xfrm>
              <a:off x="6917" y="13166"/>
              <a:ext cx="6391" cy="544"/>
            </a:xfrm>
            <a:prstGeom prst="flowChartAlternateProcess">
              <a:avLst/>
            </a:prstGeom>
            <a:gradFill rotWithShape="1">
              <a:gsLst>
                <a:gs pos="0">
                  <a:srgbClr val="336699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951163">
                <a:defRPr/>
              </a:pPr>
              <a:r>
                <a:rPr lang="en-US" altLang="ko-KR" sz="4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4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결론</a:t>
              </a:r>
            </a:p>
          </p:txBody>
        </p:sp>
        <p:sp>
          <p:nvSpPr>
            <p:cNvPr id="2097" name="Text Box 26"/>
            <p:cNvSpPr txBox="1">
              <a:spLocks noChangeArrowheads="1"/>
            </p:cNvSpPr>
            <p:nvPr/>
          </p:nvSpPr>
          <p:spPr bwMode="auto">
            <a:xfrm>
              <a:off x="6691" y="12940"/>
              <a:ext cx="58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6000" b="1">
                  <a:solidFill>
                    <a:schemeClr val="bg1"/>
                  </a:solidFill>
                </a:rPr>
                <a:t>ⓔ</a:t>
              </a:r>
            </a:p>
          </p:txBody>
        </p:sp>
        <p:grpSp>
          <p:nvGrpSpPr>
            <p:cNvPr id="2098" name="Group 27"/>
            <p:cNvGrpSpPr>
              <a:grpSpLocks/>
            </p:cNvGrpSpPr>
            <p:nvPr/>
          </p:nvGrpSpPr>
          <p:grpSpPr bwMode="auto">
            <a:xfrm>
              <a:off x="8913" y="13075"/>
              <a:ext cx="3250" cy="680"/>
              <a:chOff x="2079" y="5228"/>
              <a:chExt cx="3250" cy="680"/>
            </a:xfrm>
          </p:grpSpPr>
          <p:sp>
            <p:nvSpPr>
              <p:cNvPr id="2099" name="Arc 28"/>
              <p:cNvSpPr>
                <a:spLocks/>
              </p:cNvSpPr>
              <p:nvPr/>
            </p:nvSpPr>
            <p:spPr bwMode="auto">
              <a:xfrm flipV="1">
                <a:off x="2291" y="5273"/>
                <a:ext cx="3038" cy="6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100" name="Arc 29"/>
              <p:cNvSpPr>
                <a:spLocks/>
              </p:cNvSpPr>
              <p:nvPr/>
            </p:nvSpPr>
            <p:spPr bwMode="auto">
              <a:xfrm flipV="1">
                <a:off x="2079" y="5228"/>
                <a:ext cx="3069" cy="680"/>
              </a:xfrm>
              <a:custGeom>
                <a:avLst/>
                <a:gdLst>
                  <a:gd name="T0" fmla="*/ 0 w 21818"/>
                  <a:gd name="T1" fmla="*/ 0 h 21600"/>
                  <a:gd name="T2" fmla="*/ 0 w 21818"/>
                  <a:gd name="T3" fmla="*/ 0 h 21600"/>
                  <a:gd name="T4" fmla="*/ 0 w 218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8"/>
                  <a:gd name="T10" fmla="*/ 0 h 21600"/>
                  <a:gd name="T11" fmla="*/ 21818 w 218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8" h="21600" fill="none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</a:path>
                  <a:path w="21818" h="21600" stroke="0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lnTo>
                      <a:pt x="218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1116013" y="1601788"/>
            <a:ext cx="192468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95232" tIns="147616" rIns="295232" bIns="147616" anchor="ctr"/>
          <a:lstStyle/>
          <a:p>
            <a:pPr algn="ctr" defTabSz="2952750">
              <a:defRPr/>
            </a:pPr>
            <a:r>
              <a:rPr lang="ko-KR" alt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머신러닝</a:t>
            </a:r>
            <a: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기반의 데이터 </a:t>
            </a:r>
            <a:r>
              <a:rPr lang="ko-KR" alt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프리페처</a:t>
            </a:r>
            <a:endParaRPr lang="en-US" altLang="ko-KR" sz="4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 defTabSz="2952750">
              <a:defRPr/>
            </a:pPr>
            <a:r>
              <a:rPr lang="ko-KR" altLang="en-US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박준혁</a:t>
            </a:r>
            <a:r>
              <a: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6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이승태</a:t>
            </a:r>
            <a:br>
              <a:rPr lang="ko-KR" altLang="en-US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성균관대학교 정보통신대학</a:t>
            </a:r>
            <a:b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</a:br>
            <a:b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Data prefetcher based on machine learning</a:t>
            </a:r>
            <a: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Park Jun </a:t>
            </a:r>
            <a:r>
              <a:rPr lang="en-US" altLang="ko-KR" sz="36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Hyeok</a:t>
            </a:r>
            <a:r>
              <a: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Lee Seung Tae </a:t>
            </a:r>
          </a:p>
          <a:p>
            <a:pPr algn="ctr" defTabSz="2952750">
              <a:defRPr/>
            </a:pPr>
            <a:r>
              <a: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Sungkyunkwan University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056" name="Text Box 31"/>
          <p:cNvSpPr txBox="1">
            <a:spLocks noChangeArrowheads="1"/>
          </p:cNvSpPr>
          <p:nvPr/>
        </p:nvSpPr>
        <p:spPr bwMode="auto">
          <a:xfrm>
            <a:off x="373856" y="9445749"/>
            <a:ext cx="10118725" cy="474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캐시 미스가 발생하지 않게 미리 사용될 가능성이 높은 데이터를 예측하여 캐시에 저장해 놓을 수 있다면 프로세서는 데이터를 요청하고 기다리는 시간이 줄어들게 된다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프로세서는 쉬지 않고 일을 할 수 있게 되어 메모리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</a:rPr>
              <a:t>레이턴시를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 감출 수 있게 된다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이러한 컴퓨터의 성능 향상을 위해 도입된 데이터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</a:rPr>
              <a:t>프리페처는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 메모리 접근의 시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/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공간적 지역성을 활용하여 다음 접근 메모리 주소를 예측하게 된다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우리는 시계열 데이터를 다루는데 유리한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</a:rPr>
              <a:t>LSTM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</a:rPr>
              <a:t>모델을 적용한 데이터 </a:t>
            </a:r>
            <a:r>
              <a:rPr lang="ko-KR" altLang="en-US" sz="2400" b="1" kern="0" spc="0" dirty="0" err="1">
                <a:solidFill>
                  <a:srgbClr val="000000"/>
                </a:solidFill>
                <a:effectLst/>
              </a:rPr>
              <a:t>프리페처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</a:rPr>
              <a:t>를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 제안한다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메모리 주소들의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offset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을 이용하여 연속된 메모리 접근 주소 간의 차이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(delta)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를 계산하고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현재 접근한 주소를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2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진법으로 나타낸 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이를 학습 데이터로 사용하여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LSTM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모델을 학습시킨다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제안된 데이터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</a:rPr>
              <a:t>프리페처는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 메모리 접근 패턴이 학습된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LSTM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모델을 사용하여 다음에 접근하게 될 메모리 주소를 예측하게 된다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.</a:t>
            </a:r>
            <a:endParaRPr lang="ko-KR" altLang="ko-KR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ko-KR" altLang="ko-KR" sz="2800" dirty="0">
              <a:solidFill>
                <a:srgbClr val="000000"/>
              </a:solidFill>
            </a:endParaRPr>
          </a:p>
        </p:txBody>
      </p:sp>
      <p:sp>
        <p:nvSpPr>
          <p:cNvPr id="2057" name="Text Box 34"/>
          <p:cNvSpPr txBox="1">
            <a:spLocks noChangeArrowheads="1"/>
          </p:cNvSpPr>
          <p:nvPr/>
        </p:nvSpPr>
        <p:spPr bwMode="auto">
          <a:xfrm>
            <a:off x="396875" y="16283961"/>
            <a:ext cx="10077450" cy="131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endParaRPr lang="ko-KR" altLang="ko-KR" sz="2400">
              <a:solidFill>
                <a:srgbClr val="000000"/>
              </a:solidFill>
            </a:endParaRPr>
          </a:p>
        </p:txBody>
      </p:sp>
      <p:sp>
        <p:nvSpPr>
          <p:cNvPr id="2058" name="Text Box 37"/>
          <p:cNvSpPr txBox="1">
            <a:spLocks noChangeArrowheads="1"/>
          </p:cNvSpPr>
          <p:nvPr/>
        </p:nvSpPr>
        <p:spPr bwMode="auto">
          <a:xfrm>
            <a:off x="10693400" y="26611263"/>
            <a:ext cx="10033000" cy="35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ko-KR" sz="2400" dirty="0">
                <a:solidFill>
                  <a:srgbClr val="000000"/>
                </a:solidFill>
              </a:rPr>
              <a:t>LSTM </a:t>
            </a:r>
            <a:r>
              <a:rPr lang="ko-KR" altLang="en-US" sz="2400" dirty="0">
                <a:solidFill>
                  <a:srgbClr val="000000"/>
                </a:solidFill>
              </a:rPr>
              <a:t>모델 기반의 데이터 </a:t>
            </a:r>
            <a:r>
              <a:rPr lang="ko-KR" altLang="en-US" sz="2400" dirty="0" err="1">
                <a:solidFill>
                  <a:srgbClr val="000000"/>
                </a:solidFill>
              </a:rPr>
              <a:t>프리페처는</a:t>
            </a:r>
            <a:r>
              <a:rPr lang="ko-KR" altLang="en-US" sz="2400" dirty="0">
                <a:solidFill>
                  <a:srgbClr val="000000"/>
                </a:solidFill>
              </a:rPr>
              <a:t> 접근하는 주소들을 이용하여 </a:t>
            </a:r>
            <a:r>
              <a:rPr lang="en-US" altLang="ko-KR" sz="2400" dirty="0">
                <a:solidFill>
                  <a:srgbClr val="000000"/>
                </a:solidFill>
              </a:rPr>
              <a:t>delta </a:t>
            </a:r>
            <a:r>
              <a:rPr lang="ko-KR" altLang="en-US" sz="2400" dirty="0">
                <a:solidFill>
                  <a:srgbClr val="000000"/>
                </a:solidFill>
              </a:rPr>
              <a:t>값을 형성하고 이 값과 </a:t>
            </a:r>
            <a:r>
              <a:rPr lang="en-US" altLang="ko-KR" sz="2400" dirty="0">
                <a:solidFill>
                  <a:srgbClr val="000000"/>
                </a:solidFill>
              </a:rPr>
              <a:t>Page</a:t>
            </a:r>
            <a:r>
              <a:rPr lang="ko-KR" altLang="en-US" sz="2400" dirty="0">
                <a:solidFill>
                  <a:srgbClr val="000000"/>
                </a:solidFill>
              </a:rPr>
              <a:t>정보가 </a:t>
            </a:r>
            <a:r>
              <a:rPr lang="en-US" altLang="ko-KR" sz="2400" dirty="0">
                <a:solidFill>
                  <a:srgbClr val="000000"/>
                </a:solidFill>
              </a:rPr>
              <a:t>LSTM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unit</a:t>
            </a:r>
            <a:r>
              <a:rPr lang="ko-KR" altLang="en-US" sz="2400" dirty="0">
                <a:solidFill>
                  <a:srgbClr val="000000"/>
                </a:solidFill>
              </a:rPr>
              <a:t>에 전달되어 다음에 올 확률이 제일 높은 </a:t>
            </a:r>
            <a:r>
              <a:rPr lang="en-US" altLang="ko-KR" sz="2400" dirty="0">
                <a:solidFill>
                  <a:srgbClr val="000000"/>
                </a:solidFill>
              </a:rPr>
              <a:t>2</a:t>
            </a:r>
            <a:r>
              <a:rPr lang="ko-KR" altLang="en-US" sz="2400" dirty="0">
                <a:solidFill>
                  <a:srgbClr val="000000"/>
                </a:solidFill>
              </a:rPr>
              <a:t>개의 </a:t>
            </a:r>
            <a:r>
              <a:rPr lang="en-US" altLang="ko-KR" sz="2400" dirty="0">
                <a:solidFill>
                  <a:srgbClr val="000000"/>
                </a:solidFill>
              </a:rPr>
              <a:t>delta</a:t>
            </a:r>
            <a:r>
              <a:rPr lang="ko-KR" altLang="en-US" sz="2400" dirty="0">
                <a:solidFill>
                  <a:srgbClr val="000000"/>
                </a:solidFill>
              </a:rPr>
              <a:t>값을 예측하여 </a:t>
            </a:r>
            <a:r>
              <a:rPr lang="ko-KR" altLang="en-US" sz="2400" dirty="0" err="1">
                <a:solidFill>
                  <a:srgbClr val="000000"/>
                </a:solidFill>
              </a:rPr>
              <a:t>프리페처가</a:t>
            </a:r>
            <a:r>
              <a:rPr lang="ko-KR" altLang="en-US" sz="2400" dirty="0">
                <a:solidFill>
                  <a:srgbClr val="000000"/>
                </a:solidFill>
              </a:rPr>
              <a:t> 없는 경우 보다 </a:t>
            </a:r>
            <a:r>
              <a:rPr lang="en-US" altLang="ko-KR" sz="2400" b="1" dirty="0">
                <a:solidFill>
                  <a:srgbClr val="000000"/>
                </a:solidFill>
              </a:rPr>
              <a:t>IPC</a:t>
            </a:r>
            <a:r>
              <a:rPr lang="ko-KR" altLang="en-US" sz="2400" b="1" dirty="0">
                <a:solidFill>
                  <a:srgbClr val="000000"/>
                </a:solidFill>
              </a:rPr>
              <a:t>가 </a:t>
            </a:r>
            <a:r>
              <a:rPr lang="en-US" altLang="ko-KR" sz="2400" b="1" dirty="0">
                <a:solidFill>
                  <a:srgbClr val="000000"/>
                </a:solidFill>
              </a:rPr>
              <a:t>19% </a:t>
            </a:r>
            <a:r>
              <a:rPr lang="ko-KR" altLang="en-US" sz="2400" b="1" dirty="0">
                <a:solidFill>
                  <a:srgbClr val="000000"/>
                </a:solidFill>
              </a:rPr>
              <a:t>향상되었다</a:t>
            </a:r>
            <a:r>
              <a:rPr lang="en-US" altLang="ko-KR" sz="2400" b="1" dirty="0">
                <a:solidFill>
                  <a:srgbClr val="000000"/>
                </a:solidFill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</a:rPr>
              <a:t>또한 </a:t>
            </a:r>
            <a:r>
              <a:rPr lang="en-US" altLang="ko-KR" sz="2400" dirty="0">
                <a:solidFill>
                  <a:srgbClr val="000000"/>
                </a:solidFill>
              </a:rPr>
              <a:t>page </a:t>
            </a:r>
            <a:r>
              <a:rPr lang="ko-KR" altLang="en-US" sz="2400" dirty="0">
                <a:solidFill>
                  <a:srgbClr val="000000"/>
                </a:solidFill>
              </a:rPr>
              <a:t>내부에 </a:t>
            </a:r>
            <a:r>
              <a:rPr lang="en-US" altLang="ko-KR" sz="2400" dirty="0">
                <a:solidFill>
                  <a:srgbClr val="000000"/>
                </a:solidFill>
              </a:rPr>
              <a:t>delta</a:t>
            </a:r>
            <a:r>
              <a:rPr lang="ko-KR" altLang="en-US" sz="2400" dirty="0">
                <a:solidFill>
                  <a:srgbClr val="000000"/>
                </a:solidFill>
              </a:rPr>
              <a:t> 값의 종류가 다양할 경우 기존 </a:t>
            </a:r>
            <a:r>
              <a:rPr lang="ko-KR" altLang="en-US" sz="2400" dirty="0" err="1">
                <a:solidFill>
                  <a:srgbClr val="000000"/>
                </a:solidFill>
              </a:rPr>
              <a:t>프리페처에</a:t>
            </a:r>
            <a:r>
              <a:rPr lang="ko-KR" altLang="en-US" sz="2400" dirty="0">
                <a:solidFill>
                  <a:srgbClr val="000000"/>
                </a:solidFill>
              </a:rPr>
              <a:t> 비해 약간의 </a:t>
            </a:r>
            <a:r>
              <a:rPr lang="en-US" altLang="ko-KR" sz="2400" dirty="0">
                <a:solidFill>
                  <a:srgbClr val="000000"/>
                </a:solidFill>
              </a:rPr>
              <a:t>IPC</a:t>
            </a:r>
            <a:r>
              <a:rPr lang="ko-KR" altLang="en-US" sz="2400" dirty="0">
                <a:solidFill>
                  <a:srgbClr val="000000"/>
                </a:solidFill>
              </a:rPr>
              <a:t> 상승을 보여주었다</a:t>
            </a:r>
            <a:r>
              <a:rPr lang="en-US" altLang="ko-KR" sz="2400" dirty="0">
                <a:solidFill>
                  <a:srgbClr val="000000"/>
                </a:solidFill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</a:rPr>
              <a:t>그러나 다른 경우 성능향상이 크지 않거나 오히려 떨어지는 부분이 있는데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이는 </a:t>
            </a:r>
            <a:r>
              <a:rPr lang="en-US" altLang="ko-KR" sz="2400" dirty="0">
                <a:solidFill>
                  <a:srgbClr val="000000"/>
                </a:solidFill>
              </a:rPr>
              <a:t>page</a:t>
            </a:r>
            <a:r>
              <a:rPr lang="ko-KR" altLang="en-US" sz="2400" dirty="0">
                <a:solidFill>
                  <a:srgbClr val="000000"/>
                </a:solidFill>
              </a:rPr>
              <a:t>가 변하는 경우 예측을 할 수 없고 </a:t>
            </a:r>
            <a:r>
              <a:rPr lang="en-US" altLang="ko-KR" sz="2400" dirty="0">
                <a:solidFill>
                  <a:srgbClr val="000000"/>
                </a:solidFill>
              </a:rPr>
              <a:t>Timeliness</a:t>
            </a:r>
            <a:r>
              <a:rPr lang="ko-KR" altLang="en-US" sz="2400" dirty="0">
                <a:solidFill>
                  <a:srgbClr val="000000"/>
                </a:solidFill>
              </a:rPr>
              <a:t>가 고려되지 않아 이러한 점들을 개선한다면 </a:t>
            </a:r>
            <a:r>
              <a:rPr lang="ko-KR" altLang="en-US" sz="2400" dirty="0" err="1">
                <a:solidFill>
                  <a:srgbClr val="000000"/>
                </a:solidFill>
              </a:rPr>
              <a:t>프리페처의</a:t>
            </a:r>
            <a:r>
              <a:rPr lang="ko-KR" altLang="en-US" sz="2400" dirty="0">
                <a:solidFill>
                  <a:srgbClr val="000000"/>
                </a:solidFill>
              </a:rPr>
              <a:t> 성능이 더욱 향상할 수 있을 것으로 보인다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endParaRPr lang="en-US" altLang="ko-KR" sz="2400" b="1" dirty="0">
              <a:solidFill>
                <a:srgbClr val="000000"/>
              </a:solidFill>
            </a:endParaRPr>
          </a:p>
        </p:txBody>
      </p:sp>
      <p:sp>
        <p:nvSpPr>
          <p:cNvPr id="2059" name="Text Box 39"/>
          <p:cNvSpPr txBox="1">
            <a:spLocks noChangeArrowheads="1"/>
          </p:cNvSpPr>
          <p:nvPr/>
        </p:nvSpPr>
        <p:spPr bwMode="auto">
          <a:xfrm>
            <a:off x="11125200" y="6781800"/>
            <a:ext cx="9140825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연구실명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SKKU COMPUTER ARCHITECTURE &amp; SYSTEMS LAB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60" name="AutoShape 40"/>
          <p:cNvSpPr>
            <a:spLocks noChangeArrowheads="1"/>
          </p:cNvSpPr>
          <p:nvPr/>
        </p:nvSpPr>
        <p:spPr bwMode="auto">
          <a:xfrm>
            <a:off x="1116013" y="6950075"/>
            <a:ext cx="576262" cy="38417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1" name="Text Box 41"/>
          <p:cNvSpPr txBox="1">
            <a:spLocks noChangeArrowheads="1"/>
          </p:cNvSpPr>
          <p:nvPr/>
        </p:nvSpPr>
        <p:spPr bwMode="auto">
          <a:xfrm>
            <a:off x="1724025" y="6781800"/>
            <a:ext cx="86836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 교수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홍석인 교수님</a:t>
            </a:r>
          </a:p>
        </p:txBody>
      </p:sp>
      <p:sp>
        <p:nvSpPr>
          <p:cNvPr id="2062" name="AutoShape 42"/>
          <p:cNvSpPr>
            <a:spLocks noChangeArrowheads="1"/>
          </p:cNvSpPr>
          <p:nvPr/>
        </p:nvSpPr>
        <p:spPr bwMode="auto">
          <a:xfrm>
            <a:off x="10548938" y="6950075"/>
            <a:ext cx="576262" cy="38417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2063" name="Group 92"/>
          <p:cNvGrpSpPr>
            <a:grpSpLocks/>
          </p:cNvGrpSpPr>
          <p:nvPr/>
        </p:nvGrpSpPr>
        <p:grpSpPr bwMode="auto">
          <a:xfrm>
            <a:off x="10477499" y="8083550"/>
            <a:ext cx="10512425" cy="1295400"/>
            <a:chOff x="6691" y="5092"/>
            <a:chExt cx="6622" cy="816"/>
          </a:xfrm>
        </p:grpSpPr>
        <p:sp>
          <p:nvSpPr>
            <p:cNvPr id="19549" name="AutoShape 93"/>
            <p:cNvSpPr>
              <a:spLocks noChangeArrowheads="1"/>
            </p:cNvSpPr>
            <p:nvPr/>
          </p:nvSpPr>
          <p:spPr bwMode="auto">
            <a:xfrm>
              <a:off x="6922" y="5307"/>
              <a:ext cx="6391" cy="544"/>
            </a:xfrm>
            <a:prstGeom prst="flowChartAlternateProcess">
              <a:avLst/>
            </a:prstGeom>
            <a:gradFill rotWithShape="1">
              <a:gsLst>
                <a:gs pos="0">
                  <a:srgbClr val="336699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951163">
                <a:defRPr/>
              </a:pPr>
              <a:r>
                <a:rPr lang="en-US" altLang="ko-KR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결 과</a:t>
              </a:r>
            </a:p>
          </p:txBody>
        </p:sp>
        <p:sp>
          <p:nvSpPr>
            <p:cNvPr id="2092" name="Text Box 94"/>
            <p:cNvSpPr txBox="1">
              <a:spLocks noChangeArrowheads="1"/>
            </p:cNvSpPr>
            <p:nvPr/>
          </p:nvSpPr>
          <p:spPr bwMode="auto">
            <a:xfrm>
              <a:off x="6691" y="5092"/>
              <a:ext cx="58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6000" b="1">
                  <a:solidFill>
                    <a:schemeClr val="bg1"/>
                  </a:solidFill>
                </a:rPr>
                <a:t>ⓔ</a:t>
              </a:r>
            </a:p>
          </p:txBody>
        </p:sp>
        <p:grpSp>
          <p:nvGrpSpPr>
            <p:cNvPr id="2093" name="Group 95"/>
            <p:cNvGrpSpPr>
              <a:grpSpLocks/>
            </p:cNvGrpSpPr>
            <p:nvPr/>
          </p:nvGrpSpPr>
          <p:grpSpPr bwMode="auto">
            <a:xfrm>
              <a:off x="8884" y="5228"/>
              <a:ext cx="3250" cy="680"/>
              <a:chOff x="2079" y="5228"/>
              <a:chExt cx="3250" cy="680"/>
            </a:xfrm>
          </p:grpSpPr>
          <p:sp>
            <p:nvSpPr>
              <p:cNvPr id="2094" name="Arc 96"/>
              <p:cNvSpPr>
                <a:spLocks/>
              </p:cNvSpPr>
              <p:nvPr/>
            </p:nvSpPr>
            <p:spPr bwMode="auto">
              <a:xfrm flipV="1">
                <a:off x="2291" y="5273"/>
                <a:ext cx="3038" cy="6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095" name="Arc 97"/>
              <p:cNvSpPr>
                <a:spLocks/>
              </p:cNvSpPr>
              <p:nvPr/>
            </p:nvSpPr>
            <p:spPr bwMode="auto">
              <a:xfrm flipV="1">
                <a:off x="2079" y="5228"/>
                <a:ext cx="3069" cy="680"/>
              </a:xfrm>
              <a:custGeom>
                <a:avLst/>
                <a:gdLst>
                  <a:gd name="T0" fmla="*/ 0 w 21818"/>
                  <a:gd name="T1" fmla="*/ 0 h 21600"/>
                  <a:gd name="T2" fmla="*/ 0 w 21818"/>
                  <a:gd name="T3" fmla="*/ 0 h 21600"/>
                  <a:gd name="T4" fmla="*/ 0 w 218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8"/>
                  <a:gd name="T10" fmla="*/ 0 h 21600"/>
                  <a:gd name="T11" fmla="*/ 21818 w 218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8" h="21600" fill="none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</a:path>
                  <a:path w="21818" h="21600" stroke="0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lnTo>
                      <a:pt x="218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065" name="Rectangle 109"/>
          <p:cNvSpPr>
            <a:spLocks noChangeArrowheads="1"/>
          </p:cNvSpPr>
          <p:nvPr/>
        </p:nvSpPr>
        <p:spPr bwMode="auto">
          <a:xfrm>
            <a:off x="0" y="12979400"/>
            <a:ext cx="21386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621" name="Group 1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0695367"/>
                  </p:ext>
                </p:extLst>
              </p:nvPr>
            </p:nvGraphicFramePr>
            <p:xfrm>
              <a:off x="360363" y="25139036"/>
              <a:ext cx="10045700" cy="4690583"/>
            </p:xfrm>
            <a:graphic>
              <a:graphicData uri="http://schemas.openxmlformats.org/drawingml/2006/table">
                <a:tbl>
                  <a:tblPr/>
                  <a:tblGrid>
                    <a:gridCol w="28585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871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29903"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LSTM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한 페이지 내에서의 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address 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차이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kumimoji="1" lang="ko-KR" alt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itchFamily="50" charset="-127"/>
                                </a:rPr>
                                <m:t>𝛿</m:t>
                              </m:r>
                            </m:oMath>
                          </a14:m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를 넣어준다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.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05320"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Address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binary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input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어느 페이지에 접근했는지 알기 위해서 페이지 번호를 이진법으로 바꾸어 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번째 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input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으로 넣어준다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.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948729"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Hidden layer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Hidden layer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는 총 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개가 있다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.</a:t>
                          </a:r>
                        </a:p>
                        <a:p>
                          <a:pPr marL="514350" marR="0" lvl="0" indent="-51435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LSTM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의 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Hidden layer</a:t>
                          </a:r>
                        </a:p>
                        <a:p>
                          <a:pPr marL="514350" marR="0" lvl="0" indent="-51435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address binary input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의 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hidden layer</a:t>
                          </a:r>
                        </a:p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 3. 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두 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input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을 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concatenate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한 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hidden layer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306631"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output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다음 </a:t>
                          </a:r>
                          <a14:m>
                            <m:oMath xmlns:m="http://schemas.openxmlformats.org/officeDocument/2006/math">
                              <m:r>
                                <a:rPr kumimoji="1" lang="ko-KR" alt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itchFamily="50" charset="-127"/>
                                </a:rPr>
                                <m:t>𝛿</m:t>
                              </m:r>
                            </m:oMath>
                          </a14:m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값이 무엇이 나오는지를 예측해준다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의 값이 가장 크다면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, 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모델이 다음 예측한 </a:t>
                          </a:r>
                          <a14:m>
                            <m:oMath xmlns:m="http://schemas.openxmlformats.org/officeDocument/2006/math">
                              <m:r>
                                <a:rPr kumimoji="1" lang="ko-KR" alt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itchFamily="50" charset="-127"/>
                                </a:rPr>
                                <m:t>𝛿</m:t>
                              </m:r>
                            </m:oMath>
                          </a14:m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값은 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-127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이다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. (0 - 127)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621" name="Group 1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0695367"/>
                  </p:ext>
                </p:extLst>
              </p:nvPr>
            </p:nvGraphicFramePr>
            <p:xfrm>
              <a:off x="360363" y="25139036"/>
              <a:ext cx="10045700" cy="4690583"/>
            </p:xfrm>
            <a:graphic>
              <a:graphicData uri="http://schemas.openxmlformats.org/drawingml/2006/table">
                <a:tbl>
                  <a:tblPr/>
                  <a:tblGrid>
                    <a:gridCol w="28585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871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29903"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LSTM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39746" t="-1149" r="-1017" b="-80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05320"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Address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binary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input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어느 페이지에 접근했는지 알기 위해서 페이지 번호를 이진법으로 바꾸어 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번째 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input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으로 넣어준다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.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948729"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Hidden layer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Hidden layer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는 총 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개가 있다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.</a:t>
                          </a:r>
                        </a:p>
                        <a:p>
                          <a:pPr marL="514350" marR="0" lvl="0" indent="-51435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LSTM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의 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Hidden layer</a:t>
                          </a:r>
                        </a:p>
                        <a:p>
                          <a:pPr marL="514350" marR="0" lvl="0" indent="-51435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address binary input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의 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hidden layer</a:t>
                          </a:r>
                        </a:p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 3. 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두 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input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을 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concatenate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한 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hidden layer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306631"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output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39746" t="-259070" r="-1017" b="-60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86" name="Rectangle 160"/>
          <p:cNvSpPr>
            <a:spLocks noChangeArrowheads="1"/>
          </p:cNvSpPr>
          <p:nvPr/>
        </p:nvSpPr>
        <p:spPr bwMode="auto">
          <a:xfrm>
            <a:off x="0" y="13233400"/>
            <a:ext cx="21386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89" name="Rectangle 74"/>
          <p:cNvSpPr>
            <a:spLocks noChangeArrowheads="1"/>
          </p:cNvSpPr>
          <p:nvPr/>
        </p:nvSpPr>
        <p:spPr bwMode="auto">
          <a:xfrm>
            <a:off x="0" y="0"/>
            <a:ext cx="213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090" name="_x102306832" descr="EMB0000078839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0"/>
            <a:ext cx="2049462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7E62EA-2515-4338-A434-9BA9DEAA49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1" t="24938" r="13947" b="11413"/>
          <a:stretch/>
        </p:blipFill>
        <p:spPr>
          <a:xfrm>
            <a:off x="1346500" y="19764522"/>
            <a:ext cx="7915667" cy="47983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DB90CB-300A-40A2-B341-B2B8D9254B0A}"/>
              </a:ext>
            </a:extLst>
          </p:cNvPr>
          <p:cNvSpPr txBox="1"/>
          <p:nvPr/>
        </p:nvSpPr>
        <p:spPr>
          <a:xfrm>
            <a:off x="10809289" y="15461118"/>
            <a:ext cx="9648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 </a:t>
            </a:r>
            <a:r>
              <a:rPr lang="ko-KR" altLang="en-US" sz="2400" dirty="0"/>
              <a:t>기반의 데이터 </a:t>
            </a:r>
            <a:r>
              <a:rPr lang="ko-KR" altLang="en-US" sz="2400" dirty="0" err="1"/>
              <a:t>프리페처를</a:t>
            </a:r>
            <a:r>
              <a:rPr lang="ko-KR" altLang="en-US" sz="2400" dirty="0"/>
              <a:t> 사용한다면 </a:t>
            </a:r>
            <a:r>
              <a:rPr lang="ko-KR" altLang="en-US" sz="2400" dirty="0" err="1"/>
              <a:t>프리페처를</a:t>
            </a:r>
            <a:r>
              <a:rPr lang="ko-KR" altLang="en-US" sz="2400" dirty="0"/>
              <a:t> 사용하지 않았을 때 대비 평균 </a:t>
            </a:r>
            <a:r>
              <a:rPr lang="en-US" altLang="ko-KR" sz="2400" b="1" dirty="0"/>
              <a:t>19%</a:t>
            </a:r>
            <a:r>
              <a:rPr lang="ko-KR" altLang="en-US" sz="2400" dirty="0"/>
              <a:t>의 </a:t>
            </a:r>
            <a:r>
              <a:rPr lang="en-US" altLang="ko-KR" sz="2400" dirty="0"/>
              <a:t>IPC </a:t>
            </a:r>
            <a:r>
              <a:rPr lang="ko-KR" altLang="en-US" sz="2400" dirty="0"/>
              <a:t>상승률을 보인다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1">
            <a:extLst>
              <a:ext uri="{FF2B5EF4-FFF2-40B4-BE49-F238E27FC236}">
                <a16:creationId xmlns:a16="http://schemas.microsoft.com/office/drawing/2014/main" id="{3F8F03FB-B9E9-4CD0-B893-B9BF5B78E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527" y="15402679"/>
            <a:ext cx="6481043" cy="419337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3B5E1BE-BAE1-4618-A46B-8F43B6F8D1A9}"/>
              </a:ext>
            </a:extLst>
          </p:cNvPr>
          <p:cNvSpPr/>
          <p:nvPr/>
        </p:nvSpPr>
        <p:spPr bwMode="auto">
          <a:xfrm>
            <a:off x="2148974" y="18467563"/>
            <a:ext cx="2975977" cy="108067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5275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5EF74E-92B7-499F-AA38-2A2A0C2B2595}"/>
              </a:ext>
            </a:extLst>
          </p:cNvPr>
          <p:cNvCxnSpPr>
            <a:cxnSpLocks/>
            <a:stCxn id="2" idx="1"/>
          </p:cNvCxnSpPr>
          <p:nvPr/>
        </p:nvCxnSpPr>
        <p:spPr bwMode="auto">
          <a:xfrm flipH="1">
            <a:off x="965201" y="19007898"/>
            <a:ext cx="1183773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271A628-A289-432C-A5E7-5C16754AC879}"/>
              </a:ext>
            </a:extLst>
          </p:cNvPr>
          <p:cNvCxnSpPr>
            <a:cxnSpLocks/>
          </p:cNvCxnSpPr>
          <p:nvPr/>
        </p:nvCxnSpPr>
        <p:spPr bwMode="auto">
          <a:xfrm>
            <a:off x="965201" y="19007898"/>
            <a:ext cx="0" cy="2604381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9FE2DE7-E545-4DE0-920D-95E65C649621}"/>
              </a:ext>
            </a:extLst>
          </p:cNvPr>
          <p:cNvCxnSpPr/>
          <p:nvPr/>
        </p:nvCxnSpPr>
        <p:spPr bwMode="auto">
          <a:xfrm>
            <a:off x="928688" y="21612279"/>
            <a:ext cx="628399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8" name="Picture 5">
            <a:extLst>
              <a:ext uri="{FF2B5EF4-FFF2-40B4-BE49-F238E27FC236}">
                <a16:creationId xmlns:a16="http://schemas.microsoft.com/office/drawing/2014/main" id="{C2C74ED1-4A01-475A-B7F2-0D6A0A9D3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25306" y="16384593"/>
            <a:ext cx="7169188" cy="5020090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7224F6F1-0C35-41F5-9E45-518B87755951}"/>
              </a:ext>
            </a:extLst>
          </p:cNvPr>
          <p:cNvSpPr txBox="1"/>
          <p:nvPr/>
        </p:nvSpPr>
        <p:spPr>
          <a:xfrm>
            <a:off x="12185423" y="21422666"/>
            <a:ext cx="8256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Delta (x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축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delta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y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축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delta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값의 개수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656A9A-1AAD-489D-A2A5-387DC8BE6E16}"/>
              </a:ext>
            </a:extLst>
          </p:cNvPr>
          <p:cNvSpPr txBox="1"/>
          <p:nvPr/>
        </p:nvSpPr>
        <p:spPr>
          <a:xfrm>
            <a:off x="10958513" y="21886087"/>
            <a:ext cx="97647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LSTM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기반의 데이터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</a:rPr>
              <a:t>프리페처와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 기존의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Next Line Prefetcher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와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Best Offset Prefetcher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와 비교했다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이때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Delta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값의 종류가 다양한 </a:t>
            </a:r>
            <a:r>
              <a:rPr lang="en-US" altLang="ko-KR" sz="2400" kern="0" spc="0" dirty="0" err="1">
                <a:solidFill>
                  <a:srgbClr val="000000"/>
                </a:solidFill>
                <a:effectLst/>
              </a:rPr>
              <a:t>astar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벤치마크에 대해서는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LSTM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기반 데이터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</a:rPr>
              <a:t>프리페처는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Next Line Prefetcher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에 비해 약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4.7%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의 성능 상승을 보여주었고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Best Offset Prefetcher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에 비해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1.1%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상승 향상을 보여주었다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이는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Delta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값의 종류가 다양할 때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</a:rPr>
              <a:t>프리페치하기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 위해 유동적인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Offset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값을 설정해야 하는데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이러한 측면에서 본 연구에서 제안한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LSTM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기반 데이터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</a:rPr>
              <a:t>프리페처가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</a:rPr>
              <a:t> 더 우수하다고 할 수 있다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04BB0C-FE63-4F42-995B-9B4E89A686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906" y="9520438"/>
            <a:ext cx="9051925" cy="58277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295275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295275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Words>474</Words>
  <Application>Microsoft Office PowerPoint</Application>
  <PresentationFormat>사용자 지정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HY견고딕</vt:lpstr>
      <vt:lpstr>굴림</vt:lpstr>
      <vt:lpstr>맑은 고딕</vt:lpstr>
      <vt:lpstr>Cambria Math</vt:lpstr>
      <vt:lpstr>기본 디자인</vt:lpstr>
      <vt:lpstr>PowerPoint 프레젠테이션</vt:lpstr>
    </vt:vector>
  </TitlesOfParts>
  <Company>modsim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선청일</dc:creator>
  <cp:lastModifiedBy>박준혁</cp:lastModifiedBy>
  <cp:revision>62</cp:revision>
  <dcterms:created xsi:type="dcterms:W3CDTF">2007-11-13T01:11:17Z</dcterms:created>
  <dcterms:modified xsi:type="dcterms:W3CDTF">2021-11-07T10:26:54Z</dcterms:modified>
</cp:coreProperties>
</file>