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21386800" cy="30279975"/>
  <p:notesSz cx="6858000" cy="100139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5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5" autoAdjust="0"/>
    <p:restoredTop sz="94622" autoAdjust="0"/>
  </p:normalViewPr>
  <p:slideViewPr>
    <p:cSldViewPr>
      <p:cViewPr>
        <p:scale>
          <a:sx n="50" d="100"/>
          <a:sy n="50" d="100"/>
        </p:scale>
        <p:origin x="456" y="-3876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E436C7-91CA-4B7E-B497-11C83FDCC4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3375" y="9405938"/>
            <a:ext cx="18180050" cy="64912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338" y="17159288"/>
            <a:ext cx="14970125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137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871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113" y="2178050"/>
            <a:ext cx="4811712" cy="248713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975" y="2178050"/>
            <a:ext cx="14282738" cy="2487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0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975" y="7065963"/>
            <a:ext cx="19246850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17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100" y="19457988"/>
            <a:ext cx="18178463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100" y="12833350"/>
            <a:ext cx="18178463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4178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47225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69600" y="7065963"/>
            <a:ext cx="9547225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643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488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488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850" y="6778625"/>
            <a:ext cx="9451975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850" y="9602788"/>
            <a:ext cx="9451975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11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45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6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067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2588" y="21196300"/>
            <a:ext cx="12831762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1762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2588" y="23698200"/>
            <a:ext cx="12831762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6952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2178050"/>
            <a:ext cx="192468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AutoShape 8"/>
          <p:cNvSpPr>
            <a:spLocks noChangeArrowheads="1"/>
          </p:cNvSpPr>
          <p:nvPr userDrawn="1"/>
        </p:nvSpPr>
        <p:spPr bwMode="auto">
          <a:xfrm>
            <a:off x="539750" y="450850"/>
            <a:ext cx="20162838" cy="1079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/>
          </a:p>
        </p:txBody>
      </p:sp>
      <p:pic>
        <p:nvPicPr>
          <p:cNvPr id="1028" name="Picture 9" descr="icc_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15925"/>
            <a:ext cx="543401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Group 52"/>
          <p:cNvGrpSpPr>
            <a:grpSpLocks/>
          </p:cNvGrpSpPr>
          <p:nvPr userDrawn="1"/>
        </p:nvGrpSpPr>
        <p:grpSpPr bwMode="auto">
          <a:xfrm>
            <a:off x="1044575" y="7651750"/>
            <a:ext cx="19297650" cy="73025"/>
            <a:chOff x="658" y="5046"/>
            <a:chExt cx="12156" cy="46"/>
          </a:xfrm>
        </p:grpSpPr>
        <p:sp>
          <p:nvSpPr>
            <p:cNvPr id="1031" name="Line 11"/>
            <p:cNvSpPr>
              <a:spLocks noChangeShapeType="1"/>
            </p:cNvSpPr>
            <p:nvPr userDrawn="1"/>
          </p:nvSpPr>
          <p:spPr bwMode="auto">
            <a:xfrm>
              <a:off x="658" y="5046"/>
              <a:ext cx="1215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839" y="5092"/>
              <a:ext cx="1170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</p:grpSp>
      <p:sp>
        <p:nvSpPr>
          <p:cNvPr id="1030" name="Line 18"/>
          <p:cNvSpPr>
            <a:spLocks noChangeShapeType="1"/>
          </p:cNvSpPr>
          <p:nvPr userDrawn="1"/>
        </p:nvSpPr>
        <p:spPr bwMode="auto">
          <a:xfrm>
            <a:off x="411163" y="30045025"/>
            <a:ext cx="20521612" cy="0"/>
          </a:xfrm>
          <a:prstGeom prst="line">
            <a:avLst/>
          </a:prstGeom>
          <a:noFill/>
          <a:ln w="76200" cmpd="tri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defTabSz="2952750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ctr" defTabSz="2952750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106488" indent="-1106488" algn="l" defTabSz="29527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27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3690938" indent="-738188" algn="l" defTabSz="29527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5167313" indent="-738188" algn="l" defTabSz="29527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6642100" indent="-738188" algn="l" defTabSz="295275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70993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75565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80137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8470900" indent="-738188" algn="l" defTabSz="2952750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4"/>
          <p:cNvGrpSpPr>
            <a:grpSpLocks/>
          </p:cNvGrpSpPr>
          <p:nvPr/>
        </p:nvGrpSpPr>
        <p:grpSpPr bwMode="auto">
          <a:xfrm>
            <a:off x="622300" y="460375"/>
            <a:ext cx="20100925" cy="1155700"/>
            <a:chOff x="529829" y="460834"/>
            <a:chExt cx="20101322" cy="1155239"/>
          </a:xfrm>
        </p:grpSpPr>
        <p:sp>
          <p:nvSpPr>
            <p:cNvPr id="2118" name="TextBox 3"/>
            <p:cNvSpPr txBox="1">
              <a:spLocks noChangeArrowheads="1"/>
            </p:cNvSpPr>
            <p:nvPr/>
          </p:nvSpPr>
          <p:spPr bwMode="auto">
            <a:xfrm>
              <a:off x="529829" y="515619"/>
              <a:ext cx="20101322" cy="11004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19" name="Text Box 43"/>
            <p:cNvSpPr txBox="1">
              <a:spLocks noChangeArrowheads="1"/>
            </p:cNvSpPr>
            <p:nvPr/>
          </p:nvSpPr>
          <p:spPr bwMode="auto">
            <a:xfrm>
              <a:off x="18068925" y="622300"/>
              <a:ext cx="2438834" cy="77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44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연구작품</a:t>
              </a:r>
            </a:p>
          </p:txBody>
        </p:sp>
        <p:sp>
          <p:nvSpPr>
            <p:cNvPr id="2120" name="Line 44"/>
            <p:cNvSpPr>
              <a:spLocks noChangeShapeType="1"/>
            </p:cNvSpPr>
            <p:nvPr/>
          </p:nvSpPr>
          <p:spPr bwMode="auto">
            <a:xfrm>
              <a:off x="18180050" y="1385888"/>
              <a:ext cx="2235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ko-KR" altLang="en-US"/>
            </a:p>
          </p:txBody>
        </p:sp>
        <p:sp>
          <p:nvSpPr>
            <p:cNvPr id="2121" name="Text Box 43"/>
            <p:cNvSpPr txBox="1">
              <a:spLocks noChangeArrowheads="1"/>
            </p:cNvSpPr>
            <p:nvPr/>
          </p:nvSpPr>
          <p:spPr bwMode="auto">
            <a:xfrm>
              <a:off x="2224385" y="460834"/>
              <a:ext cx="3245347" cy="1140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성균관대학교  </a:t>
              </a:r>
              <a:r>
                <a:rPr lang="ko-KR" altLang="en-US" sz="32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               </a:t>
              </a:r>
              <a:r>
                <a:rPr lang="ko-KR" altLang="en-US" sz="3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정보통신대학</a:t>
              </a:r>
              <a:endParaRPr lang="en-US" altLang="ko-KR" sz="36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36513" y="8083550"/>
            <a:ext cx="10506075" cy="1295400"/>
            <a:chOff x="23" y="5092"/>
            <a:chExt cx="6618" cy="816"/>
          </a:xfrm>
        </p:grpSpPr>
        <p:grpSp>
          <p:nvGrpSpPr>
            <p:cNvPr id="2112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19462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개 요 </a:t>
                </a: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40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맑은고딕</a:t>
                </a: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, 40,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굵게</a:t>
                </a: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그림자</a:t>
                </a: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  <p:sp>
            <p:nvSpPr>
              <p:cNvPr id="2117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2113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2114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15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52" name="Group 11"/>
          <p:cNvGrpSpPr>
            <a:grpSpLocks/>
          </p:cNvGrpSpPr>
          <p:nvPr/>
        </p:nvGrpSpPr>
        <p:grpSpPr bwMode="auto">
          <a:xfrm>
            <a:off x="0" y="13627100"/>
            <a:ext cx="10506075" cy="1295400"/>
            <a:chOff x="23" y="9492"/>
            <a:chExt cx="6618" cy="816"/>
          </a:xfrm>
        </p:grpSpPr>
        <p:grpSp>
          <p:nvGrpSpPr>
            <p:cNvPr id="2106" name="Group 12"/>
            <p:cNvGrpSpPr>
              <a:grpSpLocks/>
            </p:cNvGrpSpPr>
            <p:nvPr/>
          </p:nvGrpSpPr>
          <p:grpSpPr bwMode="auto">
            <a:xfrm>
              <a:off x="23" y="9492"/>
              <a:ext cx="6618" cy="771"/>
              <a:chOff x="23" y="9492"/>
              <a:chExt cx="6618" cy="771"/>
            </a:xfrm>
          </p:grpSpPr>
          <p:sp>
            <p:nvSpPr>
              <p:cNvPr id="19469" name="AutoShape 13"/>
              <p:cNvSpPr>
                <a:spLocks noChangeArrowheads="1"/>
              </p:cNvSpPr>
              <p:nvPr/>
            </p:nvSpPr>
            <p:spPr bwMode="auto">
              <a:xfrm>
                <a:off x="250" y="97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모델의 구성</a:t>
                </a:r>
              </a:p>
            </p:txBody>
          </p:sp>
          <p:sp>
            <p:nvSpPr>
              <p:cNvPr id="2111" name="Text Box 14"/>
              <p:cNvSpPr txBox="1">
                <a:spLocks noChangeArrowheads="1"/>
              </p:cNvSpPr>
              <p:nvPr/>
            </p:nvSpPr>
            <p:spPr bwMode="auto">
              <a:xfrm>
                <a:off x="23" y="94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2107" name="Group 15"/>
            <p:cNvGrpSpPr>
              <a:grpSpLocks/>
            </p:cNvGrpSpPr>
            <p:nvPr/>
          </p:nvGrpSpPr>
          <p:grpSpPr bwMode="auto">
            <a:xfrm>
              <a:off x="2079" y="9628"/>
              <a:ext cx="3250" cy="680"/>
              <a:chOff x="2079" y="5228"/>
              <a:chExt cx="3250" cy="680"/>
            </a:xfrm>
          </p:grpSpPr>
          <p:sp>
            <p:nvSpPr>
              <p:cNvPr id="2108" name="Arc 16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09" name="Arc 17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54" name="Group 24"/>
          <p:cNvGrpSpPr>
            <a:grpSpLocks/>
          </p:cNvGrpSpPr>
          <p:nvPr/>
        </p:nvGrpSpPr>
        <p:grpSpPr bwMode="auto">
          <a:xfrm>
            <a:off x="10450513" y="25149175"/>
            <a:ext cx="10504487" cy="1293813"/>
            <a:chOff x="6691" y="12940"/>
            <a:chExt cx="6617" cy="815"/>
          </a:xfrm>
        </p:grpSpPr>
        <p:sp>
          <p:nvSpPr>
            <p:cNvPr id="19481" name="AutoShape 25"/>
            <p:cNvSpPr>
              <a:spLocks noChangeArrowheads="1"/>
            </p:cNvSpPr>
            <p:nvPr/>
          </p:nvSpPr>
          <p:spPr bwMode="auto">
            <a:xfrm>
              <a:off x="6917" y="13166"/>
              <a:ext cx="6391" cy="544"/>
            </a:xfrm>
            <a:prstGeom prst="flowChartAlternateProcess">
              <a:avLst/>
            </a:prstGeom>
            <a:gradFill rotWithShape="1">
              <a:gsLst>
                <a:gs pos="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51163">
                <a:defRPr/>
              </a:pPr>
              <a:r>
                <a:rPr lang="en-US" altLang="ko-KR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결론</a:t>
              </a:r>
            </a:p>
          </p:txBody>
        </p:sp>
        <p:sp>
          <p:nvSpPr>
            <p:cNvPr id="2097" name="Text Box 26"/>
            <p:cNvSpPr txBox="1">
              <a:spLocks noChangeArrowheads="1"/>
            </p:cNvSpPr>
            <p:nvPr/>
          </p:nvSpPr>
          <p:spPr bwMode="auto">
            <a:xfrm>
              <a:off x="6691" y="12940"/>
              <a:ext cx="58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6000" b="1">
                  <a:solidFill>
                    <a:schemeClr val="bg1"/>
                  </a:solidFill>
                </a:rPr>
                <a:t>ⓔ</a:t>
              </a:r>
            </a:p>
          </p:txBody>
        </p:sp>
        <p:grpSp>
          <p:nvGrpSpPr>
            <p:cNvPr id="2098" name="Group 27"/>
            <p:cNvGrpSpPr>
              <a:grpSpLocks/>
            </p:cNvGrpSpPr>
            <p:nvPr/>
          </p:nvGrpSpPr>
          <p:grpSpPr bwMode="auto">
            <a:xfrm>
              <a:off x="8913" y="13075"/>
              <a:ext cx="3250" cy="680"/>
              <a:chOff x="2079" y="5228"/>
              <a:chExt cx="3250" cy="680"/>
            </a:xfrm>
          </p:grpSpPr>
          <p:sp>
            <p:nvSpPr>
              <p:cNvPr id="2099" name="Arc 28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00" name="Arc 29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1116013" y="1601788"/>
            <a:ext cx="192468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95232" tIns="147616" rIns="295232" bIns="147616" anchor="ctr"/>
          <a:lstStyle/>
          <a:p>
            <a:pPr algn="ctr" defTabSz="2952750">
              <a:defRPr/>
            </a:pP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한글 제목을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맑은고딕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44,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굵게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그림자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한글이름을 표기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맑은고딕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36,  </a:t>
            </a: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 홍길동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김성균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성균관대학교 정보통신대학</a:t>
            </a:r>
            <a:b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b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영문 제목을 표기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44,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굵게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그림자</a:t>
            </a:r>
            <a: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영문이름을 표기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맑은고딕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36, </a:t>
            </a:r>
            <a:r>
              <a:rPr lang="ko-KR" altLang="en-US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 Hong Gil Dong, Kim Sung </a:t>
            </a:r>
            <a:r>
              <a:rPr lang="en-US" altLang="ko-KR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Kyun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 defTabSz="2952750">
              <a:defRPr/>
            </a:pPr>
            <a:r>
              <a:rPr lang="en-US" altLang="ko-KR" sz="36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Sungkyunkwan</a:t>
            </a:r>
            <a:r>
              <a: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University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56" name="Text Box 31"/>
          <p:cNvSpPr txBox="1">
            <a:spLocks noChangeArrowheads="1"/>
          </p:cNvSpPr>
          <p:nvPr/>
        </p:nvSpPr>
        <p:spPr bwMode="auto">
          <a:xfrm>
            <a:off x="396875" y="9604375"/>
            <a:ext cx="1011872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800">
                <a:solidFill>
                  <a:srgbClr val="000000"/>
                </a:solidFill>
              </a:rPr>
              <a:t>굴림</a:t>
            </a:r>
            <a:r>
              <a:rPr lang="en-US" altLang="ko-KR" sz="2800">
                <a:solidFill>
                  <a:srgbClr val="000000"/>
                </a:solidFill>
              </a:rPr>
              <a:t>, 24~28</a:t>
            </a:r>
            <a:endParaRPr lang="ko-KR" altLang="ko-KR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ko-KR" altLang="ko-KR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ko-KR" altLang="ko-KR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ko-KR" altLang="ko-KR" sz="2800">
              <a:solidFill>
                <a:srgbClr val="000000"/>
              </a:solidFill>
            </a:endParaRPr>
          </a:p>
        </p:txBody>
      </p:sp>
      <p:sp>
        <p:nvSpPr>
          <p:cNvPr id="2057" name="Text Box 34"/>
          <p:cNvSpPr txBox="1">
            <a:spLocks noChangeArrowheads="1"/>
          </p:cNvSpPr>
          <p:nvPr/>
        </p:nvSpPr>
        <p:spPr bwMode="auto">
          <a:xfrm>
            <a:off x="396875" y="16508413"/>
            <a:ext cx="10077450" cy="131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ko-KR" altLang="ko-KR" sz="2400">
              <a:solidFill>
                <a:srgbClr val="000000"/>
              </a:solidFill>
            </a:endParaRPr>
          </a:p>
        </p:txBody>
      </p:sp>
      <p:sp>
        <p:nvSpPr>
          <p:cNvPr id="2058" name="Text Box 37"/>
          <p:cNvSpPr txBox="1">
            <a:spLocks noChangeArrowheads="1"/>
          </p:cNvSpPr>
          <p:nvPr/>
        </p:nvSpPr>
        <p:spPr bwMode="auto">
          <a:xfrm>
            <a:off x="10693400" y="26611263"/>
            <a:ext cx="1003300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ko-KR" altLang="en-US" sz="2800">
                <a:solidFill>
                  <a:srgbClr val="000000"/>
                </a:solidFill>
              </a:rPr>
              <a:t>굴림 </a:t>
            </a:r>
            <a:r>
              <a:rPr lang="en-US" altLang="ko-KR" sz="2800">
                <a:solidFill>
                  <a:srgbClr val="000000"/>
                </a:solidFill>
              </a:rPr>
              <a:t>24~28</a:t>
            </a:r>
          </a:p>
        </p:txBody>
      </p:sp>
      <p:sp>
        <p:nvSpPr>
          <p:cNvPr id="2059" name="Text Box 39"/>
          <p:cNvSpPr txBox="1">
            <a:spLocks noChangeArrowheads="1"/>
          </p:cNvSpPr>
          <p:nvPr/>
        </p:nvSpPr>
        <p:spPr bwMode="auto">
          <a:xfrm>
            <a:off x="11125200" y="6781800"/>
            <a:ext cx="91408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연구실명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공간지능 연구실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  (HY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견고딕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, 32)</a:t>
            </a:r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60" name="AutoShape 40"/>
          <p:cNvSpPr>
            <a:spLocks noChangeArrowheads="1"/>
          </p:cNvSpPr>
          <p:nvPr/>
        </p:nvSpPr>
        <p:spPr bwMode="auto">
          <a:xfrm>
            <a:off x="1116013" y="6950075"/>
            <a:ext cx="576262" cy="3841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" name="Text Box 41"/>
          <p:cNvSpPr txBox="1">
            <a:spLocks noChangeArrowheads="1"/>
          </p:cNvSpPr>
          <p:nvPr/>
        </p:nvSpPr>
        <p:spPr bwMode="auto">
          <a:xfrm>
            <a:off x="1724025" y="6781800"/>
            <a:ext cx="86836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홍석인 교수님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(HY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견고딕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32)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62" name="AutoShape 42"/>
          <p:cNvSpPr>
            <a:spLocks noChangeArrowheads="1"/>
          </p:cNvSpPr>
          <p:nvPr/>
        </p:nvSpPr>
        <p:spPr bwMode="auto">
          <a:xfrm>
            <a:off x="10548938" y="6950075"/>
            <a:ext cx="576262" cy="3841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2063" name="Group 92"/>
          <p:cNvGrpSpPr>
            <a:grpSpLocks/>
          </p:cNvGrpSpPr>
          <p:nvPr/>
        </p:nvGrpSpPr>
        <p:grpSpPr bwMode="auto">
          <a:xfrm>
            <a:off x="10477499" y="8083550"/>
            <a:ext cx="10512425" cy="1295400"/>
            <a:chOff x="6691" y="5092"/>
            <a:chExt cx="6622" cy="816"/>
          </a:xfrm>
        </p:grpSpPr>
        <p:sp>
          <p:nvSpPr>
            <p:cNvPr id="19549" name="AutoShape 93"/>
            <p:cNvSpPr>
              <a:spLocks noChangeArrowheads="1"/>
            </p:cNvSpPr>
            <p:nvPr/>
          </p:nvSpPr>
          <p:spPr bwMode="auto">
            <a:xfrm>
              <a:off x="6922" y="5307"/>
              <a:ext cx="6391" cy="544"/>
            </a:xfrm>
            <a:prstGeom prst="flowChartAlternateProcess">
              <a:avLst/>
            </a:prstGeom>
            <a:gradFill rotWithShape="1">
              <a:gsLst>
                <a:gs pos="0">
                  <a:srgbClr val="3366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951163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결 과</a:t>
              </a:r>
            </a:p>
          </p:txBody>
        </p:sp>
        <p:sp>
          <p:nvSpPr>
            <p:cNvPr id="2092" name="Text Box 94"/>
            <p:cNvSpPr txBox="1">
              <a:spLocks noChangeArrowheads="1"/>
            </p:cNvSpPr>
            <p:nvPr/>
          </p:nvSpPr>
          <p:spPr bwMode="auto">
            <a:xfrm>
              <a:off x="6691" y="5092"/>
              <a:ext cx="58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6000" b="1">
                  <a:solidFill>
                    <a:schemeClr val="bg1"/>
                  </a:solidFill>
                </a:rPr>
                <a:t>ⓔ</a:t>
              </a:r>
            </a:p>
          </p:txBody>
        </p:sp>
        <p:grpSp>
          <p:nvGrpSpPr>
            <p:cNvPr id="2093" name="Group 95"/>
            <p:cNvGrpSpPr>
              <a:grpSpLocks/>
            </p:cNvGrpSpPr>
            <p:nvPr/>
          </p:nvGrpSpPr>
          <p:grpSpPr bwMode="auto">
            <a:xfrm>
              <a:off x="8884" y="5228"/>
              <a:ext cx="3250" cy="680"/>
              <a:chOff x="2079" y="5228"/>
              <a:chExt cx="3250" cy="680"/>
            </a:xfrm>
          </p:grpSpPr>
          <p:sp>
            <p:nvSpPr>
              <p:cNvPr id="2094" name="Arc 96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95" name="Arc 97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065" name="Rectangle 109"/>
          <p:cNvSpPr>
            <a:spLocks noChangeArrowheads="1"/>
          </p:cNvSpPr>
          <p:nvPr/>
        </p:nvSpPr>
        <p:spPr bwMode="auto">
          <a:xfrm>
            <a:off x="0" y="12979400"/>
            <a:ext cx="213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621" name="Group 1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341277"/>
                  </p:ext>
                </p:extLst>
              </p:nvPr>
            </p:nvGraphicFramePr>
            <p:xfrm>
              <a:off x="360363" y="21894664"/>
              <a:ext cx="10045700" cy="7701122"/>
            </p:xfrm>
            <a:graphic>
              <a:graphicData uri="http://schemas.openxmlformats.org/drawingml/2006/table">
                <a:tbl>
                  <a:tblPr/>
                  <a:tblGrid>
                    <a:gridCol w="2858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87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31932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LSTM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한 페이지 내에서의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 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차이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ko-KR" altLang="en-US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itchFamily="50" charset="-127"/>
                                </a:rPr>
                                <m:t>𝜹</m:t>
                              </m:r>
                            </m:oMath>
                          </a14:m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를 넣어준다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06025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binary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어느 페이지에 접근했는지 알기 위해서 페이지 번호를 이진법으로 바꾸어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번째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으로 넣어준다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1674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는 총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개가 있다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  <a:p>
                          <a:pPr marL="514350" marR="0" lvl="0" indent="-51435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LSTM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  <a:p>
                          <a:pPr marL="514350" marR="0" lvl="0" indent="-51435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 binary input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3. </a:t>
                          </a:r>
                          <a:r>
                            <a:rPr kumimoji="1" lang="ko-KR" altLang="en-US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두 </a:t>
                          </a:r>
                          <a:r>
                            <a:rPr kumimoji="1" lang="en-US" altLang="ko-KR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  <a:r>
                            <a:rPr kumimoji="1" lang="ko-KR" altLang="en-US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을 </a:t>
                          </a:r>
                          <a:r>
                            <a:rPr kumimoji="1" lang="en-US" altLang="ko-KR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concatenate</a:t>
                          </a:r>
                          <a:r>
                            <a:rPr kumimoji="1" lang="ko-KR" altLang="en-US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한 </a:t>
                          </a:r>
                          <a:r>
                            <a:rPr kumimoji="1" lang="en-US" altLang="ko-KR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71491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output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다음 </a:t>
                          </a:r>
                          <a14:m>
                            <m:oMath xmlns:m="http://schemas.openxmlformats.org/officeDocument/2006/math">
                              <m:r>
                                <a:rPr kumimoji="1" lang="ko-KR" altLang="en-US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itchFamily="50" charset="-127"/>
                                </a:rPr>
                                <m:t>𝜹</m:t>
                              </m:r>
                            </m:oMath>
                          </a14:m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값이 무엇이 나오는지를 예측해준다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ko-K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값이 가장 크다면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, 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모델이 다음 예측한 </a:t>
                          </a:r>
                          <a14:m>
                            <m:oMath xmlns:m="http://schemas.openxmlformats.org/officeDocument/2006/math">
                              <m:r>
                                <a:rPr kumimoji="1" lang="ko-KR" altLang="en-US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itchFamily="50" charset="-127"/>
                                </a:rPr>
                                <m:t>𝜹</m:t>
                              </m:r>
                            </m:oMath>
                          </a14:m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값은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-127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이다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 (0 - 127)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621" name="Group 1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341277"/>
                  </p:ext>
                </p:extLst>
              </p:nvPr>
            </p:nvGraphicFramePr>
            <p:xfrm>
              <a:off x="360363" y="21894664"/>
              <a:ext cx="10045700" cy="7701122"/>
            </p:xfrm>
            <a:graphic>
              <a:graphicData uri="http://schemas.openxmlformats.org/drawingml/2006/table">
                <a:tbl>
                  <a:tblPr/>
                  <a:tblGrid>
                    <a:gridCol w="2858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87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31932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LSTM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678" t="-990" r="-2373" b="-5282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06025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binary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어느 페이지에 접근했는지 알기 위해서 페이지 번호를 이진법으로 바꾸어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번째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으로 넣어준다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1674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는 총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개가 있다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.</a:t>
                          </a:r>
                        </a:p>
                        <a:p>
                          <a:pPr marL="514350" marR="0" lvl="0" indent="-51435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LSTM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  <a:p>
                          <a:pPr marL="514350" marR="0" lvl="0" indent="-51435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address binary input</a:t>
                          </a:r>
                          <a:r>
                            <a:rPr kumimoji="1" lang="ko-KR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의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kumimoji="1" lang="en-US" altLang="ko-KR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3. </a:t>
                          </a:r>
                          <a:r>
                            <a:rPr kumimoji="1" lang="ko-KR" altLang="en-US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두 </a:t>
                          </a:r>
                          <a:r>
                            <a:rPr kumimoji="1" lang="en-US" altLang="ko-KR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input</a:t>
                          </a:r>
                          <a:r>
                            <a:rPr kumimoji="1" lang="ko-KR" altLang="en-US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을 </a:t>
                          </a:r>
                          <a:r>
                            <a:rPr kumimoji="1" lang="en-US" altLang="ko-KR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concatenate</a:t>
                          </a:r>
                          <a:r>
                            <a:rPr kumimoji="1" lang="ko-KR" altLang="en-US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한 </a:t>
                          </a:r>
                          <a:r>
                            <a:rPr kumimoji="1" lang="en-US" altLang="ko-KR" sz="2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hidden layer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71491">
                    <a:tc>
                      <a:txBody>
                        <a:bodyPr/>
                        <a:lstStyle/>
                        <a:p>
                          <a:pPr marL="0" marR="0" lvl="0" indent="0" algn="ctr" defTabSz="295275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맑은 고딕" pitchFamily="50" charset="-127"/>
                              <a:ea typeface="맑은 고딕" pitchFamily="50" charset="-127"/>
                            </a:rPr>
                            <a:t>output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678" t="-225450" r="-2373" b="-12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86" name="Rectangle 160"/>
          <p:cNvSpPr>
            <a:spLocks noChangeArrowheads="1"/>
          </p:cNvSpPr>
          <p:nvPr/>
        </p:nvSpPr>
        <p:spPr bwMode="auto">
          <a:xfrm>
            <a:off x="0" y="13233400"/>
            <a:ext cx="213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89" name="Rectangle 74"/>
          <p:cNvSpPr>
            <a:spLocks noChangeArrowheads="1"/>
          </p:cNvSpPr>
          <p:nvPr/>
        </p:nvSpPr>
        <p:spPr bwMode="auto"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090" name="_x102306832" descr="EMB0000078839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2049462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Group 165">
            <a:extLst>
              <a:ext uri="{FF2B5EF4-FFF2-40B4-BE49-F238E27FC236}">
                <a16:creationId xmlns:a16="http://schemas.microsoft.com/office/drawing/2014/main" id="{EC624A2C-CB2A-4574-81C7-86E5DA23E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66753"/>
              </p:ext>
            </p:extLst>
          </p:nvPr>
        </p:nvGraphicFramePr>
        <p:xfrm>
          <a:off x="10805170" y="10546290"/>
          <a:ext cx="9361487" cy="386863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prefetching</a:t>
                      </a:r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인해 제거된 </a:t>
                      </a: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 miss</a:t>
                      </a:r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개수 </a:t>
                      </a: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100</a:t>
                      </a:r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prefetcher</a:t>
                      </a:r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prefetching</a:t>
                      </a:r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개수</a:t>
                      </a:r>
                      <a:endParaRPr lang="en-US" altLang="ko-KR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186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Coverage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prefetching</a:t>
                      </a:r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인해 제거된 </a:t>
                      </a: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 miss</a:t>
                      </a:r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개수 </a:t>
                      </a: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100 / </a:t>
                      </a:r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 miss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242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MPKI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 misses per kilo instructions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591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IPC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Instruction per cycle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07E62EA-2515-4338-A434-9BA9DEAA49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1" t="24938" r="13947" b="11413"/>
          <a:stretch/>
        </p:blipFill>
        <p:spPr>
          <a:xfrm>
            <a:off x="622300" y="15514637"/>
            <a:ext cx="9677390" cy="5866233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89B766-60BD-4887-A16F-7001B4DCD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67725"/>
              </p:ext>
            </p:extLst>
          </p:nvPr>
        </p:nvGraphicFramePr>
        <p:xfrm>
          <a:off x="10775561" y="14615048"/>
          <a:ext cx="9625401" cy="6861246"/>
        </p:xfrm>
        <a:graphic>
          <a:graphicData uri="http://schemas.openxmlformats.org/drawingml/2006/table">
            <a:tbl>
              <a:tblPr/>
              <a:tblGrid>
                <a:gridCol w="2150211">
                  <a:extLst>
                    <a:ext uri="{9D8B030D-6E8A-4147-A177-3AD203B41FA5}">
                      <a16:colId xmlns:a16="http://schemas.microsoft.com/office/drawing/2014/main" val="1917270706"/>
                    </a:ext>
                  </a:extLst>
                </a:gridCol>
                <a:gridCol w="1245865">
                  <a:extLst>
                    <a:ext uri="{9D8B030D-6E8A-4147-A177-3AD203B41FA5}">
                      <a16:colId xmlns:a16="http://schemas.microsoft.com/office/drawing/2014/main" val="1788517182"/>
                    </a:ext>
                  </a:extLst>
                </a:gridCol>
                <a:gridCol w="1245865">
                  <a:extLst>
                    <a:ext uri="{9D8B030D-6E8A-4147-A177-3AD203B41FA5}">
                      <a16:colId xmlns:a16="http://schemas.microsoft.com/office/drawing/2014/main" val="1920869286"/>
                    </a:ext>
                  </a:extLst>
                </a:gridCol>
                <a:gridCol w="1245865">
                  <a:extLst>
                    <a:ext uri="{9D8B030D-6E8A-4147-A177-3AD203B41FA5}">
                      <a16:colId xmlns:a16="http://schemas.microsoft.com/office/drawing/2014/main" val="3700696619"/>
                    </a:ext>
                  </a:extLst>
                </a:gridCol>
                <a:gridCol w="1245865">
                  <a:extLst>
                    <a:ext uri="{9D8B030D-6E8A-4147-A177-3AD203B41FA5}">
                      <a16:colId xmlns:a16="http://schemas.microsoft.com/office/drawing/2014/main" val="1175192305"/>
                    </a:ext>
                  </a:extLst>
                </a:gridCol>
                <a:gridCol w="1245865">
                  <a:extLst>
                    <a:ext uri="{9D8B030D-6E8A-4147-A177-3AD203B41FA5}">
                      <a16:colId xmlns:a16="http://schemas.microsoft.com/office/drawing/2014/main" val="429496031"/>
                    </a:ext>
                  </a:extLst>
                </a:gridCol>
                <a:gridCol w="1245865">
                  <a:extLst>
                    <a:ext uri="{9D8B030D-6E8A-4147-A177-3AD203B41FA5}">
                      <a16:colId xmlns:a16="http://schemas.microsoft.com/office/drawing/2014/main" val="1733686486"/>
                    </a:ext>
                  </a:extLst>
                </a:gridCol>
              </a:tblGrid>
              <a:tr h="75553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Trace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Coverage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MPKI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MPKI_Improvement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IPC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IPC_Improvement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14666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437.leslie3d-s2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52.69592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28.99386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18.15462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28.64852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0.619209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32.66481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27261"/>
                  </a:ext>
                </a:extLst>
              </a:tr>
              <a:tr h="49314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462.libquantum-s1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99.91357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19.64112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22.9218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19.6411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0.716962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17.28941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28706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410.bwaves-s1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94.0409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32.45737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15.41611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32.45752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0.786984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26.59518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28577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473.astar-s0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43.85824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29.8031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1.134677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22.27781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1.05778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4.955152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88936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470.lbm-s0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99.96805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8.251139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29.1071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8.25433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0.634808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9.899866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22059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470.lbm-s1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99.97639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8.379703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27.4703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8.382504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0.67219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11.16789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23334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482.sphinx3-s0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66.6023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42.0644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7.30003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41.60392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0.853692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29.04948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70493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437.leslie3d-s1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59.58174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31.61458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18.08743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31.3715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0.644161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30.81031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70381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433.milc-s2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30.54392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18.63837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16.6768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18.61401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0.643591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13.27696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3338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433.milc-s0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27.94464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20.83051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19.29603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20.82921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0.546944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15.75118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073804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473.astar-s1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52.55039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46.01626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1.275017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45.09209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0.479587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7.088437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45781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410.bwaves-s0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85.61507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31.76448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15.57426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31.76463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0.774072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24.89101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79346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433.milc-s1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47.00328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30.92213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18.40261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30.91166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0.542219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13.97908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671501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437.leslie3d-s0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59.15551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28.88175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19.10317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28.7773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0.623958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30.15693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124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7DB90CB-300A-40A2-B341-B2B8D9254B0A}"/>
              </a:ext>
            </a:extLst>
          </p:cNvPr>
          <p:cNvSpPr txBox="1"/>
          <p:nvPr/>
        </p:nvSpPr>
        <p:spPr>
          <a:xfrm>
            <a:off x="10899386" y="9711175"/>
            <a:ext cx="825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Benchmark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성능을 표로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나타내었다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390</Words>
  <Application>Microsoft Office PowerPoint</Application>
  <PresentationFormat>사용자 지정</PresentationFormat>
  <Paragraphs>142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굴림</vt:lpstr>
      <vt:lpstr>맑은 고딕</vt:lpstr>
      <vt:lpstr>Cambria Math</vt:lpstr>
      <vt:lpstr>기본 디자인</vt:lpstr>
      <vt:lpstr>PowerPoint 프레젠테이션</vt:lpstr>
    </vt:vector>
  </TitlesOfParts>
  <Company>modsim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선청일</dc:creator>
  <cp:lastModifiedBy>이 승태</cp:lastModifiedBy>
  <cp:revision>44</cp:revision>
  <dcterms:created xsi:type="dcterms:W3CDTF">2007-11-13T01:11:17Z</dcterms:created>
  <dcterms:modified xsi:type="dcterms:W3CDTF">2021-11-05T22:20:01Z</dcterms:modified>
</cp:coreProperties>
</file>