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94" r:id="rId4"/>
    <p:sldId id="312" r:id="rId5"/>
    <p:sldId id="319" r:id="rId6"/>
    <p:sldId id="315" r:id="rId7"/>
    <p:sldId id="314" r:id="rId8"/>
    <p:sldId id="313" r:id="rId9"/>
    <p:sldId id="316" r:id="rId10"/>
    <p:sldId id="317" r:id="rId11"/>
    <p:sldId id="308" r:id="rId12"/>
    <p:sldId id="318" r:id="rId13"/>
    <p:sldId id="320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CF"/>
    <a:srgbClr val="FAE3CA"/>
    <a:srgbClr val="FF9999"/>
    <a:srgbClr val="004F91"/>
    <a:srgbClr val="F8D9B6"/>
    <a:srgbClr val="006380"/>
    <a:srgbClr val="00869B"/>
    <a:srgbClr val="0193A7"/>
    <a:srgbClr val="41CFDA"/>
    <a:srgbClr val="0388A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12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792955" y="2747210"/>
            <a:ext cx="4606089" cy="1363579"/>
            <a:chOff x="3792955" y="2747210"/>
            <a:chExt cx="4606089" cy="13635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4128381" y="3075057"/>
              <a:ext cx="39352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Rnn_prefetcher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다른 </a:t>
            </a:r>
            <a:r>
              <a:rPr lang="en-US" altLang="ko-KR" dirty="0"/>
              <a:t>prefetcher</a:t>
            </a:r>
            <a:r>
              <a:rPr lang="ko-KR" altLang="en-US" dirty="0"/>
              <a:t>와의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385AB-3739-41A5-BAC5-5BC4B3B47790}"/>
              </a:ext>
            </a:extLst>
          </p:cNvPr>
          <p:cNvSpPr txBox="1"/>
          <p:nvPr/>
        </p:nvSpPr>
        <p:spPr>
          <a:xfrm>
            <a:off x="863600" y="2125579"/>
            <a:ext cx="9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현재 </a:t>
            </a:r>
            <a:r>
              <a:rPr lang="en-US" altLang="ko-KR" dirty="0"/>
              <a:t>prefetcher </a:t>
            </a:r>
            <a:r>
              <a:rPr lang="ko-KR" altLang="en-US" dirty="0"/>
              <a:t>성능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A6D2D-37DE-40AA-B054-F6046E8B0E08}"/>
              </a:ext>
            </a:extLst>
          </p:cNvPr>
          <p:cNvSpPr txBox="1"/>
          <p:nvPr/>
        </p:nvSpPr>
        <p:spPr>
          <a:xfrm>
            <a:off x="1060199" y="2772514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Offset size = 128</a:t>
            </a:r>
            <a:r>
              <a:rPr lang="ko-KR" altLang="en-US" dirty="0"/>
              <a:t>인 경우</a:t>
            </a:r>
            <a:r>
              <a:rPr lang="en-US" altLang="ko-KR" dirty="0"/>
              <a:t>, accuracy 39.18 coverage 27.92 IPC 1.055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2B122-1BD0-4B83-A053-3891A9414AEE}"/>
              </a:ext>
            </a:extLst>
          </p:cNvPr>
          <p:cNvSpPr txBox="1"/>
          <p:nvPr/>
        </p:nvSpPr>
        <p:spPr>
          <a:xfrm>
            <a:off x="1060198" y="3234783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Offset size = 64</a:t>
            </a:r>
            <a:r>
              <a:rPr lang="ko-KR" altLang="en-US" dirty="0"/>
              <a:t>인 경우</a:t>
            </a:r>
            <a:r>
              <a:rPr lang="en-US" altLang="ko-KR" dirty="0"/>
              <a:t>, accuracy 43.08 coverage 28.97 IPC 1.057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3F23E-F9F9-4937-B274-5B6AA98B4023}"/>
              </a:ext>
            </a:extLst>
          </p:cNvPr>
          <p:cNvSpPr txBox="1"/>
          <p:nvPr/>
        </p:nvSpPr>
        <p:spPr>
          <a:xfrm>
            <a:off x="1060197" y="3697052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Offset size = 32</a:t>
            </a:r>
            <a:r>
              <a:rPr lang="ko-KR" altLang="en-US" dirty="0"/>
              <a:t>인 경우</a:t>
            </a:r>
            <a:r>
              <a:rPr lang="en-US" altLang="ko-KR" dirty="0"/>
              <a:t>, accuracy 41.30 coverage 26.50 IPC 1.054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2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B00C-D147-43B1-BDBB-0FE321CDE4D6}"/>
              </a:ext>
            </a:extLst>
          </p:cNvPr>
          <p:cNvSpPr txBox="1"/>
          <p:nvPr/>
        </p:nvSpPr>
        <p:spPr>
          <a:xfrm>
            <a:off x="669303" y="1480008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다음에 접근하는 여러 개의 </a:t>
            </a:r>
            <a:r>
              <a:rPr lang="en-US" altLang="ko-KR" dirty="0"/>
              <a:t>delta</a:t>
            </a:r>
            <a:r>
              <a:rPr lang="ko-KR" altLang="en-US" dirty="0"/>
              <a:t>를 봐서 </a:t>
            </a:r>
            <a:r>
              <a:rPr lang="en-US" altLang="ko-KR" dirty="0"/>
              <a:t>Output label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D53B96-7445-4092-ACA4-B10CF1731F3C}"/>
                  </a:ext>
                </a:extLst>
              </p:cNvPr>
              <p:cNvSpPr txBox="1"/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D53B96-7445-4092-ACA4-B10CF173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blipFill>
                <a:blip r:embed="rId2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BCCCA-C324-43DC-8410-11DC4EB4E292}"/>
                  </a:ext>
                </a:extLst>
              </p:cNvPr>
              <p:cNvSpPr txBox="1"/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BCCCA-C324-43DC-8410-11DC4EB4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blipFill>
                <a:blip r:embed="rId3"/>
                <a:stretch>
                  <a:fillRect l="-1639" r="-14754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D074C-2426-4525-AC34-9819FA694F95}"/>
                  </a:ext>
                </a:extLst>
              </p:cNvPr>
              <p:cNvSpPr txBox="1"/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D074C-2426-4525-AC34-9819FA694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blipFill>
                <a:blip r:embed="rId4"/>
                <a:stretch>
                  <a:fillRect l="-1639" r="-16393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5BD4B-FBA8-4248-B92D-F14E35CC147B}"/>
                  </a:ext>
                </a:extLst>
              </p:cNvPr>
              <p:cNvSpPr txBox="1"/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5BD4B-FBA8-4248-B92D-F14E35CC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blipFill>
                <a:blip r:embed="rId5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7C854-7207-46CB-8C72-2CBC89FC3E1E}"/>
                  </a:ext>
                </a:extLst>
              </p:cNvPr>
              <p:cNvSpPr txBox="1"/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C7C854-7207-46CB-8C72-2CBC89FC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blipFill>
                <a:blip r:embed="rId6"/>
                <a:stretch>
                  <a:fillRect l="-1639" r="-13115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B3EFD-E288-4C4A-8DD2-F50DC9E54B11}"/>
                  </a:ext>
                </a:extLst>
              </p:cNvPr>
              <p:cNvSpPr txBox="1"/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B3EFD-E288-4C4A-8DD2-F50DC9E5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blipFill>
                <a:blip r:embed="rId7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243628B-047E-497B-B5C9-C41058AA8848}"/>
              </a:ext>
            </a:extLst>
          </p:cNvPr>
          <p:cNvSpPr txBox="1"/>
          <p:nvPr/>
        </p:nvSpPr>
        <p:spPr>
          <a:xfrm>
            <a:off x="1774175" y="3586759"/>
            <a:ext cx="269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Sequence</a:t>
            </a:r>
            <a:r>
              <a:rPr lang="ko-KR" altLang="en-US" sz="1000" dirty="0"/>
              <a:t>를 </a:t>
            </a:r>
            <a:r>
              <a:rPr lang="en-US" altLang="ko-KR" sz="1000" dirty="0"/>
              <a:t>3</a:t>
            </a:r>
            <a:r>
              <a:rPr lang="ko-KR" altLang="en-US" sz="1000" dirty="0"/>
              <a:t>이라 가정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B5DBE9-6109-49FF-AE3B-9BCE7290457E}"/>
              </a:ext>
            </a:extLst>
          </p:cNvPr>
          <p:cNvSpPr/>
          <p:nvPr/>
        </p:nvSpPr>
        <p:spPr>
          <a:xfrm>
            <a:off x="1890907" y="2956383"/>
            <a:ext cx="1845233" cy="579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EA2D2-61E1-4447-BDC0-9A4CC8D808A2}"/>
              </a:ext>
            </a:extLst>
          </p:cNvPr>
          <p:cNvSpPr txBox="1"/>
          <p:nvPr/>
        </p:nvSpPr>
        <p:spPr>
          <a:xfrm>
            <a:off x="2459692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0C1705-475D-4EF2-BD32-05ADB60B0D2F}"/>
              </a:ext>
            </a:extLst>
          </p:cNvPr>
          <p:cNvSpPr/>
          <p:nvPr/>
        </p:nvSpPr>
        <p:spPr>
          <a:xfrm>
            <a:off x="3802452" y="2956383"/>
            <a:ext cx="1718950" cy="579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A81F6-FE1F-42C6-B217-E0EE76CCE7C1}"/>
              </a:ext>
            </a:extLst>
          </p:cNvPr>
          <p:cNvSpPr txBox="1"/>
          <p:nvPr/>
        </p:nvSpPr>
        <p:spPr>
          <a:xfrm>
            <a:off x="3562672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A72E5-ABAD-4BB8-A61C-C6BD71DEC98A}"/>
              </a:ext>
            </a:extLst>
          </p:cNvPr>
          <p:cNvSpPr txBox="1"/>
          <p:nvPr/>
        </p:nvSpPr>
        <p:spPr>
          <a:xfrm>
            <a:off x="7315766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2E65F-1544-411E-9A1F-D5A0859EB66C}"/>
              </a:ext>
            </a:extLst>
          </p:cNvPr>
          <p:cNvSpPr txBox="1"/>
          <p:nvPr/>
        </p:nvSpPr>
        <p:spPr>
          <a:xfrm>
            <a:off x="8703690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/>
              <p:nvPr/>
            </p:nvSpPr>
            <p:spPr>
              <a:xfrm>
                <a:off x="7246325" y="2956383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2956383"/>
                <a:ext cx="883807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/>
              <p:nvPr/>
            </p:nvSpPr>
            <p:spPr>
              <a:xfrm>
                <a:off x="8707551" y="2972166"/>
                <a:ext cx="91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1" y="2972166"/>
                <a:ext cx="910371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/>
              <p:nvPr/>
            </p:nvSpPr>
            <p:spPr>
              <a:xfrm>
                <a:off x="8707552" y="3306037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3306037"/>
                <a:ext cx="959212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/>
              <p:nvPr/>
            </p:nvSpPr>
            <p:spPr>
              <a:xfrm>
                <a:off x="8707551" y="3668702"/>
                <a:ext cx="959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1" y="3668702"/>
                <a:ext cx="959209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0FB6A64-D7C5-4365-A9AD-7C6183B9B5AF}"/>
              </a:ext>
            </a:extLst>
          </p:cNvPr>
          <p:cNvSpPr/>
          <p:nvPr/>
        </p:nvSpPr>
        <p:spPr>
          <a:xfrm>
            <a:off x="5784684" y="2998345"/>
            <a:ext cx="821514" cy="4703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/>
              <p:nvPr/>
            </p:nvSpPr>
            <p:spPr>
              <a:xfrm>
                <a:off x="7246325" y="3306037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3306037"/>
                <a:ext cx="883807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/>
              <p:nvPr/>
            </p:nvSpPr>
            <p:spPr>
              <a:xfrm>
                <a:off x="7246325" y="3655691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3655691"/>
                <a:ext cx="95921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80B85BD-AF08-4DC0-8F09-446A8B3C65DC}"/>
              </a:ext>
            </a:extLst>
          </p:cNvPr>
          <p:cNvCxnSpPr/>
          <p:nvPr/>
        </p:nvCxnSpPr>
        <p:spPr>
          <a:xfrm>
            <a:off x="4042611" y="3536335"/>
            <a:ext cx="0" cy="58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F58E3A-B062-471E-92ED-B4BFC1CFA5EC}"/>
              </a:ext>
            </a:extLst>
          </p:cNvPr>
          <p:cNvSpPr txBox="1"/>
          <p:nvPr/>
        </p:nvSpPr>
        <p:spPr>
          <a:xfrm>
            <a:off x="3802452" y="4122821"/>
            <a:ext cx="33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r>
              <a:rPr lang="ko-KR" altLang="en-US" sz="1400" dirty="0"/>
              <a:t>의 개수가 여러 개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475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B00C-D147-43B1-BDBB-0FE321CDE4D6}"/>
              </a:ext>
            </a:extLst>
          </p:cNvPr>
          <p:cNvSpPr txBox="1"/>
          <p:nvPr/>
        </p:nvSpPr>
        <p:spPr>
          <a:xfrm>
            <a:off x="669303" y="1480008"/>
            <a:ext cx="97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하지만 다음과 같이 예측하는 델타의 값이 겹칠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그 전에 접근한 주소들 몇 개를 기억해 두고 만약 같은 값을 예측하려 한다면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다른 값을 예측하도록 한다</a:t>
            </a:r>
            <a:r>
              <a:rPr lang="en-US" altLang="ko-KR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A72E5-ABAD-4BB8-A61C-C6BD71DEC98A}"/>
              </a:ext>
            </a:extLst>
          </p:cNvPr>
          <p:cNvSpPr txBox="1"/>
          <p:nvPr/>
        </p:nvSpPr>
        <p:spPr>
          <a:xfrm>
            <a:off x="933041" y="3243397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2E65F-1544-411E-9A1F-D5A0859EB66C}"/>
              </a:ext>
            </a:extLst>
          </p:cNvPr>
          <p:cNvSpPr txBox="1"/>
          <p:nvPr/>
        </p:nvSpPr>
        <p:spPr>
          <a:xfrm>
            <a:off x="2320965" y="3243397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/>
              <p:nvPr/>
            </p:nvSpPr>
            <p:spPr>
              <a:xfrm>
                <a:off x="863600" y="3613144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94886E-55EF-4F6F-9931-D8366EC8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613144"/>
                <a:ext cx="883807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/>
              <p:nvPr/>
            </p:nvSpPr>
            <p:spPr>
              <a:xfrm>
                <a:off x="2324826" y="3628927"/>
                <a:ext cx="91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28BB49-164D-4161-AEA4-A1220B083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6" y="3628927"/>
                <a:ext cx="910371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/>
              <p:nvPr/>
            </p:nvSpPr>
            <p:spPr>
              <a:xfrm>
                <a:off x="2324827" y="3962798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9E0EE-4803-457A-8C0F-5751D8AC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7" y="3962798"/>
                <a:ext cx="959212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/>
              <p:nvPr/>
            </p:nvSpPr>
            <p:spPr>
              <a:xfrm>
                <a:off x="2324826" y="4325463"/>
                <a:ext cx="959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067683-42C0-4337-BA91-442CB94F6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6" y="4325463"/>
                <a:ext cx="959209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/>
              <p:nvPr/>
            </p:nvSpPr>
            <p:spPr>
              <a:xfrm>
                <a:off x="863600" y="3962798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B7C73-7773-4A5E-AA10-532C0DC3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3962798"/>
                <a:ext cx="883807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/>
              <p:nvPr/>
            </p:nvSpPr>
            <p:spPr>
              <a:xfrm>
                <a:off x="863600" y="4312452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D99721-E623-46EF-A9AE-7ED64D14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4312452"/>
                <a:ext cx="95921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F6A9D56-E345-4E0D-ADB1-675EB93F6D3D}"/>
              </a:ext>
            </a:extLst>
          </p:cNvPr>
          <p:cNvSpPr txBox="1"/>
          <p:nvPr/>
        </p:nvSpPr>
        <p:spPr>
          <a:xfrm>
            <a:off x="3861771" y="3243397"/>
            <a:ext cx="9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345E19-706B-4733-96A1-6DA6BDF47F9B}"/>
                  </a:ext>
                </a:extLst>
              </p:cNvPr>
              <p:cNvSpPr txBox="1"/>
              <p:nvPr/>
            </p:nvSpPr>
            <p:spPr>
              <a:xfrm>
                <a:off x="4038234" y="3620756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345E19-706B-4733-96A1-6DA6BDF47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4" y="3620756"/>
                <a:ext cx="64007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10E71E-07C6-4966-A8A4-4006F4F771F6}"/>
                  </a:ext>
                </a:extLst>
              </p:cNvPr>
              <p:cNvSpPr txBox="1"/>
              <p:nvPr/>
            </p:nvSpPr>
            <p:spPr>
              <a:xfrm>
                <a:off x="4038234" y="3960765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10E71E-07C6-4966-A8A4-4006F4F77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4" y="3960765"/>
                <a:ext cx="64007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A4360C-8E02-47A2-A79D-D708007FE1D9}"/>
                  </a:ext>
                </a:extLst>
              </p:cNvPr>
              <p:cNvSpPr txBox="1"/>
              <p:nvPr/>
            </p:nvSpPr>
            <p:spPr>
              <a:xfrm>
                <a:off x="4038234" y="4300774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A4360C-8E02-47A2-A79D-D708007F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34" y="4300774"/>
                <a:ext cx="640072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54E93F5-959D-49FD-99CE-E8F4C119B71C}"/>
              </a:ext>
            </a:extLst>
          </p:cNvPr>
          <p:cNvSpPr/>
          <p:nvPr/>
        </p:nvSpPr>
        <p:spPr>
          <a:xfrm>
            <a:off x="5045242" y="3810000"/>
            <a:ext cx="69783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E7D43-F755-4BEA-B64D-C77B3603819E}"/>
              </a:ext>
            </a:extLst>
          </p:cNvPr>
          <p:cNvSpPr txBox="1"/>
          <p:nvPr/>
        </p:nvSpPr>
        <p:spPr>
          <a:xfrm>
            <a:off x="6183515" y="323119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881DF1-55F2-4465-BDBA-88AD62C8E7FA}"/>
              </a:ext>
            </a:extLst>
          </p:cNvPr>
          <p:cNvSpPr txBox="1"/>
          <p:nvPr/>
        </p:nvSpPr>
        <p:spPr>
          <a:xfrm>
            <a:off x="7571439" y="323119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421B2-F868-4819-8084-E77F980C9A8D}"/>
                  </a:ext>
                </a:extLst>
              </p:cNvPr>
              <p:cNvSpPr txBox="1"/>
              <p:nvPr/>
            </p:nvSpPr>
            <p:spPr>
              <a:xfrm>
                <a:off x="6114074" y="3600943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421B2-F868-4819-8084-E77F980C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4" y="3600943"/>
                <a:ext cx="883807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2AC642-CD75-4E3A-9EE6-B2CF7DE16F0E}"/>
                  </a:ext>
                </a:extLst>
              </p:cNvPr>
              <p:cNvSpPr txBox="1"/>
              <p:nvPr/>
            </p:nvSpPr>
            <p:spPr>
              <a:xfrm>
                <a:off x="7575300" y="3616726"/>
                <a:ext cx="910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2AC642-CD75-4E3A-9EE6-B2CF7DE16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00" y="3616726"/>
                <a:ext cx="910371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9D5B68-BB26-4C62-9A79-A7D6157FE23A}"/>
                  </a:ext>
                </a:extLst>
              </p:cNvPr>
              <p:cNvSpPr txBox="1"/>
              <p:nvPr/>
            </p:nvSpPr>
            <p:spPr>
              <a:xfrm>
                <a:off x="7575301" y="3950597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9D5B68-BB26-4C62-9A79-A7D6157FE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01" y="3950597"/>
                <a:ext cx="959212" cy="307777"/>
              </a:xfrm>
              <a:prstGeom prst="rect">
                <a:avLst/>
              </a:prstGeom>
              <a:blipFill>
                <a:blip r:embed="rId1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574DA3-9926-4284-8554-ACB024A0C78F}"/>
                  </a:ext>
                </a:extLst>
              </p:cNvPr>
              <p:cNvSpPr txBox="1"/>
              <p:nvPr/>
            </p:nvSpPr>
            <p:spPr>
              <a:xfrm>
                <a:off x="7575300" y="4313262"/>
                <a:ext cx="959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574DA3-9926-4284-8554-ACB024A0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00" y="4313262"/>
                <a:ext cx="959209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3E2A-05B2-45DC-BE61-151FBBD44F5C}"/>
                  </a:ext>
                </a:extLst>
              </p:cNvPr>
              <p:cNvSpPr txBox="1"/>
              <p:nvPr/>
            </p:nvSpPr>
            <p:spPr>
              <a:xfrm>
                <a:off x="6114074" y="3950597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3E2A-05B2-45DC-BE61-151FBBD4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4" y="3950597"/>
                <a:ext cx="883807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9C511-C4F7-424A-A45F-86D3E3ED48C8}"/>
                  </a:ext>
                </a:extLst>
              </p:cNvPr>
              <p:cNvSpPr txBox="1"/>
              <p:nvPr/>
            </p:nvSpPr>
            <p:spPr>
              <a:xfrm>
                <a:off x="6114074" y="4300251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C9C511-C4F7-424A-A45F-86D3E3ED4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74" y="4300251"/>
                <a:ext cx="95921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B69FEE9D-51CB-4AB6-B0A0-C4AF36FCC0C2}"/>
              </a:ext>
            </a:extLst>
          </p:cNvPr>
          <p:cNvSpPr txBox="1"/>
          <p:nvPr/>
        </p:nvSpPr>
        <p:spPr>
          <a:xfrm>
            <a:off x="9112245" y="3231196"/>
            <a:ext cx="9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8CA2EC-BC55-4305-88A7-860351B1570B}"/>
                  </a:ext>
                </a:extLst>
              </p:cNvPr>
              <p:cNvSpPr txBox="1"/>
              <p:nvPr/>
            </p:nvSpPr>
            <p:spPr>
              <a:xfrm>
                <a:off x="9288708" y="3608555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8CA2EC-BC55-4305-88A7-860351B1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08" y="3608555"/>
                <a:ext cx="64007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E371B0-B13D-487E-B403-46710E4D9C26}"/>
                  </a:ext>
                </a:extLst>
              </p:cNvPr>
              <p:cNvSpPr txBox="1"/>
              <p:nvPr/>
            </p:nvSpPr>
            <p:spPr>
              <a:xfrm>
                <a:off x="9288708" y="3948564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dirty="0"/>
                  <a:t>, ?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E371B0-B13D-487E-B403-46710E4D9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08" y="3948564"/>
                <a:ext cx="64007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3FE548-0C01-4688-AB2E-A1AA908F70BD}"/>
                  </a:ext>
                </a:extLst>
              </p:cNvPr>
              <p:cNvSpPr txBox="1"/>
              <p:nvPr/>
            </p:nvSpPr>
            <p:spPr>
              <a:xfrm>
                <a:off x="9288708" y="4288573"/>
                <a:ext cx="64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sz="1400" dirty="0"/>
                  <a:t>, ?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3FE548-0C01-4688-AB2E-A1AA908F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08" y="4288573"/>
                <a:ext cx="640072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D23FDEE-94D1-4CDB-9847-ACB73DD22780}"/>
              </a:ext>
            </a:extLst>
          </p:cNvPr>
          <p:cNvSpPr txBox="1"/>
          <p:nvPr/>
        </p:nvSpPr>
        <p:spPr>
          <a:xfrm>
            <a:off x="10201198" y="3782815"/>
            <a:ext cx="183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4, 5</a:t>
            </a:r>
            <a:r>
              <a:rPr lang="ko-KR" altLang="en-US" sz="1200" dirty="0"/>
              <a:t>를 이미 예측했으므로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제외한 값을 예측하게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F6F4824-3A8E-4F0A-BC37-4180F1032F11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9928780" y="4102453"/>
            <a:ext cx="272418" cy="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8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6B00C-D147-43B1-BDBB-0FE321CDE4D6}"/>
              </a:ext>
            </a:extLst>
          </p:cNvPr>
          <p:cNvSpPr txBox="1"/>
          <p:nvPr/>
        </p:nvSpPr>
        <p:spPr>
          <a:xfrm>
            <a:off x="669303" y="1480008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다른 모델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690137-B36D-4E36-9E59-D46D066DB11F}"/>
              </a:ext>
            </a:extLst>
          </p:cNvPr>
          <p:cNvSpPr/>
          <p:nvPr/>
        </p:nvSpPr>
        <p:spPr>
          <a:xfrm>
            <a:off x="1796114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AC307-F128-45E9-B971-0EA73518889B}"/>
              </a:ext>
            </a:extLst>
          </p:cNvPr>
          <p:cNvSpPr/>
          <p:nvPr/>
        </p:nvSpPr>
        <p:spPr>
          <a:xfrm>
            <a:off x="3394118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E9412A-2D4E-4070-A1FD-1131A110C92A}"/>
              </a:ext>
            </a:extLst>
          </p:cNvPr>
          <p:cNvSpPr/>
          <p:nvPr/>
        </p:nvSpPr>
        <p:spPr>
          <a:xfrm>
            <a:off x="4992121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645BC7-69D7-400D-B3B2-7CCA7D1B6FC5}"/>
              </a:ext>
            </a:extLst>
          </p:cNvPr>
          <p:cNvSpPr/>
          <p:nvPr/>
        </p:nvSpPr>
        <p:spPr>
          <a:xfrm>
            <a:off x="6590124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37E789-77CF-4B60-8F23-01C77E8FAFDC}"/>
              </a:ext>
            </a:extLst>
          </p:cNvPr>
          <p:cNvSpPr/>
          <p:nvPr/>
        </p:nvSpPr>
        <p:spPr>
          <a:xfrm>
            <a:off x="8191004" y="2323846"/>
            <a:ext cx="10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071FAB4-69AD-42AA-9962-E523DB2073FA}"/>
              </a:ext>
            </a:extLst>
          </p:cNvPr>
          <p:cNvSpPr/>
          <p:nvPr/>
        </p:nvSpPr>
        <p:spPr>
          <a:xfrm>
            <a:off x="9468758" y="1929326"/>
            <a:ext cx="321123" cy="2868917"/>
          </a:xfrm>
          <a:prstGeom prst="leftBrace">
            <a:avLst>
              <a:gd name="adj1" fmla="val 8333"/>
              <a:gd name="adj2" fmla="val 29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808C70-EE42-4C9F-AF13-1DA45FC85DDB}"/>
                  </a:ext>
                </a:extLst>
              </p:cNvPr>
              <p:cNvSpPr txBox="1"/>
              <p:nvPr/>
            </p:nvSpPr>
            <p:spPr>
              <a:xfrm>
                <a:off x="803021" y="4861509"/>
                <a:ext cx="368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808C70-EE42-4C9F-AF13-1DA45FC8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1" y="4861509"/>
                <a:ext cx="36856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BD3564-FBC6-4FE6-982D-AB779F16DB3F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87305" y="4220827"/>
            <a:ext cx="633124" cy="6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CD3AD3A-6B1E-497D-A08E-87C82ECC6B2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876114" y="2773846"/>
            <a:ext cx="51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9D536D6-A9E8-4AE0-BAC1-EB5CF1F414D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474118" y="2773846"/>
            <a:ext cx="51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200456-1880-4AAB-820E-93104BB050B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072121" y="2773846"/>
            <a:ext cx="518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014A1A-9C48-453B-AFD3-61781F91C0D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670124" y="2773846"/>
            <a:ext cx="5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5A50EBD-CC26-4CC0-BC11-8CCB43A4DAB8}"/>
                  </a:ext>
                </a:extLst>
              </p:cNvPr>
              <p:cNvSpPr/>
              <p:nvPr/>
            </p:nvSpPr>
            <p:spPr>
              <a:xfrm>
                <a:off x="9907566" y="1646374"/>
                <a:ext cx="784699" cy="4821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900" dirty="0"/>
                  <a:t>(</a:t>
                </a:r>
                <a:r>
                  <a:rPr lang="ko-KR" altLang="en-US" sz="900" dirty="0"/>
                  <a:t>확률</a:t>
                </a:r>
                <a:r>
                  <a:rPr lang="en-US" altLang="ko-KR" sz="900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5A50EBD-CC26-4CC0-BC11-8CCB43A4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66" y="1646374"/>
                <a:ext cx="784699" cy="4821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57D558B5-3BAE-4692-9090-CBC323BD3EF7}"/>
                  </a:ext>
                </a:extLst>
              </p:cNvPr>
              <p:cNvSpPr/>
              <p:nvPr/>
            </p:nvSpPr>
            <p:spPr>
              <a:xfrm>
                <a:off x="9903478" y="4426781"/>
                <a:ext cx="784696" cy="4798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57D558B5-3BAE-4692-9090-CBC323BD3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478" y="4426781"/>
                <a:ext cx="784696" cy="4798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D5AEE457-455B-4134-B8A7-CB273C7EF6EF}"/>
                  </a:ext>
                </a:extLst>
              </p:cNvPr>
              <p:cNvSpPr/>
              <p:nvPr/>
            </p:nvSpPr>
            <p:spPr>
              <a:xfrm>
                <a:off x="9907566" y="3939430"/>
                <a:ext cx="784697" cy="47983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D5AEE457-455B-4134-B8A7-CB273C7EF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66" y="3939430"/>
                <a:ext cx="784697" cy="47983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4ED80A5B-FEE4-406A-8201-FAABC3BBDD6A}"/>
                  </a:ext>
                </a:extLst>
              </p:cNvPr>
              <p:cNvSpPr/>
              <p:nvPr/>
            </p:nvSpPr>
            <p:spPr>
              <a:xfrm>
                <a:off x="9907567" y="2126205"/>
                <a:ext cx="784698" cy="4821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4ED80A5B-FEE4-406A-8201-FAABC3BBD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567" y="2126205"/>
                <a:ext cx="784698" cy="4821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86C6465-2393-46FF-B2DB-282711A040D7}"/>
              </a:ext>
            </a:extLst>
          </p:cNvPr>
          <p:cNvSpPr txBox="1"/>
          <p:nvPr/>
        </p:nvSpPr>
        <p:spPr>
          <a:xfrm>
            <a:off x="10119025" y="2923774"/>
            <a:ext cx="461665" cy="6355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 …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BCB2E-5E28-43E9-95BC-6F1B4E5962EC}"/>
              </a:ext>
            </a:extLst>
          </p:cNvPr>
          <p:cNvSpPr txBox="1"/>
          <p:nvPr/>
        </p:nvSpPr>
        <p:spPr>
          <a:xfrm>
            <a:off x="604428" y="4342381"/>
            <a:ext cx="139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63CE02-6F3B-4C7F-899A-112E5B822EB9}"/>
              </a:ext>
            </a:extLst>
          </p:cNvPr>
          <p:cNvSpPr txBox="1"/>
          <p:nvPr/>
        </p:nvSpPr>
        <p:spPr>
          <a:xfrm>
            <a:off x="2057636" y="49232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접근한 </a:t>
            </a:r>
            <a:r>
              <a:rPr lang="en-US" altLang="ko-KR" dirty="0"/>
              <a:t>address</a:t>
            </a:r>
            <a:endParaRPr lang="ko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C26AE28-998B-475B-B20E-D7C37CABFF70}"/>
              </a:ext>
            </a:extLst>
          </p:cNvPr>
          <p:cNvCxnSpPr>
            <a:stCxn id="111" idx="0"/>
          </p:cNvCxnSpPr>
          <p:nvPr/>
        </p:nvCxnSpPr>
        <p:spPr>
          <a:xfrm flipH="1" flipV="1">
            <a:off x="2943831" y="4227186"/>
            <a:ext cx="485405" cy="6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27EF8A7-99E0-408F-AF9C-C01E91DFBAD2}"/>
              </a:ext>
            </a:extLst>
          </p:cNvPr>
          <p:cNvSpPr txBox="1"/>
          <p:nvPr/>
        </p:nvSpPr>
        <p:spPr>
          <a:xfrm>
            <a:off x="2535240" y="4352613"/>
            <a:ext cx="139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90E98B-BEA2-4E5A-917E-063F3BB216BE}"/>
              </a:ext>
            </a:extLst>
          </p:cNvPr>
          <p:cNvSpPr/>
          <p:nvPr/>
        </p:nvSpPr>
        <p:spPr>
          <a:xfrm>
            <a:off x="1336078" y="3831575"/>
            <a:ext cx="2017336" cy="36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concatenate</a:t>
            </a:r>
            <a:endParaRPr lang="ko-KR" altLang="en-US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59DA23B-D860-4A01-B8B3-C65C713B215E}"/>
              </a:ext>
            </a:extLst>
          </p:cNvPr>
          <p:cNvCxnSpPr>
            <a:cxnSpLocks/>
            <a:stCxn id="115" idx="0"/>
            <a:endCxn id="30" idx="2"/>
          </p:cNvCxnSpPr>
          <p:nvPr/>
        </p:nvCxnSpPr>
        <p:spPr>
          <a:xfrm flipH="1" flipV="1">
            <a:off x="2336114" y="3223846"/>
            <a:ext cx="8632" cy="6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98068-2B55-4B6A-9DF0-95516A2CD1E1}"/>
              </a:ext>
            </a:extLst>
          </p:cNvPr>
          <p:cNvSpPr txBox="1"/>
          <p:nvPr/>
        </p:nvSpPr>
        <p:spPr>
          <a:xfrm>
            <a:off x="1611310" y="3343039"/>
            <a:ext cx="139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9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4252386" y="2921168"/>
            <a:ext cx="3687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67305" y="714705"/>
              <a:ext cx="3344144" cy="479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690146" cy="690146"/>
            <a:chOff x="440154" y="2095500"/>
            <a:chExt cx="690146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2313569"/>
            <a:ext cx="3821688" cy="1717764"/>
            <a:chOff x="440154" y="1067882"/>
            <a:chExt cx="3821688" cy="171776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1067882"/>
              <a:ext cx="30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Rnn_prefetcher_3</a:t>
              </a:r>
              <a:endParaRPr lang="ko-KR" altLang="en-US" sz="2800" spc="-15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8FDC62B-D674-4BE6-A623-077AA5206CAF}"/>
              </a:ext>
            </a:extLst>
          </p:cNvPr>
          <p:cNvSpPr txBox="1"/>
          <p:nvPr/>
        </p:nvSpPr>
        <p:spPr>
          <a:xfrm>
            <a:off x="1251594" y="3376213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앞으로 진행해야 할 과제</a:t>
            </a:r>
            <a:endParaRPr lang="ko-KR" altLang="en-US" sz="2800" spc="-1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10226-7483-4A89-9259-08BFD945DE71}"/>
              </a:ext>
            </a:extLst>
          </p:cNvPr>
          <p:cNvGrpSpPr/>
          <p:nvPr/>
        </p:nvGrpSpPr>
        <p:grpSpPr>
          <a:xfrm>
            <a:off x="1268302" y="1183384"/>
            <a:ext cx="9053818" cy="5674616"/>
            <a:chOff x="1207293" y="1183384"/>
            <a:chExt cx="9053818" cy="56746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240B93-9017-48FF-8FEE-9CFFC5FB4D26}"/>
                </a:ext>
              </a:extLst>
            </p:cNvPr>
            <p:cNvSpPr/>
            <p:nvPr/>
          </p:nvSpPr>
          <p:spPr>
            <a:xfrm>
              <a:off x="1244749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E69378-6078-49E9-89E0-21DA88FAEF55}"/>
                </a:ext>
              </a:extLst>
            </p:cNvPr>
            <p:cNvSpPr/>
            <p:nvPr/>
          </p:nvSpPr>
          <p:spPr>
            <a:xfrm>
              <a:off x="1873286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BEF301-A584-4AB5-B54F-B263B2903CC9}"/>
                </a:ext>
              </a:extLst>
            </p:cNvPr>
            <p:cNvSpPr/>
            <p:nvPr/>
          </p:nvSpPr>
          <p:spPr>
            <a:xfrm>
              <a:off x="2501823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37B686-1A89-4E3D-A7BD-E684CD270967}"/>
                </a:ext>
              </a:extLst>
            </p:cNvPr>
            <p:cNvSpPr/>
            <p:nvPr/>
          </p:nvSpPr>
          <p:spPr>
            <a:xfrm>
              <a:off x="3130360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5FCDC1-7B45-4892-ADD5-46938C31283A}"/>
                </a:ext>
              </a:extLst>
            </p:cNvPr>
            <p:cNvSpPr/>
            <p:nvPr/>
          </p:nvSpPr>
          <p:spPr>
            <a:xfrm>
              <a:off x="3758897" y="2157217"/>
              <a:ext cx="520625" cy="81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3641DD5C-27F0-40FD-9F7E-93B1CF2EAB45}"/>
                </a:ext>
              </a:extLst>
            </p:cNvPr>
            <p:cNvSpPr/>
            <p:nvPr/>
          </p:nvSpPr>
          <p:spPr>
            <a:xfrm>
              <a:off x="4407029" y="1754096"/>
              <a:ext cx="254524" cy="2260069"/>
            </a:xfrm>
            <a:prstGeom prst="leftBrace">
              <a:avLst>
                <a:gd name="adj1" fmla="val 8333"/>
                <a:gd name="adj2" fmla="val 366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581F617-F0D8-4FF1-B6FF-61792380F6B0}"/>
                </a:ext>
              </a:extLst>
            </p:cNvPr>
            <p:cNvSpPr/>
            <p:nvPr/>
          </p:nvSpPr>
          <p:spPr>
            <a:xfrm>
              <a:off x="4738868" y="1749653"/>
              <a:ext cx="657062" cy="40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926D910-EAF8-4ACA-8155-DA0DBC7F7B5E}"/>
                </a:ext>
              </a:extLst>
            </p:cNvPr>
            <p:cNvSpPr/>
            <p:nvPr/>
          </p:nvSpPr>
          <p:spPr>
            <a:xfrm>
              <a:off x="4738868" y="2161021"/>
              <a:ext cx="657062" cy="40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D58655D-2976-413B-8569-9D93DF080DA9}"/>
                </a:ext>
              </a:extLst>
            </p:cNvPr>
            <p:cNvSpPr/>
            <p:nvPr/>
          </p:nvSpPr>
          <p:spPr>
            <a:xfrm>
              <a:off x="4738868" y="3611047"/>
              <a:ext cx="657062" cy="403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43A91-534A-4056-87F6-D43F5A811C1B}"/>
                </a:ext>
              </a:extLst>
            </p:cNvPr>
            <p:cNvSpPr txBox="1"/>
            <p:nvPr/>
          </p:nvSpPr>
          <p:spPr>
            <a:xfrm>
              <a:off x="4919660" y="2769823"/>
              <a:ext cx="461665" cy="6355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9630B8CE-A191-4ACB-9450-7E767B399F91}"/>
                    </a:ext>
                  </a:extLst>
                </p:cNvPr>
                <p:cNvSpPr/>
                <p:nvPr/>
              </p:nvSpPr>
              <p:spPr>
                <a:xfrm>
                  <a:off x="2815801" y="4435612"/>
                  <a:ext cx="657062" cy="4031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9630B8CE-A191-4ACB-9450-7E767B399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01" y="4435612"/>
                  <a:ext cx="657062" cy="40311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DDC1C5B2-5B55-4C6F-9F0A-85F62F82CB6F}"/>
                    </a:ext>
                  </a:extLst>
                </p:cNvPr>
                <p:cNvSpPr/>
                <p:nvPr/>
              </p:nvSpPr>
              <p:spPr>
                <a:xfrm>
                  <a:off x="2815801" y="4810355"/>
                  <a:ext cx="657062" cy="4031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DDC1C5B2-5B55-4C6F-9F0A-85F62F82C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01" y="4810355"/>
                  <a:ext cx="657062" cy="403118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19C44C2C-1F69-4273-B0CC-A9B63BC9393F}"/>
                    </a:ext>
                  </a:extLst>
                </p:cNvPr>
                <p:cNvSpPr/>
                <p:nvPr/>
              </p:nvSpPr>
              <p:spPr>
                <a:xfrm>
                  <a:off x="2815801" y="5985954"/>
                  <a:ext cx="657062" cy="4031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19C44C2C-1F69-4273-B0CC-A9B63BC93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01" y="5985954"/>
                  <a:ext cx="657062" cy="40311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07E0DC-FD8E-4E84-A677-8D6FF28F2262}"/>
                </a:ext>
              </a:extLst>
            </p:cNvPr>
            <p:cNvSpPr txBox="1"/>
            <p:nvPr/>
          </p:nvSpPr>
          <p:spPr>
            <a:xfrm>
              <a:off x="2996592" y="5298574"/>
              <a:ext cx="461665" cy="6873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1FDD5D-3F7D-4EF9-AE7E-469FEAD14464}"/>
                </a:ext>
              </a:extLst>
            </p:cNvPr>
            <p:cNvCxnSpPr/>
            <p:nvPr/>
          </p:nvCxnSpPr>
          <p:spPr>
            <a:xfrm>
              <a:off x="1659117" y="4167358"/>
              <a:ext cx="37990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608A501-F91E-4FDA-BEBB-C5623CDE4296}"/>
                </a:ext>
              </a:extLst>
            </p:cNvPr>
            <p:cNvSpPr/>
            <p:nvPr/>
          </p:nvSpPr>
          <p:spPr>
            <a:xfrm>
              <a:off x="4756608" y="4588821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8FB1D9-1277-49D6-B113-62EAFAADED9E}"/>
                </a:ext>
              </a:extLst>
            </p:cNvPr>
            <p:cNvSpPr/>
            <p:nvPr/>
          </p:nvSpPr>
          <p:spPr>
            <a:xfrm>
              <a:off x="4756608" y="4999038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AB48246-6B63-4CBD-858F-F724DD31C3D3}"/>
                </a:ext>
              </a:extLst>
            </p:cNvPr>
            <p:cNvSpPr/>
            <p:nvPr/>
          </p:nvSpPr>
          <p:spPr>
            <a:xfrm>
              <a:off x="4756608" y="5711919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7813D0-9AFB-44E4-9A94-FE3B3906C8ED}"/>
                </a:ext>
              </a:extLst>
            </p:cNvPr>
            <p:cNvSpPr txBox="1"/>
            <p:nvPr/>
          </p:nvSpPr>
          <p:spPr>
            <a:xfrm>
              <a:off x="4927903" y="5402152"/>
              <a:ext cx="461665" cy="3003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B50B2D-F54F-4C78-A62B-4B775D857EA2}"/>
                </a:ext>
              </a:extLst>
            </p:cNvPr>
            <p:cNvSpPr txBox="1"/>
            <p:nvPr/>
          </p:nvSpPr>
          <p:spPr>
            <a:xfrm>
              <a:off x="3550178" y="4901669"/>
              <a:ext cx="1244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</a:t>
              </a:r>
            </a:p>
            <a:p>
              <a:r>
                <a:rPr lang="en-US" altLang="ko-KR" sz="1600" dirty="0"/>
                <a:t>Connected</a:t>
              </a:r>
              <a:endParaRPr lang="ko-KR" altLang="en-US" sz="1600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EA578CD-C1C8-4B8A-B416-69E5F07F649D}"/>
                </a:ext>
              </a:extLst>
            </p:cNvPr>
            <p:cNvSpPr/>
            <p:nvPr/>
          </p:nvSpPr>
          <p:spPr>
            <a:xfrm>
              <a:off x="7605073" y="2734044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EACDEFF-D9FF-40F5-8376-F3AD26E0E44B}"/>
                </a:ext>
              </a:extLst>
            </p:cNvPr>
            <p:cNvSpPr/>
            <p:nvPr/>
          </p:nvSpPr>
          <p:spPr>
            <a:xfrm>
              <a:off x="7605073" y="5158837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AAAFCFC-DDC8-494A-B413-88554FD74D34}"/>
                </a:ext>
              </a:extLst>
            </p:cNvPr>
            <p:cNvSpPr/>
            <p:nvPr/>
          </p:nvSpPr>
          <p:spPr>
            <a:xfrm>
              <a:off x="7605073" y="4758046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7D09952-8663-4E35-8E81-6ECDC11A8A0E}"/>
                </a:ext>
              </a:extLst>
            </p:cNvPr>
            <p:cNvSpPr/>
            <p:nvPr/>
          </p:nvSpPr>
          <p:spPr>
            <a:xfrm>
              <a:off x="7605073" y="3137158"/>
              <a:ext cx="632960" cy="403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529CC8-45B5-4C9A-8E29-1B12A16473F5}"/>
                </a:ext>
              </a:extLst>
            </p:cNvPr>
            <p:cNvSpPr txBox="1"/>
            <p:nvPr/>
          </p:nvSpPr>
          <p:spPr>
            <a:xfrm>
              <a:off x="7756812" y="3812606"/>
              <a:ext cx="461665" cy="6355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4FEF4FA-CA91-4CC4-95E8-43C93CA303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5380141" y="2354328"/>
              <a:ext cx="2224932" cy="3006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5DFE415-4B0F-4CD0-B1F1-F01D4F1A097C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5380141" y="2354328"/>
              <a:ext cx="2224932" cy="2605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5B2B8CD-AE88-41B9-B117-0A4333916F07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5380141" y="2354328"/>
              <a:ext cx="2224932" cy="58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941D7E6-54E1-4FC5-97D1-89D0B145B893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5380141" y="2354328"/>
              <a:ext cx="2224932" cy="984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783848A-7C10-4078-8264-37A8B96A4FB2}"/>
                </a:ext>
              </a:extLst>
            </p:cNvPr>
            <p:cNvCxnSpPr>
              <a:cxnSpLocks/>
              <a:stCxn id="7" idx="3"/>
              <a:endCxn id="45" idx="1"/>
            </p:cNvCxnSpPr>
            <p:nvPr/>
          </p:nvCxnSpPr>
          <p:spPr>
            <a:xfrm>
              <a:off x="5395930" y="1951212"/>
              <a:ext cx="2209143" cy="984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F326DE-C541-4FB0-AD0B-657B854B01A6}"/>
                </a:ext>
              </a:extLst>
            </p:cNvPr>
            <p:cNvCxnSpPr>
              <a:cxnSpLocks/>
              <a:stCxn id="7" idx="3"/>
              <a:endCxn id="48" idx="1"/>
            </p:cNvCxnSpPr>
            <p:nvPr/>
          </p:nvCxnSpPr>
          <p:spPr>
            <a:xfrm>
              <a:off x="5395930" y="1951212"/>
              <a:ext cx="2209143" cy="1387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B1B8C97-9A9E-4D5D-BBAB-60E9FEB3C734}"/>
                </a:ext>
              </a:extLst>
            </p:cNvPr>
            <p:cNvCxnSpPr>
              <a:cxnSpLocks/>
              <a:stCxn id="7" idx="3"/>
              <a:endCxn id="47" idx="1"/>
            </p:cNvCxnSpPr>
            <p:nvPr/>
          </p:nvCxnSpPr>
          <p:spPr>
            <a:xfrm>
              <a:off x="5395930" y="1951212"/>
              <a:ext cx="2209143" cy="3008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E4466C5-FB19-4AFC-AF5C-D58899DBE2C7}"/>
                </a:ext>
              </a:extLst>
            </p:cNvPr>
            <p:cNvCxnSpPr>
              <a:cxnSpLocks/>
              <a:stCxn id="7" idx="3"/>
              <a:endCxn id="46" idx="1"/>
            </p:cNvCxnSpPr>
            <p:nvPr/>
          </p:nvCxnSpPr>
          <p:spPr>
            <a:xfrm>
              <a:off x="5395930" y="1951212"/>
              <a:ext cx="2209143" cy="3409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30B3EC3-5F43-40BD-9A23-A4B7B3D3968C}"/>
                </a:ext>
              </a:extLst>
            </p:cNvPr>
            <p:cNvCxnSpPr>
              <a:cxnSpLocks/>
              <a:stCxn id="23" idx="3"/>
              <a:endCxn id="45" idx="1"/>
            </p:cNvCxnSpPr>
            <p:nvPr/>
          </p:nvCxnSpPr>
          <p:spPr>
            <a:xfrm flipV="1">
              <a:off x="5395930" y="2935601"/>
              <a:ext cx="2209143" cy="877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F5C8319-7319-4C7B-B419-19BE190D73B7}"/>
                </a:ext>
              </a:extLst>
            </p:cNvPr>
            <p:cNvCxnSpPr>
              <a:cxnSpLocks/>
              <a:stCxn id="23" idx="3"/>
              <a:endCxn id="48" idx="1"/>
            </p:cNvCxnSpPr>
            <p:nvPr/>
          </p:nvCxnSpPr>
          <p:spPr>
            <a:xfrm flipV="1">
              <a:off x="5395930" y="3338715"/>
              <a:ext cx="2209143" cy="47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979EABE-196B-4E7B-A26C-123B3AF3F9E7}"/>
                </a:ext>
              </a:extLst>
            </p:cNvPr>
            <p:cNvCxnSpPr>
              <a:cxnSpLocks/>
              <a:stCxn id="23" idx="3"/>
              <a:endCxn id="46" idx="1"/>
            </p:cNvCxnSpPr>
            <p:nvPr/>
          </p:nvCxnSpPr>
          <p:spPr>
            <a:xfrm>
              <a:off x="5395930" y="3812606"/>
              <a:ext cx="2209143" cy="1547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5EF1157-E1F4-49E8-9B79-FB89A6E9B164}"/>
                </a:ext>
              </a:extLst>
            </p:cNvPr>
            <p:cNvCxnSpPr>
              <a:cxnSpLocks/>
              <a:stCxn id="23" idx="3"/>
              <a:endCxn id="47" idx="1"/>
            </p:cNvCxnSpPr>
            <p:nvPr/>
          </p:nvCxnSpPr>
          <p:spPr>
            <a:xfrm>
              <a:off x="5395930" y="3812606"/>
              <a:ext cx="2209143" cy="1146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2D222E1B-724F-4737-B7A8-37B3E8E781E0}"/>
                </a:ext>
              </a:extLst>
            </p:cNvPr>
            <p:cNvCxnSpPr>
              <a:stCxn id="39" idx="3"/>
              <a:endCxn id="45" idx="1"/>
            </p:cNvCxnSpPr>
            <p:nvPr/>
          </p:nvCxnSpPr>
          <p:spPr>
            <a:xfrm flipV="1">
              <a:off x="5389568" y="2935601"/>
              <a:ext cx="2215505" cy="185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BA653A9-B596-425B-9213-7589F18971D3}"/>
                </a:ext>
              </a:extLst>
            </p:cNvPr>
            <p:cNvCxnSpPr>
              <a:stCxn id="39" idx="3"/>
              <a:endCxn id="46" idx="1"/>
            </p:cNvCxnSpPr>
            <p:nvPr/>
          </p:nvCxnSpPr>
          <p:spPr>
            <a:xfrm>
              <a:off x="5389568" y="4790378"/>
              <a:ext cx="2215505" cy="570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ED44E31-716F-43D3-BB4D-40723971345A}"/>
                </a:ext>
              </a:extLst>
            </p:cNvPr>
            <p:cNvCxnSpPr>
              <a:stCxn id="41" idx="3"/>
              <a:endCxn id="46" idx="1"/>
            </p:cNvCxnSpPr>
            <p:nvPr/>
          </p:nvCxnSpPr>
          <p:spPr>
            <a:xfrm flipV="1">
              <a:off x="5389568" y="5360394"/>
              <a:ext cx="2215505" cy="553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FFDC156-58BE-41A0-B342-73B199741772}"/>
                </a:ext>
              </a:extLst>
            </p:cNvPr>
            <p:cNvCxnSpPr>
              <a:stCxn id="41" idx="3"/>
              <a:endCxn id="45" idx="1"/>
            </p:cNvCxnSpPr>
            <p:nvPr/>
          </p:nvCxnSpPr>
          <p:spPr>
            <a:xfrm flipV="1">
              <a:off x="5389568" y="2935601"/>
              <a:ext cx="2215505" cy="2977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331C315-FB30-44F7-913F-B5B456DC9351}"/>
                </a:ext>
              </a:extLst>
            </p:cNvPr>
            <p:cNvCxnSpPr>
              <a:stCxn id="40" idx="3"/>
              <a:endCxn id="46" idx="1"/>
            </p:cNvCxnSpPr>
            <p:nvPr/>
          </p:nvCxnSpPr>
          <p:spPr>
            <a:xfrm>
              <a:off x="5389568" y="5200595"/>
              <a:ext cx="2215505" cy="159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F247E4C-FD3A-4F4D-9B4A-1216BC71BFB6}"/>
                </a:ext>
              </a:extLst>
            </p:cNvPr>
            <p:cNvCxnSpPr>
              <a:stCxn id="39" idx="3"/>
              <a:endCxn id="47" idx="1"/>
            </p:cNvCxnSpPr>
            <p:nvPr/>
          </p:nvCxnSpPr>
          <p:spPr>
            <a:xfrm>
              <a:off x="5389568" y="4790378"/>
              <a:ext cx="2215505" cy="16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EF012D5-BF78-4B65-9137-030E9C752F95}"/>
                </a:ext>
              </a:extLst>
            </p:cNvPr>
            <p:cNvCxnSpPr>
              <a:stCxn id="39" idx="3"/>
              <a:endCxn id="48" idx="1"/>
            </p:cNvCxnSpPr>
            <p:nvPr/>
          </p:nvCxnSpPr>
          <p:spPr>
            <a:xfrm flipV="1">
              <a:off x="5389568" y="3338715"/>
              <a:ext cx="2215505" cy="1451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8EF039-F98E-4F9A-9C19-89E5074A5BC0}"/>
                </a:ext>
              </a:extLst>
            </p:cNvPr>
            <p:cNvCxnSpPr>
              <a:stCxn id="40" idx="3"/>
              <a:endCxn id="45" idx="1"/>
            </p:cNvCxnSpPr>
            <p:nvPr/>
          </p:nvCxnSpPr>
          <p:spPr>
            <a:xfrm flipV="1">
              <a:off x="5389568" y="2935601"/>
              <a:ext cx="2215505" cy="2264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0D2CA9-6047-4D2E-8326-952D9E972F44}"/>
                </a:ext>
              </a:extLst>
            </p:cNvPr>
            <p:cNvCxnSpPr>
              <a:stCxn id="41" idx="3"/>
              <a:endCxn id="47" idx="1"/>
            </p:cNvCxnSpPr>
            <p:nvPr/>
          </p:nvCxnSpPr>
          <p:spPr>
            <a:xfrm flipV="1">
              <a:off x="5389568" y="4959603"/>
              <a:ext cx="2215505" cy="953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F277AFE-33E9-4E80-867E-6F142035BBE7}"/>
                </a:ext>
              </a:extLst>
            </p:cNvPr>
            <p:cNvCxnSpPr>
              <a:stCxn id="48" idx="1"/>
              <a:endCxn id="41" idx="3"/>
            </p:cNvCxnSpPr>
            <p:nvPr/>
          </p:nvCxnSpPr>
          <p:spPr>
            <a:xfrm flipH="1">
              <a:off x="5389568" y="3338715"/>
              <a:ext cx="2215505" cy="2574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D5FADA-3275-45AD-8329-BDEA1E9E8FF5}"/>
                </a:ext>
              </a:extLst>
            </p:cNvPr>
            <p:cNvCxnSpPr>
              <a:stCxn id="40" idx="3"/>
              <a:endCxn id="47" idx="1"/>
            </p:cNvCxnSpPr>
            <p:nvPr/>
          </p:nvCxnSpPr>
          <p:spPr>
            <a:xfrm flipV="1">
              <a:off x="5389568" y="4959603"/>
              <a:ext cx="2215505" cy="240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DFCD7AA-18AA-4E8A-95EF-F791FFD87B17}"/>
                </a:ext>
              </a:extLst>
            </p:cNvPr>
            <p:cNvCxnSpPr>
              <a:stCxn id="40" idx="3"/>
              <a:endCxn id="48" idx="1"/>
            </p:cNvCxnSpPr>
            <p:nvPr/>
          </p:nvCxnSpPr>
          <p:spPr>
            <a:xfrm flipV="1">
              <a:off x="5389568" y="3338715"/>
              <a:ext cx="2215505" cy="1861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148E60-6DA4-4182-9F70-F248856ECBF7}"/>
                </a:ext>
              </a:extLst>
            </p:cNvPr>
            <p:cNvSpPr txBox="1"/>
            <p:nvPr/>
          </p:nvSpPr>
          <p:spPr>
            <a:xfrm>
              <a:off x="5966232" y="1596460"/>
              <a:ext cx="1244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</a:t>
              </a:r>
            </a:p>
            <a:p>
              <a:r>
                <a:rPr lang="en-US" altLang="ko-KR" sz="1600" dirty="0"/>
                <a:t>Connected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CB54145-A574-4939-9B47-9839651EE6A0}"/>
                </a:ext>
              </a:extLst>
            </p:cNvPr>
            <p:cNvSpPr txBox="1"/>
            <p:nvPr/>
          </p:nvSpPr>
          <p:spPr>
            <a:xfrm>
              <a:off x="1207293" y="6488668"/>
              <a:ext cx="2476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Address_binary_input</a:t>
              </a:r>
              <a:endParaRPr lang="ko-KR" altLang="en-US" dirty="0"/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A7031EF5-5E92-41FD-8E3E-C5A1F6FA627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11331" y="5784721"/>
              <a:ext cx="846404" cy="5508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왼쪽 중괄호 101">
              <a:extLst>
                <a:ext uri="{FF2B5EF4-FFF2-40B4-BE49-F238E27FC236}">
                  <a16:creationId xmlns:a16="http://schemas.microsoft.com/office/drawing/2014/main" id="{0449BFC8-CA5D-461B-8B2D-64BA74C96C6A}"/>
                </a:ext>
              </a:extLst>
            </p:cNvPr>
            <p:cNvSpPr/>
            <p:nvPr/>
          </p:nvSpPr>
          <p:spPr>
            <a:xfrm>
              <a:off x="2356455" y="4516149"/>
              <a:ext cx="315159" cy="1872922"/>
            </a:xfrm>
            <a:prstGeom prst="leftBrace">
              <a:avLst>
                <a:gd name="adj1" fmla="val 8333"/>
                <a:gd name="adj2" fmla="val 590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E8323A0-0F1C-4E53-B5BE-6A28743359B9}"/>
                    </a:ext>
                  </a:extLst>
                </p:cNvPr>
                <p:cNvSpPr txBox="1"/>
                <p:nvPr/>
              </p:nvSpPr>
              <p:spPr>
                <a:xfrm>
                  <a:off x="1320454" y="3220697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E8323A0-0F1C-4E53-B5BE-6A2874335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454" y="3220697"/>
                  <a:ext cx="3685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2DD3DA7-07C4-490D-A73A-47F3266B5286}"/>
                    </a:ext>
                  </a:extLst>
                </p:cNvPr>
                <p:cNvSpPr txBox="1"/>
                <p:nvPr/>
              </p:nvSpPr>
              <p:spPr>
                <a:xfrm>
                  <a:off x="3834926" y="3223073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2DD3DA7-07C4-490D-A73A-47F3266B5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6" y="3223073"/>
                  <a:ext cx="36856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CC4CD9F-5FB0-4725-B151-F4353AC30C4F}"/>
                    </a:ext>
                  </a:extLst>
                </p:cNvPr>
                <p:cNvSpPr txBox="1"/>
                <p:nvPr/>
              </p:nvSpPr>
              <p:spPr>
                <a:xfrm>
                  <a:off x="3206389" y="3214389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CC4CD9F-5FB0-4725-B151-F4353AC3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389" y="3214389"/>
                  <a:ext cx="3685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6BE6C18-552F-4747-A4AB-0076FF6A3228}"/>
                    </a:ext>
                  </a:extLst>
                </p:cNvPr>
                <p:cNvSpPr txBox="1"/>
                <p:nvPr/>
              </p:nvSpPr>
              <p:spPr>
                <a:xfrm>
                  <a:off x="2575952" y="3227372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6BE6C18-552F-4747-A4AB-0076FF6A3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952" y="3227372"/>
                  <a:ext cx="36856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4F6CDDE-FE61-41BA-90EA-A0AC3B558DFE}"/>
                    </a:ext>
                  </a:extLst>
                </p:cNvPr>
                <p:cNvSpPr txBox="1"/>
                <p:nvPr/>
              </p:nvSpPr>
              <p:spPr>
                <a:xfrm>
                  <a:off x="1945410" y="3223073"/>
                  <a:ext cx="36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4F6CDDE-FE61-41BA-90EA-A0AC3B558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410" y="3223073"/>
                  <a:ext cx="3685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363037B-6608-4BC5-A31D-7976BCCD0017}"/>
                </a:ext>
              </a:extLst>
            </p:cNvPr>
            <p:cNvCxnSpPr>
              <a:stCxn id="103" idx="0"/>
              <a:endCxn id="5" idx="2"/>
            </p:cNvCxnSpPr>
            <p:nvPr/>
          </p:nvCxnSpPr>
          <p:spPr>
            <a:xfrm flipV="1">
              <a:off x="1504738" y="2975529"/>
              <a:ext cx="324" cy="24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1101F1A-6961-4BA7-812A-7F1FD482B473}"/>
                </a:ext>
              </a:extLst>
            </p:cNvPr>
            <p:cNvCxnSpPr>
              <a:stCxn id="107" idx="0"/>
              <a:endCxn id="10" idx="2"/>
            </p:cNvCxnSpPr>
            <p:nvPr/>
          </p:nvCxnSpPr>
          <p:spPr>
            <a:xfrm flipV="1">
              <a:off x="2129694" y="2975529"/>
              <a:ext cx="3905" cy="24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683F9034-3717-44F1-AB87-9E0FC403F173}"/>
                </a:ext>
              </a:extLst>
            </p:cNvPr>
            <p:cNvCxnSpPr>
              <a:stCxn id="106" idx="0"/>
              <a:endCxn id="11" idx="2"/>
            </p:cNvCxnSpPr>
            <p:nvPr/>
          </p:nvCxnSpPr>
          <p:spPr>
            <a:xfrm flipV="1">
              <a:off x="2760236" y="2975529"/>
              <a:ext cx="1900" cy="251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5B12B10E-B216-4997-B5E6-A70630320F40}"/>
                </a:ext>
              </a:extLst>
            </p:cNvPr>
            <p:cNvCxnSpPr>
              <a:stCxn id="105" idx="0"/>
              <a:endCxn id="12" idx="2"/>
            </p:cNvCxnSpPr>
            <p:nvPr/>
          </p:nvCxnSpPr>
          <p:spPr>
            <a:xfrm flipV="1">
              <a:off x="3390673" y="2975529"/>
              <a:ext cx="0" cy="23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28D8668D-AEEA-4D1B-BC51-C2152CF5EE91}"/>
                </a:ext>
              </a:extLst>
            </p:cNvPr>
            <p:cNvCxnSpPr>
              <a:stCxn id="104" idx="0"/>
              <a:endCxn id="13" idx="2"/>
            </p:cNvCxnSpPr>
            <p:nvPr/>
          </p:nvCxnSpPr>
          <p:spPr>
            <a:xfrm flipV="1">
              <a:off x="4019210" y="2975529"/>
              <a:ext cx="0" cy="247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D8BBB97F-3FF8-4FB7-821E-4F963B1A3D42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1765374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C83E29F-FA1F-4D48-890F-C0678EA0AE9A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393911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D23EB3A-1126-4986-BCB1-F4AFD82701E0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3022448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2F558F9-480F-4059-8E96-C82F9D8C6371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650985" y="2566373"/>
              <a:ext cx="107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4C2CA5F-97AE-4C9C-B7C1-57D4465A07D3}"/>
                    </a:ext>
                  </a:extLst>
                </p:cNvPr>
                <p:cNvSpPr/>
                <p:nvPr/>
              </p:nvSpPr>
              <p:spPr>
                <a:xfrm>
                  <a:off x="9628151" y="2356970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확률</a:t>
                  </a:r>
                  <a:r>
                    <a:rPr lang="en-US" altLang="ko-KR" sz="900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39" name="사각형: 둥근 모서리 138">
                  <a:extLst>
                    <a:ext uri="{FF2B5EF4-FFF2-40B4-BE49-F238E27FC236}">
                      <a16:creationId xmlns:a16="http://schemas.microsoft.com/office/drawing/2014/main" id="{24C2CA5F-97AE-4C9C-B7C1-57D4465A0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2356970"/>
                  <a:ext cx="632960" cy="403114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117DFA6B-4DAB-4AAE-8D88-760BFBF18D11}"/>
                    </a:ext>
                  </a:extLst>
                </p:cNvPr>
                <p:cNvSpPr/>
                <p:nvPr/>
              </p:nvSpPr>
              <p:spPr>
                <a:xfrm>
                  <a:off x="9628151" y="5554765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117DFA6B-4DAB-4AAE-8D88-760BFBF18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5554765"/>
                  <a:ext cx="632960" cy="403114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77506EA9-51AA-4A62-9B5F-64778ABCC626}"/>
                    </a:ext>
                  </a:extLst>
                </p:cNvPr>
                <p:cNvSpPr/>
                <p:nvPr/>
              </p:nvSpPr>
              <p:spPr>
                <a:xfrm>
                  <a:off x="9628151" y="5153974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999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77506EA9-51AA-4A62-9B5F-64778ABCC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5153974"/>
                  <a:ext cx="632960" cy="403114"/>
                </a:xfrm>
                <a:prstGeom prst="roundRect">
                  <a:avLst/>
                </a:prstGeom>
                <a:blipFill>
                  <a:blip r:embed="rId12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8E5D08BC-BDB8-4DCE-9870-AAEE5FBD66CF}"/>
                    </a:ext>
                  </a:extLst>
                </p:cNvPr>
                <p:cNvSpPr/>
                <p:nvPr/>
              </p:nvSpPr>
              <p:spPr>
                <a:xfrm>
                  <a:off x="9628151" y="2760084"/>
                  <a:ext cx="632960" cy="40311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8E5D08BC-BDB8-4DCE-9870-AAEE5FBD6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151" y="2760084"/>
                  <a:ext cx="632960" cy="403114"/>
                </a:xfrm>
                <a:prstGeom prst="roundRect">
                  <a:avLst/>
                </a:prstGeom>
                <a:blipFill>
                  <a:blip r:embed="rId1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135EE4-A84A-44B7-86E0-08425D83157F}"/>
                </a:ext>
              </a:extLst>
            </p:cNvPr>
            <p:cNvSpPr txBox="1"/>
            <p:nvPr/>
          </p:nvSpPr>
          <p:spPr>
            <a:xfrm>
              <a:off x="9779890" y="3812606"/>
              <a:ext cx="461665" cy="6355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 …</a:t>
              </a:r>
              <a:endParaRPr lang="ko-KR" altLang="en-US" dirty="0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A302A33A-052A-4A74-86FA-6129DFD3C91F}"/>
                </a:ext>
              </a:extLst>
            </p:cNvPr>
            <p:cNvCxnSpPr>
              <a:stCxn id="45" idx="3"/>
              <a:endCxn id="142" idx="1"/>
            </p:cNvCxnSpPr>
            <p:nvPr/>
          </p:nvCxnSpPr>
          <p:spPr>
            <a:xfrm>
              <a:off x="8238033" y="2935601"/>
              <a:ext cx="1390118" cy="26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A0BE9AA-0060-4BF7-B346-8959A8C1A72C}"/>
                </a:ext>
              </a:extLst>
            </p:cNvPr>
            <p:cNvCxnSpPr>
              <a:stCxn id="45" idx="3"/>
              <a:endCxn id="139" idx="1"/>
            </p:cNvCxnSpPr>
            <p:nvPr/>
          </p:nvCxnSpPr>
          <p:spPr>
            <a:xfrm flipV="1">
              <a:off x="8238033" y="2558527"/>
              <a:ext cx="1390118" cy="377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3C0839A-5759-46B8-AC81-77F91C58E63E}"/>
                </a:ext>
              </a:extLst>
            </p:cNvPr>
            <p:cNvCxnSpPr>
              <a:stCxn id="45" idx="3"/>
              <a:endCxn id="141" idx="1"/>
            </p:cNvCxnSpPr>
            <p:nvPr/>
          </p:nvCxnSpPr>
          <p:spPr>
            <a:xfrm>
              <a:off x="8238033" y="2935601"/>
              <a:ext cx="1390118" cy="2419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82B825C-BD6B-46FE-A445-1C6587AEF278}"/>
                </a:ext>
              </a:extLst>
            </p:cNvPr>
            <p:cNvCxnSpPr>
              <a:stCxn id="45" idx="3"/>
              <a:endCxn id="140" idx="1"/>
            </p:cNvCxnSpPr>
            <p:nvPr/>
          </p:nvCxnSpPr>
          <p:spPr>
            <a:xfrm>
              <a:off x="8238033" y="2935601"/>
              <a:ext cx="1390118" cy="2820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61AEB28-D711-4BD0-9E9B-E594C7CAFC18}"/>
                </a:ext>
              </a:extLst>
            </p:cNvPr>
            <p:cNvCxnSpPr>
              <a:stCxn id="46" idx="3"/>
              <a:endCxn id="142" idx="1"/>
            </p:cNvCxnSpPr>
            <p:nvPr/>
          </p:nvCxnSpPr>
          <p:spPr>
            <a:xfrm flipV="1">
              <a:off x="8238033" y="2961641"/>
              <a:ext cx="1390118" cy="239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F0DD40E-651C-4003-A0AF-A47F4D85C87B}"/>
                </a:ext>
              </a:extLst>
            </p:cNvPr>
            <p:cNvCxnSpPr>
              <a:stCxn id="46" idx="3"/>
              <a:endCxn id="140" idx="1"/>
            </p:cNvCxnSpPr>
            <p:nvPr/>
          </p:nvCxnSpPr>
          <p:spPr>
            <a:xfrm>
              <a:off x="8238033" y="5360394"/>
              <a:ext cx="1390118" cy="395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2ECB4DF-B6A6-4A66-B1CD-620D4A8F5790}"/>
                </a:ext>
              </a:extLst>
            </p:cNvPr>
            <p:cNvCxnSpPr>
              <a:stCxn id="48" idx="3"/>
              <a:endCxn id="142" idx="1"/>
            </p:cNvCxnSpPr>
            <p:nvPr/>
          </p:nvCxnSpPr>
          <p:spPr>
            <a:xfrm flipV="1">
              <a:off x="8238033" y="2961641"/>
              <a:ext cx="1390118" cy="377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3B0E490-63FD-4C3E-A279-183FCFBC0C88}"/>
                </a:ext>
              </a:extLst>
            </p:cNvPr>
            <p:cNvCxnSpPr>
              <a:cxnSpLocks/>
              <a:stCxn id="46" idx="3"/>
              <a:endCxn id="141" idx="1"/>
            </p:cNvCxnSpPr>
            <p:nvPr/>
          </p:nvCxnSpPr>
          <p:spPr>
            <a:xfrm flipV="1">
              <a:off x="8238033" y="5355531"/>
              <a:ext cx="1390118" cy="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3B8CDAA-89EE-4287-B340-DC70A32202CB}"/>
                </a:ext>
              </a:extLst>
            </p:cNvPr>
            <p:cNvCxnSpPr>
              <a:stCxn id="47" idx="3"/>
              <a:endCxn id="142" idx="1"/>
            </p:cNvCxnSpPr>
            <p:nvPr/>
          </p:nvCxnSpPr>
          <p:spPr>
            <a:xfrm flipV="1">
              <a:off x="8238033" y="2961641"/>
              <a:ext cx="1390118" cy="1997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DE8148EB-40CE-43C0-B4EB-B1807899344C}"/>
                </a:ext>
              </a:extLst>
            </p:cNvPr>
            <p:cNvCxnSpPr>
              <a:stCxn id="47" idx="3"/>
              <a:endCxn id="139" idx="1"/>
            </p:cNvCxnSpPr>
            <p:nvPr/>
          </p:nvCxnSpPr>
          <p:spPr>
            <a:xfrm flipV="1">
              <a:off x="8238033" y="2558527"/>
              <a:ext cx="1390118" cy="2401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12375E2B-9685-4B36-AF63-C1699AD2ACAC}"/>
                </a:ext>
              </a:extLst>
            </p:cNvPr>
            <p:cNvCxnSpPr>
              <a:stCxn id="47" idx="3"/>
              <a:endCxn id="141" idx="1"/>
            </p:cNvCxnSpPr>
            <p:nvPr/>
          </p:nvCxnSpPr>
          <p:spPr>
            <a:xfrm>
              <a:off x="8238033" y="4959603"/>
              <a:ext cx="1390118" cy="395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2794BFD4-0404-4902-AE37-ADA69878264E}"/>
                </a:ext>
              </a:extLst>
            </p:cNvPr>
            <p:cNvCxnSpPr>
              <a:stCxn id="46" idx="3"/>
              <a:endCxn id="139" idx="1"/>
            </p:cNvCxnSpPr>
            <p:nvPr/>
          </p:nvCxnSpPr>
          <p:spPr>
            <a:xfrm flipV="1">
              <a:off x="8238033" y="2558527"/>
              <a:ext cx="1390118" cy="280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FCAEC219-BF8F-4D81-B841-D93F15C260D6}"/>
                </a:ext>
              </a:extLst>
            </p:cNvPr>
            <p:cNvCxnSpPr>
              <a:stCxn id="47" idx="3"/>
              <a:endCxn id="140" idx="1"/>
            </p:cNvCxnSpPr>
            <p:nvPr/>
          </p:nvCxnSpPr>
          <p:spPr>
            <a:xfrm>
              <a:off x="8238033" y="4959603"/>
              <a:ext cx="1390118" cy="796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4EC978D-3540-46B9-84E8-4C5BA29F96FB}"/>
                </a:ext>
              </a:extLst>
            </p:cNvPr>
            <p:cNvCxnSpPr>
              <a:cxnSpLocks/>
              <a:stCxn id="48" idx="3"/>
              <a:endCxn id="139" idx="1"/>
            </p:cNvCxnSpPr>
            <p:nvPr/>
          </p:nvCxnSpPr>
          <p:spPr>
            <a:xfrm flipV="1">
              <a:off x="8238033" y="2558527"/>
              <a:ext cx="1390118" cy="780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A749508B-75A4-403C-BCF5-5C64C5BE863E}"/>
                </a:ext>
              </a:extLst>
            </p:cNvPr>
            <p:cNvCxnSpPr>
              <a:stCxn id="48" idx="3"/>
              <a:endCxn id="140" idx="1"/>
            </p:cNvCxnSpPr>
            <p:nvPr/>
          </p:nvCxnSpPr>
          <p:spPr>
            <a:xfrm>
              <a:off x="8238033" y="3338715"/>
              <a:ext cx="1390118" cy="241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41C44E30-F77E-4BA9-A1A5-0555738AD727}"/>
                </a:ext>
              </a:extLst>
            </p:cNvPr>
            <p:cNvCxnSpPr>
              <a:stCxn id="48" idx="3"/>
              <a:endCxn id="141" idx="1"/>
            </p:cNvCxnSpPr>
            <p:nvPr/>
          </p:nvCxnSpPr>
          <p:spPr>
            <a:xfrm>
              <a:off x="8238033" y="3338715"/>
              <a:ext cx="1390118" cy="2016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1D7FC2D-F889-4338-AD76-53372F1372F9}"/>
                </a:ext>
              </a:extLst>
            </p:cNvPr>
            <p:cNvSpPr txBox="1"/>
            <p:nvPr/>
          </p:nvSpPr>
          <p:spPr>
            <a:xfrm>
              <a:off x="8310646" y="1851175"/>
              <a:ext cx="12448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</a:t>
              </a:r>
            </a:p>
            <a:p>
              <a:r>
                <a:rPr lang="en-US" altLang="ko-KR" sz="1600" dirty="0"/>
                <a:t>Connected</a:t>
              </a:r>
              <a:endParaRPr lang="ko-KR" altLang="en-US" sz="16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77FA7EB-C346-4DF0-B524-4363EED0C54A}"/>
                </a:ext>
              </a:extLst>
            </p:cNvPr>
            <p:cNvSpPr txBox="1"/>
            <p:nvPr/>
          </p:nvSpPr>
          <p:spPr>
            <a:xfrm>
              <a:off x="6958985" y="5781868"/>
              <a:ext cx="2215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</a:t>
              </a:r>
              <a:r>
                <a:rPr lang="ko-KR" altLang="en-US" sz="1400" dirty="0"/>
                <a:t>개수</a:t>
              </a:r>
              <a:endParaRPr lang="en-US" altLang="ko-KR" sz="1400" dirty="0"/>
            </a:p>
            <a:p>
              <a:r>
                <a:rPr lang="en-US" altLang="ko-KR" sz="1400" dirty="0"/>
                <a:t>-&gt; FINAL_HIDDEN_SIZE</a:t>
              </a:r>
              <a:endParaRPr lang="ko-KR" altLang="en-US" sz="14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1D28B8D-5E38-4EA9-A12C-10BD4AEA6DC5}"/>
                </a:ext>
              </a:extLst>
            </p:cNvPr>
            <p:cNvSpPr txBox="1"/>
            <p:nvPr/>
          </p:nvSpPr>
          <p:spPr>
            <a:xfrm>
              <a:off x="4165515" y="6161020"/>
              <a:ext cx="2476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</a:t>
              </a:r>
              <a:r>
                <a:rPr lang="ko-KR" altLang="en-US" sz="1400" dirty="0"/>
                <a:t>개수</a:t>
              </a:r>
              <a:endParaRPr lang="en-US" altLang="ko-KR" sz="1400" dirty="0"/>
            </a:p>
            <a:p>
              <a:r>
                <a:rPr lang="en-US" altLang="ko-KR" sz="1400" dirty="0"/>
                <a:t>-&gt; SECOND_OUTPUT_SIZE</a:t>
              </a:r>
              <a:endParaRPr lang="ko-KR" altLang="en-US" sz="14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A611D0A-6659-43CA-939B-FE3CF707A2EF}"/>
                </a:ext>
              </a:extLst>
            </p:cNvPr>
            <p:cNvSpPr txBox="1"/>
            <p:nvPr/>
          </p:nvSpPr>
          <p:spPr>
            <a:xfrm>
              <a:off x="3861641" y="1183384"/>
              <a:ext cx="2209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Node </a:t>
              </a:r>
              <a:r>
                <a:rPr lang="ko-KR" altLang="en-US" sz="1400" dirty="0"/>
                <a:t>개수</a:t>
              </a:r>
              <a:endParaRPr lang="en-US" altLang="ko-KR" sz="1400" dirty="0"/>
            </a:p>
            <a:p>
              <a:r>
                <a:rPr lang="en-US" altLang="ko-KR" sz="1400" dirty="0"/>
                <a:t>-&gt; FIRST_OUTPUT_SIZE</a:t>
              </a:r>
              <a:endParaRPr lang="ko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532456" y="1348033"/>
            <a:ext cx="31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Rnn_prefetcher_2 </a:t>
            </a:r>
            <a:r>
              <a:rPr lang="ko-KR" altLang="en-US" dirty="0"/>
              <a:t>기본구조</a:t>
            </a:r>
          </a:p>
        </p:txBody>
      </p:sp>
    </p:spTree>
    <p:extLst>
      <p:ext uri="{BB962C8B-B14F-4D97-AF65-F5344CB8AC3E}">
        <p14:creationId xmlns:p14="http://schemas.microsoft.com/office/powerpoint/2010/main" val="394713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4113E36-0F42-4468-9F22-8F46D8A7A45C}"/>
              </a:ext>
            </a:extLst>
          </p:cNvPr>
          <p:cNvSpPr txBox="1"/>
          <p:nvPr/>
        </p:nvSpPr>
        <p:spPr>
          <a:xfrm>
            <a:off x="337567" y="1717365"/>
            <a:ext cx="67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Input</a:t>
            </a:r>
            <a:r>
              <a:rPr lang="ko-KR" altLang="en-US" dirty="0"/>
              <a:t>의 변화 </a:t>
            </a:r>
            <a:r>
              <a:rPr lang="en-US" altLang="ko-KR" dirty="0"/>
              <a:t>: Load instruction</a:t>
            </a:r>
            <a:r>
              <a:rPr lang="ko-KR" altLang="en-US" dirty="0"/>
              <a:t>의 </a:t>
            </a:r>
            <a:r>
              <a:rPr lang="en-US" altLang="ko-KR" dirty="0"/>
              <a:t>delta </a:t>
            </a:r>
            <a:r>
              <a:rPr lang="ko-KR" altLang="en-US" dirty="0"/>
              <a:t>값을 </a:t>
            </a:r>
            <a:r>
              <a:rPr lang="en-US" altLang="ko-KR" dirty="0"/>
              <a:t>input</a:t>
            </a:r>
            <a:r>
              <a:rPr lang="ko-KR" altLang="en-US" dirty="0"/>
              <a:t>으로 활용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5199C-2447-464D-AA7F-9D89A00D38EC}"/>
              </a:ext>
            </a:extLst>
          </p:cNvPr>
          <p:cNvSpPr/>
          <p:nvPr/>
        </p:nvSpPr>
        <p:spPr>
          <a:xfrm>
            <a:off x="2916336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1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E115BC0-1D9E-4E3D-B736-0D4E97A77932}"/>
              </a:ext>
            </a:extLst>
          </p:cNvPr>
          <p:cNvSpPr/>
          <p:nvPr/>
        </p:nvSpPr>
        <p:spPr>
          <a:xfrm>
            <a:off x="4406463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2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61D2896-1B00-47A6-849A-C0D4BC1AD899}"/>
              </a:ext>
            </a:extLst>
          </p:cNvPr>
          <p:cNvSpPr/>
          <p:nvPr/>
        </p:nvSpPr>
        <p:spPr>
          <a:xfrm>
            <a:off x="5849720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3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AC73595-6189-425E-A3E5-46CE5FFA8C7A}"/>
              </a:ext>
            </a:extLst>
          </p:cNvPr>
          <p:cNvSpPr/>
          <p:nvPr/>
        </p:nvSpPr>
        <p:spPr>
          <a:xfrm>
            <a:off x="7292977" y="2286000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4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5EDEA90-802F-4137-A87E-752AE65DD99F}"/>
              </a:ext>
            </a:extLst>
          </p:cNvPr>
          <p:cNvSpPr/>
          <p:nvPr/>
        </p:nvSpPr>
        <p:spPr>
          <a:xfrm>
            <a:off x="541254" y="2286000"/>
            <a:ext cx="2042978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3BEC5DC7-4053-435D-A7EF-53CAC2AE8A4A}"/>
              </a:ext>
            </a:extLst>
          </p:cNvPr>
          <p:cNvSpPr/>
          <p:nvPr/>
        </p:nvSpPr>
        <p:spPr>
          <a:xfrm>
            <a:off x="8735786" y="2286000"/>
            <a:ext cx="821514" cy="47031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53396B-3601-4A8C-96F0-7099A29B73E3}"/>
              </a:ext>
            </a:extLst>
          </p:cNvPr>
          <p:cNvSpPr txBox="1"/>
          <p:nvPr/>
        </p:nvSpPr>
        <p:spPr>
          <a:xfrm>
            <a:off x="9759228" y="2286000"/>
            <a:ext cx="148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Dict</a:t>
            </a:r>
            <a:r>
              <a:rPr lang="ko-KR" altLang="en-US" dirty="0"/>
              <a:t>에 저장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3EF902-25C0-4204-AE2F-F7F5196FBEE0}"/>
              </a:ext>
            </a:extLst>
          </p:cNvPr>
          <p:cNvCxnSpPr>
            <a:stCxn id="130" idx="3"/>
            <a:endCxn id="5" idx="1"/>
          </p:cNvCxnSpPr>
          <p:nvPr/>
        </p:nvCxnSpPr>
        <p:spPr>
          <a:xfrm>
            <a:off x="2584232" y="2517981"/>
            <a:ext cx="33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968025-9A94-4030-85C1-A484705D5D34}"/>
              </a:ext>
            </a:extLst>
          </p:cNvPr>
          <p:cNvCxnSpPr>
            <a:cxnSpLocks/>
          </p:cNvCxnSpPr>
          <p:nvPr/>
        </p:nvCxnSpPr>
        <p:spPr>
          <a:xfrm flipH="1">
            <a:off x="2750284" y="2517980"/>
            <a:ext cx="8077" cy="75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79FA63-CA24-4191-BEE6-027FFFDE94DD}"/>
              </a:ext>
            </a:extLst>
          </p:cNvPr>
          <p:cNvSpPr/>
          <p:nvPr/>
        </p:nvSpPr>
        <p:spPr>
          <a:xfrm>
            <a:off x="2916335" y="2981942"/>
            <a:ext cx="1043869" cy="57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(Delta 1)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1C34E9-A7D8-4883-98F6-1C4C47DB7B47}"/>
              </a:ext>
            </a:extLst>
          </p:cNvPr>
          <p:cNvSpPr/>
          <p:nvPr/>
        </p:nvSpPr>
        <p:spPr>
          <a:xfrm>
            <a:off x="4406463" y="2981942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2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2DC03E-F391-4C3E-8DBE-935F90C68FC8}"/>
              </a:ext>
            </a:extLst>
          </p:cNvPr>
          <p:cNvSpPr/>
          <p:nvPr/>
        </p:nvSpPr>
        <p:spPr>
          <a:xfrm>
            <a:off x="5849720" y="2981942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3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81841D-13DA-46B0-BF04-843C34CF369D}"/>
              </a:ext>
            </a:extLst>
          </p:cNvPr>
          <p:cNvSpPr/>
          <p:nvPr/>
        </p:nvSpPr>
        <p:spPr>
          <a:xfrm>
            <a:off x="7292976" y="2992482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DA809-0737-4937-9984-ABB0ACF31FF1}"/>
              </a:ext>
            </a:extLst>
          </p:cNvPr>
          <p:cNvSpPr txBox="1"/>
          <p:nvPr/>
        </p:nvSpPr>
        <p:spPr>
          <a:xfrm>
            <a:off x="8644889" y="3125310"/>
            <a:ext cx="306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(Delta 2 = Offset2 – Offset1)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DBF3A7-5438-437E-86B1-155C41F6E26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758361" y="3271187"/>
            <a:ext cx="157974" cy="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DCF4BE-33B7-4E67-A0B7-D6ADF3246108}"/>
              </a:ext>
            </a:extLst>
          </p:cNvPr>
          <p:cNvSpPr/>
          <p:nvPr/>
        </p:nvSpPr>
        <p:spPr>
          <a:xfrm>
            <a:off x="2881879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1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C1EC7A-6522-4343-9681-6087CDC12006}"/>
              </a:ext>
            </a:extLst>
          </p:cNvPr>
          <p:cNvSpPr/>
          <p:nvPr/>
        </p:nvSpPr>
        <p:spPr>
          <a:xfrm>
            <a:off x="4372006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635D0A-1BC1-47FC-9CF1-6A2BFF67FBA0}"/>
              </a:ext>
            </a:extLst>
          </p:cNvPr>
          <p:cNvSpPr/>
          <p:nvPr/>
        </p:nvSpPr>
        <p:spPr>
          <a:xfrm>
            <a:off x="5815263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0363ADA-4030-4070-8562-E87203FBCB07}"/>
              </a:ext>
            </a:extLst>
          </p:cNvPr>
          <p:cNvSpPr/>
          <p:nvPr/>
        </p:nvSpPr>
        <p:spPr>
          <a:xfrm>
            <a:off x="7258520" y="3935136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Offset 4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FB3A99D-694A-46B6-B677-2CAD2AD1B422}"/>
              </a:ext>
            </a:extLst>
          </p:cNvPr>
          <p:cNvSpPr/>
          <p:nvPr/>
        </p:nvSpPr>
        <p:spPr>
          <a:xfrm>
            <a:off x="506797" y="3935136"/>
            <a:ext cx="2042978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2DC5009-CB5A-4A96-8FB1-70E5C7EE8DD2}"/>
              </a:ext>
            </a:extLst>
          </p:cNvPr>
          <p:cNvCxnSpPr>
            <a:stCxn id="66" idx="3"/>
            <a:endCxn id="62" idx="1"/>
          </p:cNvCxnSpPr>
          <p:nvPr/>
        </p:nvCxnSpPr>
        <p:spPr>
          <a:xfrm>
            <a:off x="2549775" y="4167117"/>
            <a:ext cx="33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04946F-2E24-4877-B338-E25983336D3D}"/>
              </a:ext>
            </a:extLst>
          </p:cNvPr>
          <p:cNvCxnSpPr>
            <a:cxnSpLocks/>
          </p:cNvCxnSpPr>
          <p:nvPr/>
        </p:nvCxnSpPr>
        <p:spPr>
          <a:xfrm flipH="1">
            <a:off x="2715827" y="4167116"/>
            <a:ext cx="8077" cy="75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495905-54E0-4FC8-818F-38405B5FECB2}"/>
              </a:ext>
            </a:extLst>
          </p:cNvPr>
          <p:cNvSpPr/>
          <p:nvPr/>
        </p:nvSpPr>
        <p:spPr>
          <a:xfrm>
            <a:off x="2881878" y="4631078"/>
            <a:ext cx="1043869" cy="57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</a:p>
          <a:p>
            <a:pPr algn="ctr"/>
            <a:r>
              <a:rPr lang="en-US" altLang="ko-KR" dirty="0"/>
              <a:t>(Delta 1)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CD199C-18B2-46E5-9322-C73A4E2D0DC1}"/>
              </a:ext>
            </a:extLst>
          </p:cNvPr>
          <p:cNvSpPr/>
          <p:nvPr/>
        </p:nvSpPr>
        <p:spPr>
          <a:xfrm>
            <a:off x="4372006" y="4631078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2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5DCACF-454C-4AF6-8A72-1B266A644852}"/>
              </a:ext>
            </a:extLst>
          </p:cNvPr>
          <p:cNvSpPr/>
          <p:nvPr/>
        </p:nvSpPr>
        <p:spPr>
          <a:xfrm>
            <a:off x="5815263" y="4631078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3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576F4C6-8FC4-44CA-BE81-7BED57FB410F}"/>
              </a:ext>
            </a:extLst>
          </p:cNvPr>
          <p:cNvSpPr/>
          <p:nvPr/>
        </p:nvSpPr>
        <p:spPr>
          <a:xfrm>
            <a:off x="7258519" y="4641618"/>
            <a:ext cx="1043869" cy="4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Delta 4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D7AE39-A85C-4BDC-80AF-E2A2B8C7347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723904" y="4920323"/>
            <a:ext cx="157974" cy="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127F17-839E-4817-A5D8-C608BBDF2FC3}"/>
              </a:ext>
            </a:extLst>
          </p:cNvPr>
          <p:cNvSpPr txBox="1"/>
          <p:nvPr/>
        </p:nvSpPr>
        <p:spPr>
          <a:xfrm>
            <a:off x="4580021" y="5584272"/>
            <a:ext cx="461665" cy="8662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 …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2DF10-622A-4DCB-BA2E-627D4D8658F3}"/>
              </a:ext>
            </a:extLst>
          </p:cNvPr>
          <p:cNvSpPr txBox="1"/>
          <p:nvPr/>
        </p:nvSpPr>
        <p:spPr>
          <a:xfrm>
            <a:off x="5849720" y="5480734"/>
            <a:ext cx="405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</a:t>
            </a:r>
            <a:r>
              <a:rPr lang="ko-KR" altLang="en-US" dirty="0"/>
              <a:t>의 내부에 접근한 값들의 </a:t>
            </a:r>
            <a:r>
              <a:rPr lang="en-US" altLang="ko-KR" dirty="0"/>
              <a:t>Offset</a:t>
            </a:r>
            <a:r>
              <a:rPr lang="ko-KR" altLang="en-US" dirty="0"/>
              <a:t>과 </a:t>
            </a:r>
            <a:r>
              <a:rPr lang="en-US" altLang="ko-KR" dirty="0"/>
              <a:t>Delta</a:t>
            </a:r>
            <a:r>
              <a:rPr lang="ko-KR" altLang="en-US" dirty="0"/>
              <a:t>값들을 추가해준다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1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99127-D126-4513-B14F-C2D17F007259}"/>
              </a:ext>
            </a:extLst>
          </p:cNvPr>
          <p:cNvSpPr txBox="1"/>
          <p:nvPr/>
        </p:nvSpPr>
        <p:spPr>
          <a:xfrm>
            <a:off x="762000" y="1900990"/>
            <a:ext cx="723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Offset size = 100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210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250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350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230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330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3ABCF"/>
                </a:solidFill>
              </a:rPr>
              <a:t>810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3ABCF"/>
                </a:solidFill>
              </a:rPr>
              <a:t>820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220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/>
                </a:solidFill>
              </a:rPr>
              <a:t>340</a:t>
            </a:r>
            <a:r>
              <a:rPr lang="ko-KR" altLang="en-US" dirty="0"/>
              <a:t> 주소에 접근했다고 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B741E7-99C7-4BB7-8018-69B0F8B03C3C}"/>
              </a:ext>
            </a:extLst>
          </p:cNvPr>
          <p:cNvSpPr/>
          <p:nvPr/>
        </p:nvSpPr>
        <p:spPr>
          <a:xfrm>
            <a:off x="762000" y="2917315"/>
            <a:ext cx="2350169" cy="61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(200/</a:t>
            </a:r>
            <a:r>
              <a:rPr lang="en-US" altLang="ko-KR" dirty="0" err="1"/>
              <a:t>PageSize</a:t>
            </a:r>
            <a:r>
              <a:rPr lang="en-US" altLang="ko-KR" dirty="0"/>
              <a:t> + 1)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52DC0-8962-4865-A01A-B55B81ED7DEA}"/>
              </a:ext>
            </a:extLst>
          </p:cNvPr>
          <p:cNvSpPr txBox="1"/>
          <p:nvPr/>
        </p:nvSpPr>
        <p:spPr>
          <a:xfrm>
            <a:off x="220578" y="3580579"/>
            <a:ext cx="32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200</a:t>
            </a:r>
            <a:r>
              <a:rPr lang="ko-KR" altLang="en-US" sz="1400" dirty="0"/>
              <a:t>대 주소에 접근한 값들을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D2308D8-4FAE-40AA-8C9B-2829DA7D8075}"/>
              </a:ext>
            </a:extLst>
          </p:cNvPr>
          <p:cNvSpPr/>
          <p:nvPr/>
        </p:nvSpPr>
        <p:spPr>
          <a:xfrm>
            <a:off x="3858127" y="2916659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D02E3C6-65E4-41F8-B49F-FC53C5A4AA59}"/>
              </a:ext>
            </a:extLst>
          </p:cNvPr>
          <p:cNvSpPr/>
          <p:nvPr/>
        </p:nvSpPr>
        <p:spPr>
          <a:xfrm>
            <a:off x="3858126" y="373277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4D95F1FA-3037-41B7-A4FE-865CB3E3EA90}"/>
              </a:ext>
            </a:extLst>
          </p:cNvPr>
          <p:cNvSpPr/>
          <p:nvPr/>
        </p:nvSpPr>
        <p:spPr>
          <a:xfrm>
            <a:off x="4788568" y="291666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CF27A88F-2642-4B9E-B192-B26C9749EE10}"/>
              </a:ext>
            </a:extLst>
          </p:cNvPr>
          <p:cNvSpPr/>
          <p:nvPr/>
        </p:nvSpPr>
        <p:spPr>
          <a:xfrm>
            <a:off x="4788567" y="373277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13683BEA-80C7-4F83-A47F-C94DA336FEA6}"/>
              </a:ext>
            </a:extLst>
          </p:cNvPr>
          <p:cNvSpPr/>
          <p:nvPr/>
        </p:nvSpPr>
        <p:spPr>
          <a:xfrm>
            <a:off x="5719009" y="373277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-20</a:t>
            </a:r>
            <a:endParaRPr lang="ko-KR" altLang="en-US" dirty="0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EC864B6-B2DA-4872-85EB-3D75F37A5C61}"/>
              </a:ext>
            </a:extLst>
          </p:cNvPr>
          <p:cNvSpPr/>
          <p:nvPr/>
        </p:nvSpPr>
        <p:spPr>
          <a:xfrm>
            <a:off x="5719010" y="291666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C9606ED4-2A33-49FA-A462-B7D17FFCFBB7}"/>
              </a:ext>
            </a:extLst>
          </p:cNvPr>
          <p:cNvSpPr/>
          <p:nvPr/>
        </p:nvSpPr>
        <p:spPr>
          <a:xfrm>
            <a:off x="6649451" y="373277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-10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FD863273-D2B7-485D-9B0E-D4986D0C043D}"/>
              </a:ext>
            </a:extLst>
          </p:cNvPr>
          <p:cNvSpPr/>
          <p:nvPr/>
        </p:nvSpPr>
        <p:spPr>
          <a:xfrm>
            <a:off x="6649451" y="2916659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4737EE-6DAE-4861-B672-B37963629655}"/>
              </a:ext>
            </a:extLst>
          </p:cNvPr>
          <p:cNvSpPr/>
          <p:nvPr/>
        </p:nvSpPr>
        <p:spPr>
          <a:xfrm>
            <a:off x="762000" y="4780529"/>
            <a:ext cx="2350169" cy="61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 (300/</a:t>
            </a:r>
            <a:r>
              <a:rPr lang="en-US" altLang="ko-KR" dirty="0" err="1"/>
              <a:t>PageSize</a:t>
            </a:r>
            <a:r>
              <a:rPr lang="en-US" altLang="ko-KR" dirty="0"/>
              <a:t> + 1)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DE3E65-5526-4272-A377-1B4119014C9D}"/>
              </a:ext>
            </a:extLst>
          </p:cNvPr>
          <p:cNvSpPr txBox="1"/>
          <p:nvPr/>
        </p:nvSpPr>
        <p:spPr>
          <a:xfrm>
            <a:off x="220578" y="5443793"/>
            <a:ext cx="322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300</a:t>
            </a:r>
            <a:r>
              <a:rPr lang="ko-KR" altLang="en-US" sz="1400" dirty="0"/>
              <a:t>대 주소에 접근한 값들을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EC5858-5109-4011-B291-B7919613AB9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12169" y="3222112"/>
            <a:ext cx="745958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FDE16C-5EE9-4B41-80C9-67B725E560EB}"/>
              </a:ext>
            </a:extLst>
          </p:cNvPr>
          <p:cNvCxnSpPr>
            <a:cxnSpLocks/>
          </p:cNvCxnSpPr>
          <p:nvPr/>
        </p:nvCxnSpPr>
        <p:spPr>
          <a:xfrm>
            <a:off x="3445041" y="3248619"/>
            <a:ext cx="0" cy="7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315052-C31B-470D-A15B-AFE9C7C29C5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45041" y="4037566"/>
            <a:ext cx="41308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DAB48FB7-88D3-498F-80E7-A4A8C6E4370F}"/>
              </a:ext>
            </a:extLst>
          </p:cNvPr>
          <p:cNvSpPr/>
          <p:nvPr/>
        </p:nvSpPr>
        <p:spPr>
          <a:xfrm>
            <a:off x="3858127" y="4768772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72A297BB-B934-4661-9F4B-2665447C3254}"/>
              </a:ext>
            </a:extLst>
          </p:cNvPr>
          <p:cNvSpPr/>
          <p:nvPr/>
        </p:nvSpPr>
        <p:spPr>
          <a:xfrm>
            <a:off x="3858126" y="5584883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A503DFBF-0756-46F1-96FA-20F6E2C52310}"/>
              </a:ext>
            </a:extLst>
          </p:cNvPr>
          <p:cNvSpPr/>
          <p:nvPr/>
        </p:nvSpPr>
        <p:spPr>
          <a:xfrm>
            <a:off x="4788568" y="4768774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A18BD371-70AB-49A9-95C5-4ED41DC848FB}"/>
              </a:ext>
            </a:extLst>
          </p:cNvPr>
          <p:cNvSpPr/>
          <p:nvPr/>
        </p:nvSpPr>
        <p:spPr>
          <a:xfrm>
            <a:off x="4788567" y="5584884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-20</a:t>
            </a:r>
            <a:endParaRPr lang="ko-KR" altLang="en-US" dirty="0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CDDF75CC-B93F-4727-AB2A-6547A2F54C5F}"/>
              </a:ext>
            </a:extLst>
          </p:cNvPr>
          <p:cNvSpPr/>
          <p:nvPr/>
        </p:nvSpPr>
        <p:spPr>
          <a:xfrm>
            <a:off x="5719009" y="5584884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9DB88A1D-82DE-4363-BA15-27406172FFFD}"/>
              </a:ext>
            </a:extLst>
          </p:cNvPr>
          <p:cNvSpPr/>
          <p:nvPr/>
        </p:nvSpPr>
        <p:spPr>
          <a:xfrm>
            <a:off x="5719010" y="4768773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3FF6C8D-27D2-4308-A2A5-E8B1764476D0}"/>
              </a:ext>
            </a:extLst>
          </p:cNvPr>
          <p:cNvCxnSpPr/>
          <p:nvPr/>
        </p:nvCxnSpPr>
        <p:spPr>
          <a:xfrm flipV="1">
            <a:off x="3110161" y="5070804"/>
            <a:ext cx="745958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58EA1A-C58E-44DD-9477-CC705DA208B7}"/>
              </a:ext>
            </a:extLst>
          </p:cNvPr>
          <p:cNvCxnSpPr>
            <a:cxnSpLocks/>
          </p:cNvCxnSpPr>
          <p:nvPr/>
        </p:nvCxnSpPr>
        <p:spPr>
          <a:xfrm>
            <a:off x="3443033" y="5097311"/>
            <a:ext cx="0" cy="7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7F15349-9F70-4E90-8677-EA638BDE307C}"/>
              </a:ext>
            </a:extLst>
          </p:cNvPr>
          <p:cNvCxnSpPr>
            <a:cxnSpLocks/>
          </p:cNvCxnSpPr>
          <p:nvPr/>
        </p:nvCxnSpPr>
        <p:spPr>
          <a:xfrm>
            <a:off x="3443033" y="5886258"/>
            <a:ext cx="41308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0F47533-CF43-4848-83A9-62E51B1096CC}"/>
              </a:ext>
            </a:extLst>
          </p:cNvPr>
          <p:cNvSpPr/>
          <p:nvPr/>
        </p:nvSpPr>
        <p:spPr>
          <a:xfrm>
            <a:off x="7882687" y="4827906"/>
            <a:ext cx="745958" cy="61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874D0EC3-02FB-4981-98EE-BC6BA2337022}"/>
              </a:ext>
            </a:extLst>
          </p:cNvPr>
          <p:cNvSpPr/>
          <p:nvPr/>
        </p:nvSpPr>
        <p:spPr>
          <a:xfrm>
            <a:off x="9374603" y="4816149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1C7F47EA-A2B1-4C07-B722-8880A9DB3619}"/>
              </a:ext>
            </a:extLst>
          </p:cNvPr>
          <p:cNvSpPr/>
          <p:nvPr/>
        </p:nvSpPr>
        <p:spPr>
          <a:xfrm>
            <a:off x="9374602" y="5632260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88B44DAE-BA65-4233-A935-7C19FF6FAADE}"/>
              </a:ext>
            </a:extLst>
          </p:cNvPr>
          <p:cNvSpPr/>
          <p:nvPr/>
        </p:nvSpPr>
        <p:spPr>
          <a:xfrm>
            <a:off x="10305044" y="481615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68B01748-E16D-4B68-B682-C939B525B1AD}"/>
              </a:ext>
            </a:extLst>
          </p:cNvPr>
          <p:cNvSpPr/>
          <p:nvPr/>
        </p:nvSpPr>
        <p:spPr>
          <a:xfrm>
            <a:off x="10305043" y="5632261"/>
            <a:ext cx="753979" cy="6109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3CB8656-C4DC-4D2E-B9EF-8F76EAB785EF}"/>
              </a:ext>
            </a:extLst>
          </p:cNvPr>
          <p:cNvCxnSpPr/>
          <p:nvPr/>
        </p:nvCxnSpPr>
        <p:spPr>
          <a:xfrm flipV="1">
            <a:off x="8626637" y="5118181"/>
            <a:ext cx="745958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00EF3F7-1461-41E3-A5B7-9F5FA44447DA}"/>
              </a:ext>
            </a:extLst>
          </p:cNvPr>
          <p:cNvCxnSpPr>
            <a:cxnSpLocks/>
          </p:cNvCxnSpPr>
          <p:nvPr/>
        </p:nvCxnSpPr>
        <p:spPr>
          <a:xfrm>
            <a:off x="8959509" y="5144688"/>
            <a:ext cx="0" cy="78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972F614-BF1A-4D67-8335-EB4F753B1111}"/>
              </a:ext>
            </a:extLst>
          </p:cNvPr>
          <p:cNvCxnSpPr>
            <a:cxnSpLocks/>
          </p:cNvCxnSpPr>
          <p:nvPr/>
        </p:nvCxnSpPr>
        <p:spPr>
          <a:xfrm>
            <a:off x="8959509" y="5933635"/>
            <a:ext cx="41308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773B58-891C-4E11-87B3-CA6354163390}"/>
              </a:ext>
            </a:extLst>
          </p:cNvPr>
          <p:cNvCxnSpPr/>
          <p:nvPr/>
        </p:nvCxnSpPr>
        <p:spPr>
          <a:xfrm>
            <a:off x="7403430" y="3222112"/>
            <a:ext cx="39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F41DCB1-BB3C-45CF-A088-5883A7D077F3}"/>
              </a:ext>
            </a:extLst>
          </p:cNvPr>
          <p:cNvCxnSpPr>
            <a:stCxn id="45" idx="3"/>
          </p:cNvCxnSpPr>
          <p:nvPr/>
        </p:nvCxnSpPr>
        <p:spPr>
          <a:xfrm flipV="1">
            <a:off x="7403430" y="4037566"/>
            <a:ext cx="409075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C2E08C-C4E2-4E25-ADCD-C6470CFB29DF}"/>
              </a:ext>
            </a:extLst>
          </p:cNvPr>
          <p:cNvSpPr txBox="1"/>
          <p:nvPr/>
        </p:nvSpPr>
        <p:spPr>
          <a:xfrm>
            <a:off x="7796463" y="3059668"/>
            <a:ext cx="8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offset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A61CDC-8F6C-42E7-ABAC-3E06356CA3ED}"/>
              </a:ext>
            </a:extLst>
          </p:cNvPr>
          <p:cNvSpPr txBox="1"/>
          <p:nvPr/>
        </p:nvSpPr>
        <p:spPr>
          <a:xfrm>
            <a:off x="7796463" y="3821748"/>
            <a:ext cx="8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33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A53037-FA1B-4C85-A05F-40A2F2EBD122}"/>
                  </a:ext>
                </a:extLst>
              </p:cNvPr>
              <p:cNvSpPr txBox="1"/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7A53037-FA1B-4C85-A05F-40A2F2EB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22" y="3015682"/>
                <a:ext cx="368567" cy="430887"/>
              </a:xfrm>
              <a:prstGeom prst="rect">
                <a:avLst/>
              </a:prstGeom>
              <a:blipFill>
                <a:blip r:embed="rId2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20842E-48A3-473D-B4B8-3375735BAABF}"/>
                  </a:ext>
                </a:extLst>
              </p:cNvPr>
              <p:cNvSpPr txBox="1"/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D20842E-48A3-473D-B4B8-3375735BA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94" y="3018058"/>
                <a:ext cx="368567" cy="430887"/>
              </a:xfrm>
              <a:prstGeom prst="rect">
                <a:avLst/>
              </a:prstGeom>
              <a:blipFill>
                <a:blip r:embed="rId3"/>
                <a:stretch>
                  <a:fillRect l="-1639" r="-14754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ABF6DF-53BD-447B-B816-21F13E1E923F}"/>
                  </a:ext>
                </a:extLst>
              </p:cNvPr>
              <p:cNvSpPr txBox="1"/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ABF6DF-53BD-447B-B816-21F13E1E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57" y="3009374"/>
                <a:ext cx="368567" cy="430887"/>
              </a:xfrm>
              <a:prstGeom prst="rect">
                <a:avLst/>
              </a:prstGeom>
              <a:blipFill>
                <a:blip r:embed="rId4"/>
                <a:stretch>
                  <a:fillRect l="-1639" r="-16393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0949E6-D981-4614-A1BD-44F79423EF70}"/>
                  </a:ext>
                </a:extLst>
              </p:cNvPr>
              <p:cNvSpPr txBox="1"/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0949E6-D981-4614-A1BD-44F79423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20" y="3022357"/>
                <a:ext cx="368567" cy="430887"/>
              </a:xfrm>
              <a:prstGeom prst="rect">
                <a:avLst/>
              </a:prstGeom>
              <a:blipFill>
                <a:blip r:embed="rId5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58B0754-18EB-4909-9C03-ED6DBB8CE31A}"/>
                  </a:ext>
                </a:extLst>
              </p:cNvPr>
              <p:cNvSpPr txBox="1"/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58B0754-18EB-4909-9C03-ED6DBB8C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78" y="3018058"/>
                <a:ext cx="368567" cy="430887"/>
              </a:xfrm>
              <a:prstGeom prst="rect">
                <a:avLst/>
              </a:prstGeom>
              <a:blipFill>
                <a:blip r:embed="rId6"/>
                <a:stretch>
                  <a:fillRect l="-1639" r="-13115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A6671C5-8C11-4CF8-B92C-7C75765F96B4}"/>
                  </a:ext>
                </a:extLst>
              </p:cNvPr>
              <p:cNvSpPr txBox="1"/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2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2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A6671C5-8C11-4CF8-B92C-7C75765F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31" y="3015682"/>
                <a:ext cx="368567" cy="430887"/>
              </a:xfrm>
              <a:prstGeom prst="rect">
                <a:avLst/>
              </a:prstGeom>
              <a:blipFill>
                <a:blip r:embed="rId7"/>
                <a:stretch>
                  <a:fillRect l="-3333" r="-16667"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9FBF23EF-0E2C-47F8-B5AA-F5A22B86D89E}"/>
              </a:ext>
            </a:extLst>
          </p:cNvPr>
          <p:cNvSpPr txBox="1"/>
          <p:nvPr/>
        </p:nvSpPr>
        <p:spPr>
          <a:xfrm>
            <a:off x="1774175" y="3586759"/>
            <a:ext cx="269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Seq_length</a:t>
            </a:r>
            <a:r>
              <a:rPr lang="ko-KR" altLang="en-US" sz="1000" dirty="0"/>
              <a:t>를 </a:t>
            </a:r>
            <a:r>
              <a:rPr lang="en-US" altLang="ko-KR" sz="1000" dirty="0"/>
              <a:t>3</a:t>
            </a:r>
            <a:r>
              <a:rPr lang="ko-KR" altLang="en-US" sz="1000" dirty="0"/>
              <a:t>이라 가정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60F8867-C5F2-4343-89F6-D55280A5325A}"/>
              </a:ext>
            </a:extLst>
          </p:cNvPr>
          <p:cNvSpPr/>
          <p:nvPr/>
        </p:nvSpPr>
        <p:spPr>
          <a:xfrm>
            <a:off x="1890907" y="2956383"/>
            <a:ext cx="1845233" cy="5799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4AFF7F-B029-4AAD-8E19-6ACB155F4DDE}"/>
              </a:ext>
            </a:extLst>
          </p:cNvPr>
          <p:cNvSpPr txBox="1"/>
          <p:nvPr/>
        </p:nvSpPr>
        <p:spPr>
          <a:xfrm>
            <a:off x="2459692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1460845-6DBB-462E-96AB-C858BD1F2C76}"/>
              </a:ext>
            </a:extLst>
          </p:cNvPr>
          <p:cNvSpPr/>
          <p:nvPr/>
        </p:nvSpPr>
        <p:spPr>
          <a:xfrm>
            <a:off x="3802452" y="2956383"/>
            <a:ext cx="518351" cy="579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4EC0714-2A1E-4857-9066-311CFC70DDDB}"/>
              </a:ext>
            </a:extLst>
          </p:cNvPr>
          <p:cNvSpPr txBox="1"/>
          <p:nvPr/>
        </p:nvSpPr>
        <p:spPr>
          <a:xfrm>
            <a:off x="3562672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1336A1E-E913-4772-B1B9-AF2AC775A308}"/>
              </a:ext>
            </a:extLst>
          </p:cNvPr>
          <p:cNvSpPr txBox="1"/>
          <p:nvPr/>
        </p:nvSpPr>
        <p:spPr>
          <a:xfrm>
            <a:off x="7315766" y="2586636"/>
            <a:ext cx="74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7228328-6915-4DBB-A210-1BFCE7565C75}"/>
              </a:ext>
            </a:extLst>
          </p:cNvPr>
          <p:cNvSpPr txBox="1"/>
          <p:nvPr/>
        </p:nvSpPr>
        <p:spPr>
          <a:xfrm>
            <a:off x="8418746" y="2586636"/>
            <a:ext cx="89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1553E89-5D22-4435-B73B-C47A210D13A2}"/>
                  </a:ext>
                </a:extLst>
              </p:cNvPr>
              <p:cNvSpPr txBox="1"/>
              <p:nvPr/>
            </p:nvSpPr>
            <p:spPr>
              <a:xfrm>
                <a:off x="7246325" y="2956383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1553E89-5D22-4435-B73B-C47A210D1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2956383"/>
                <a:ext cx="883807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2509D5-9520-4DF0-8511-3AD63A5361A3}"/>
                  </a:ext>
                </a:extLst>
              </p:cNvPr>
              <p:cNvSpPr txBox="1"/>
              <p:nvPr/>
            </p:nvSpPr>
            <p:spPr>
              <a:xfrm>
                <a:off x="8707552" y="2972166"/>
                <a:ext cx="366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2509D5-9520-4DF0-8511-3AD63A53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2972166"/>
                <a:ext cx="3666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114CB76-6BC4-42D7-91EB-B81563F6902B}"/>
                  </a:ext>
                </a:extLst>
              </p:cNvPr>
              <p:cNvSpPr txBox="1"/>
              <p:nvPr/>
            </p:nvSpPr>
            <p:spPr>
              <a:xfrm>
                <a:off x="8707552" y="3306037"/>
                <a:ext cx="366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114CB76-6BC4-42D7-91EB-B81563F69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3306037"/>
                <a:ext cx="36662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FAB6756-40FC-46E5-A9BD-24B407EBAF7A}"/>
                  </a:ext>
                </a:extLst>
              </p:cNvPr>
              <p:cNvSpPr txBox="1"/>
              <p:nvPr/>
            </p:nvSpPr>
            <p:spPr>
              <a:xfrm>
                <a:off x="8707552" y="3668702"/>
                <a:ext cx="3666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FAB6756-40FC-46E5-A9BD-24B407EBA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52" y="3668702"/>
                <a:ext cx="36662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EF60BD29-1010-4286-8D06-4AED77674586}"/>
              </a:ext>
            </a:extLst>
          </p:cNvPr>
          <p:cNvSpPr txBox="1"/>
          <p:nvPr/>
        </p:nvSpPr>
        <p:spPr>
          <a:xfrm>
            <a:off x="1774175" y="5517708"/>
            <a:ext cx="75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sequence</a:t>
            </a:r>
            <a:r>
              <a:rPr lang="ko-KR" altLang="en-US" dirty="0"/>
              <a:t>보다 적은 </a:t>
            </a:r>
            <a:r>
              <a:rPr lang="en-US" altLang="ko-KR" dirty="0"/>
              <a:t>delta </a:t>
            </a:r>
            <a:r>
              <a:rPr lang="ko-KR" altLang="en-US" dirty="0"/>
              <a:t>값을 가진다면 </a:t>
            </a:r>
            <a:r>
              <a:rPr lang="en-US" altLang="ko-KR" dirty="0"/>
              <a:t>n line prefetcher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8" name="화살표: 오른쪽 187">
            <a:extLst>
              <a:ext uri="{FF2B5EF4-FFF2-40B4-BE49-F238E27FC236}">
                <a16:creationId xmlns:a16="http://schemas.microsoft.com/office/drawing/2014/main" id="{679CADEA-9208-4FE2-9D3C-AD04F5D3EA24}"/>
              </a:ext>
            </a:extLst>
          </p:cNvPr>
          <p:cNvSpPr/>
          <p:nvPr/>
        </p:nvSpPr>
        <p:spPr>
          <a:xfrm>
            <a:off x="5784684" y="2998345"/>
            <a:ext cx="821514" cy="47031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9692D6-0FCD-475E-AF4E-BB3E6DA4227A}"/>
                  </a:ext>
                </a:extLst>
              </p:cNvPr>
              <p:cNvSpPr txBox="1"/>
              <p:nvPr/>
            </p:nvSpPr>
            <p:spPr>
              <a:xfrm>
                <a:off x="7246325" y="3306037"/>
                <a:ext cx="883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9692D6-0FCD-475E-AF4E-BB3E6DA4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3306037"/>
                <a:ext cx="883807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BD0C70-49E2-496D-8A4C-3ABA637E77DB}"/>
                  </a:ext>
                </a:extLst>
              </p:cNvPr>
              <p:cNvSpPr txBox="1"/>
              <p:nvPr/>
            </p:nvSpPr>
            <p:spPr>
              <a:xfrm>
                <a:off x="7246325" y="3655691"/>
                <a:ext cx="959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5BD0C70-49E2-496D-8A4C-3ABA637E7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25" y="3655691"/>
                <a:ext cx="95921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24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변경 사항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1C9FB-0A4B-4A2A-9996-BC2FAF94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1"/>
            <a:ext cx="9144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진행 상황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6A3F64-70EC-4F27-A318-0F7797B3C76E}"/>
                  </a:ext>
                </a:extLst>
              </p:cNvPr>
              <p:cNvSpPr txBox="1"/>
              <p:nvPr/>
            </p:nvSpPr>
            <p:spPr>
              <a:xfrm>
                <a:off x="657726" y="1717365"/>
                <a:ext cx="848627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Offset size</a:t>
                </a:r>
                <a:r>
                  <a:rPr lang="ko-KR" altLang="en-US" dirty="0"/>
                  <a:t>의 변경</a:t>
                </a:r>
                <a:endParaRPr lang="en-US" altLang="ko-KR" dirty="0"/>
              </a:p>
              <a:p>
                <a:r>
                  <a:rPr lang="en-US" altLang="ko-KR" dirty="0"/>
                  <a:t>Offset size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f-ZA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ko-KR" altLang="en-US" dirty="0" err="1"/>
                  <a:t>부터</a:t>
                </a:r>
                <a:r>
                  <a:rPr lang="ko-KR" altLang="en-US" dirty="0"/>
                  <a:t> 줄여가면서 확인했을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f-ZA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때 가장 높은 </a:t>
                </a:r>
                <a:r>
                  <a:rPr lang="en-US" altLang="ko-KR" dirty="0"/>
                  <a:t>accuracy </a:t>
                </a:r>
                <a:r>
                  <a:rPr lang="ko-KR" altLang="en-US" dirty="0"/>
                  <a:t>확인 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6A3F64-70EC-4F27-A318-0F7797B3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" y="1717365"/>
                <a:ext cx="8486274" cy="669992"/>
              </a:xfrm>
              <a:prstGeom prst="rect">
                <a:avLst/>
              </a:prstGeom>
              <a:blipFill>
                <a:blip r:embed="rId2"/>
                <a:stretch>
                  <a:fillRect l="-647" t="-5455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31A0A86-B1E4-4E4F-877C-C0AE6433F23B}"/>
              </a:ext>
            </a:extLst>
          </p:cNvPr>
          <p:cNvSpPr txBox="1"/>
          <p:nvPr/>
        </p:nvSpPr>
        <p:spPr>
          <a:xfrm>
            <a:off x="657725" y="3015309"/>
            <a:ext cx="1080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Prefetch</a:t>
            </a:r>
            <a:r>
              <a:rPr lang="ko-KR" altLang="en-US" dirty="0"/>
              <a:t>하는 </a:t>
            </a:r>
            <a:r>
              <a:rPr lang="en-US" altLang="ko-KR" dirty="0"/>
              <a:t>output 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prefetch</a:t>
            </a:r>
            <a:r>
              <a:rPr lang="ko-KR" altLang="en-US" dirty="0"/>
              <a:t>할 때 보다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prefetch</a:t>
            </a:r>
            <a:r>
              <a:rPr lang="ko-KR" altLang="en-US" dirty="0"/>
              <a:t>할 때 </a:t>
            </a:r>
            <a:r>
              <a:rPr lang="en-US" altLang="ko-KR" dirty="0"/>
              <a:t>accuracy</a:t>
            </a:r>
            <a:r>
              <a:rPr lang="ko-KR" altLang="en-US" dirty="0"/>
              <a:t>는 떨어지지만 </a:t>
            </a:r>
            <a:r>
              <a:rPr lang="en-US" altLang="ko-KR" dirty="0"/>
              <a:t>IPC</a:t>
            </a:r>
            <a:r>
              <a:rPr lang="ko-KR" altLang="en-US" dirty="0"/>
              <a:t>와 </a:t>
            </a:r>
            <a:r>
              <a:rPr lang="en-US" altLang="ko-KR" dirty="0"/>
              <a:t>COVERAGE</a:t>
            </a:r>
            <a:r>
              <a:rPr lang="ko-KR" altLang="en-US" dirty="0"/>
              <a:t>가 상승하게 됨 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6309E-722F-4A62-8DBA-02FCF137B2AF}"/>
              </a:ext>
            </a:extLst>
          </p:cNvPr>
          <p:cNvSpPr txBox="1"/>
          <p:nvPr/>
        </p:nvSpPr>
        <p:spPr>
          <a:xfrm>
            <a:off x="657725" y="4281060"/>
            <a:ext cx="1080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altLang="ko-KR" dirty="0"/>
              <a:t>GRU layer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 err="1"/>
              <a:t>Lstm</a:t>
            </a:r>
            <a:r>
              <a:rPr lang="en-US" altLang="ko-KR" dirty="0"/>
              <a:t> layer </a:t>
            </a:r>
            <a:r>
              <a:rPr lang="ko-KR" altLang="en-US" dirty="0"/>
              <a:t>대신 </a:t>
            </a:r>
            <a:r>
              <a:rPr lang="en-US" altLang="ko-KR" dirty="0"/>
              <a:t>GRU layer</a:t>
            </a:r>
            <a:r>
              <a:rPr lang="ko-KR" altLang="en-US" dirty="0"/>
              <a:t>를 사용하여 결과를 확인 했을 때 </a:t>
            </a:r>
            <a:r>
              <a:rPr lang="en-US" altLang="ko-KR" dirty="0"/>
              <a:t>accuracy, </a:t>
            </a:r>
            <a:r>
              <a:rPr lang="en-US" altLang="ko-KR" dirty="0" err="1"/>
              <a:t>ipc</a:t>
            </a:r>
            <a:r>
              <a:rPr lang="en-US" altLang="ko-KR" dirty="0"/>
              <a:t>, coverage</a:t>
            </a:r>
            <a:r>
              <a:rPr lang="ko-KR" altLang="en-US" dirty="0"/>
              <a:t>가 비슷하나 미세하게 줄어 들게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71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848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Rnn_prefetcher_3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F65CA1-5DE8-4108-9A7A-814EC0B65E64}"/>
              </a:ext>
            </a:extLst>
          </p:cNvPr>
          <p:cNvSpPr txBox="1"/>
          <p:nvPr/>
        </p:nvSpPr>
        <p:spPr>
          <a:xfrm>
            <a:off x="657726" y="1348033"/>
            <a:ext cx="515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다른 </a:t>
            </a:r>
            <a:r>
              <a:rPr lang="en-US" altLang="ko-KR" dirty="0"/>
              <a:t>prefetcher</a:t>
            </a:r>
            <a:r>
              <a:rPr lang="ko-KR" altLang="en-US" dirty="0"/>
              <a:t>와의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385AB-3739-41A5-BAC5-5BC4B3B47790}"/>
              </a:ext>
            </a:extLst>
          </p:cNvPr>
          <p:cNvSpPr txBox="1"/>
          <p:nvPr/>
        </p:nvSpPr>
        <p:spPr>
          <a:xfrm>
            <a:off x="863600" y="2125579"/>
            <a:ext cx="9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Perfect prefetcher, </a:t>
            </a:r>
            <a:r>
              <a:rPr lang="ko-KR" altLang="en-US" dirty="0"/>
              <a:t>바로 다음에 접근할 주소만 </a:t>
            </a:r>
            <a:r>
              <a:rPr lang="en-US" altLang="ko-KR" dirty="0"/>
              <a:t>prefetch</a:t>
            </a:r>
            <a:r>
              <a:rPr lang="ko-KR" altLang="en-US" dirty="0"/>
              <a:t>한다</a:t>
            </a:r>
            <a:r>
              <a:rPr lang="en-US" altLang="ko-KR" dirty="0"/>
              <a:t>. (</a:t>
            </a:r>
            <a:r>
              <a:rPr lang="ko-KR" altLang="en-US" dirty="0"/>
              <a:t>가장 이상적인 </a:t>
            </a:r>
            <a:r>
              <a:rPr lang="en-US" altLang="ko-KR" dirty="0"/>
              <a:t>prefetcher)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A6D2D-37DE-40AA-B054-F6046E8B0E08}"/>
              </a:ext>
            </a:extLst>
          </p:cNvPr>
          <p:cNvSpPr txBox="1"/>
          <p:nvPr/>
        </p:nvSpPr>
        <p:spPr>
          <a:xfrm>
            <a:off x="1060199" y="2772514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다음에 접근할 </a:t>
            </a:r>
            <a:r>
              <a:rPr lang="en-US" altLang="ko-KR" dirty="0"/>
              <a:t>address </a:t>
            </a:r>
            <a:r>
              <a:rPr lang="ko-KR" altLang="en-US" dirty="0"/>
              <a:t>1개만 바로 예측 </a:t>
            </a:r>
            <a:r>
              <a:rPr lang="ko-KR" altLang="en-US" dirty="0" err="1"/>
              <a:t>accuracy</a:t>
            </a:r>
            <a:r>
              <a:rPr lang="ko-KR" altLang="en-US" dirty="0"/>
              <a:t> 93.29 </a:t>
            </a:r>
            <a:r>
              <a:rPr lang="ko-KR" altLang="en-US" dirty="0" err="1"/>
              <a:t>coverage</a:t>
            </a:r>
            <a:r>
              <a:rPr lang="ko-KR" altLang="en-US" dirty="0"/>
              <a:t> 31.62 IPC 1.07614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1F78E-51AC-45B6-96F8-6BC12C60838A}"/>
              </a:ext>
            </a:extLst>
          </p:cNvPr>
          <p:cNvSpPr txBox="1"/>
          <p:nvPr/>
        </p:nvSpPr>
        <p:spPr>
          <a:xfrm>
            <a:off x="1060199" y="3197057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다다음에 접근할 </a:t>
            </a:r>
            <a:r>
              <a:rPr lang="en-US" altLang="ko-KR" dirty="0"/>
              <a:t>address </a:t>
            </a:r>
            <a:r>
              <a:rPr lang="ko-KR" altLang="en-US" dirty="0"/>
              <a:t>1개만 바로 예측 </a:t>
            </a:r>
            <a:r>
              <a:rPr lang="ko-KR" altLang="en-US" dirty="0" err="1"/>
              <a:t>accuracy</a:t>
            </a:r>
            <a:r>
              <a:rPr lang="ko-KR" altLang="en-US" dirty="0"/>
              <a:t> 9</a:t>
            </a:r>
            <a:r>
              <a:rPr lang="en-US" altLang="ko-KR" dirty="0"/>
              <a:t>5</a:t>
            </a:r>
            <a:r>
              <a:rPr lang="ko-KR" altLang="en-US" dirty="0"/>
              <a:t>.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ED000-F47A-4234-86E6-1BD35E03105D}"/>
              </a:ext>
            </a:extLst>
          </p:cNvPr>
          <p:cNvSpPr txBox="1"/>
          <p:nvPr/>
        </p:nvSpPr>
        <p:spPr>
          <a:xfrm>
            <a:off x="1060199" y="3621600"/>
            <a:ext cx="1074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다다다음에</a:t>
            </a:r>
            <a:r>
              <a:rPr lang="ko-KR" altLang="en-US" dirty="0"/>
              <a:t> 접근할 </a:t>
            </a:r>
            <a:r>
              <a:rPr lang="en-US" altLang="ko-KR" dirty="0"/>
              <a:t>address </a:t>
            </a:r>
            <a:r>
              <a:rPr lang="ko-KR" altLang="en-US" dirty="0"/>
              <a:t>1개만 바로 예측 </a:t>
            </a:r>
            <a:r>
              <a:rPr lang="ko-KR" altLang="en-US" dirty="0" err="1"/>
              <a:t>accuracy</a:t>
            </a:r>
            <a:r>
              <a:rPr lang="ko-KR" altLang="en-US" dirty="0"/>
              <a:t> 9</a:t>
            </a:r>
            <a:r>
              <a:rPr lang="en-US" altLang="ko-KR" dirty="0"/>
              <a:t>5</a:t>
            </a:r>
            <a:r>
              <a:rPr lang="ko-KR" altLang="en-US" dirty="0"/>
              <a:t>.</a:t>
            </a:r>
            <a:r>
              <a:rPr lang="en-US" altLang="ko-KR" dirty="0"/>
              <a:t>52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4DB68-52B7-49D0-921E-043FCB7FBAD4}"/>
              </a:ext>
            </a:extLst>
          </p:cNvPr>
          <p:cNvSpPr txBox="1"/>
          <p:nvPr/>
        </p:nvSpPr>
        <p:spPr>
          <a:xfrm>
            <a:off x="863599" y="4490927"/>
            <a:ext cx="92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sisb</a:t>
            </a:r>
            <a:r>
              <a:rPr lang="en-US" altLang="ko-KR" dirty="0"/>
              <a:t>, </a:t>
            </a:r>
            <a:r>
              <a:rPr lang="en-US" altLang="ko-KR" dirty="0" err="1"/>
              <a:t>sisb_bo</a:t>
            </a:r>
            <a:r>
              <a:rPr lang="ko-KR" altLang="en-US" dirty="0"/>
              <a:t>를 이용한 </a:t>
            </a:r>
            <a:r>
              <a:rPr lang="en-US" altLang="ko-KR" dirty="0"/>
              <a:t>prefetcher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94CC9-12D4-46EC-A66D-22E36838F9EA}"/>
              </a:ext>
            </a:extLst>
          </p:cNvPr>
          <p:cNvSpPr txBox="1"/>
          <p:nvPr/>
        </p:nvSpPr>
        <p:spPr>
          <a:xfrm>
            <a:off x="1060198" y="5083807"/>
            <a:ext cx="10744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Sisb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88.67</a:t>
            </a:r>
            <a:r>
              <a:rPr lang="ko-KR" altLang="en-US" dirty="0"/>
              <a:t>퍼 </a:t>
            </a:r>
            <a:r>
              <a:rPr lang="ko-KR" altLang="en-US" dirty="0" err="1"/>
              <a:t>coverage</a:t>
            </a:r>
            <a:r>
              <a:rPr lang="ko-KR" altLang="en-US" dirty="0"/>
              <a:t> </a:t>
            </a:r>
            <a:r>
              <a:rPr lang="en-US" altLang="ko-KR" dirty="0"/>
              <a:t>29.17</a:t>
            </a:r>
            <a:r>
              <a:rPr lang="ko-KR" altLang="en-US" dirty="0"/>
              <a:t> IPC </a:t>
            </a:r>
            <a:r>
              <a:rPr lang="en-US" altLang="ko-KR" dirty="0"/>
              <a:t>1.06225</a:t>
            </a:r>
          </a:p>
          <a:p>
            <a:endParaRPr lang="en-US" altLang="ko-KR" dirty="0"/>
          </a:p>
          <a:p>
            <a:r>
              <a:rPr lang="en-US" altLang="ko-KR" dirty="0" err="1"/>
              <a:t>Sisb_bo</a:t>
            </a:r>
            <a:r>
              <a:rPr lang="en-US" altLang="ko-KR" dirty="0"/>
              <a:t>: accuracy 88.67</a:t>
            </a:r>
            <a:r>
              <a:rPr lang="ko-KR" altLang="en-US" dirty="0"/>
              <a:t>퍼 </a:t>
            </a:r>
            <a:r>
              <a:rPr lang="ko-KR" altLang="en-US" dirty="0" err="1"/>
              <a:t>coverage</a:t>
            </a:r>
            <a:r>
              <a:rPr lang="ko-KR" altLang="en-US" dirty="0"/>
              <a:t> </a:t>
            </a:r>
            <a:r>
              <a:rPr lang="en-US" altLang="ko-KR" dirty="0"/>
              <a:t>29.17</a:t>
            </a:r>
            <a:r>
              <a:rPr lang="ko-KR" altLang="en-US" dirty="0"/>
              <a:t> IPC </a:t>
            </a:r>
            <a:r>
              <a:rPr lang="en-US" altLang="ko-KR" dirty="0"/>
              <a:t>1.06225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15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815</Words>
  <Application>Microsoft Office PowerPoint</Application>
  <PresentationFormat>와이드스크린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Arial Nova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승태</cp:lastModifiedBy>
  <cp:revision>56</cp:revision>
  <dcterms:created xsi:type="dcterms:W3CDTF">2020-06-22T00:57:09Z</dcterms:created>
  <dcterms:modified xsi:type="dcterms:W3CDTF">2021-09-19T10:58:23Z</dcterms:modified>
</cp:coreProperties>
</file>