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700" r:id="rId3"/>
  </p:sldMasterIdLst>
  <p:sldIdLst>
    <p:sldId id="262" r:id="rId4"/>
    <p:sldId id="258" r:id="rId5"/>
    <p:sldId id="340" r:id="rId6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8014 CORE Skills Powerpoint-1.jpg"/>
          <p:cNvPicPr/>
          <p:nvPr/>
        </p:nvPicPr>
        <p:blipFill>
          <a:blip r:embed="rId14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 w="0">
            <a:noFill/>
          </a:ln>
        </p:spPr>
      </p:pic>
      <p:sp>
        <p:nvSpPr>
          <p:cNvPr id="8" name="Line 1"/>
          <p:cNvSpPr/>
          <p:nvPr/>
        </p:nvSpPr>
        <p:spPr>
          <a:xfrm>
            <a:off x="4713480" y="3452040"/>
            <a:ext cx="1877760" cy="0"/>
          </a:xfrm>
          <a:prstGeom prst="line">
            <a:avLst/>
          </a:prstGeom>
          <a:ln w="57150">
            <a:solidFill>
              <a:srgbClr val="A40F6C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5573160" y="355320"/>
            <a:ext cx="29145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Delivering Data Science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5573160" y="639360"/>
            <a:ext cx="29145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A40F6C"/>
                </a:solidFill>
                <a:latin typeface="Calibri"/>
                <a:ea typeface="DejaVu Sans"/>
              </a:rPr>
              <a:t>In Resources &amp; Energy</a:t>
            </a:r>
            <a:endParaRPr lang="en-AU" sz="1800" b="0" strike="noStrike" spc="-1">
              <a:latin typeface="Arial"/>
            </a:endParaRPr>
          </a:p>
        </p:txBody>
      </p:sp>
      <p:sp>
        <p:nvSpPr>
          <p:cNvPr id="4" name="Line 4"/>
          <p:cNvSpPr/>
          <p:nvPr/>
        </p:nvSpPr>
        <p:spPr>
          <a:xfrm>
            <a:off x="5662440" y="1093680"/>
            <a:ext cx="3556080" cy="0"/>
          </a:xfrm>
          <a:prstGeom prst="line">
            <a:avLst/>
          </a:prstGeom>
          <a:ln>
            <a:solidFill>
              <a:schemeClr val="accent2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AU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" descr="A8014 CORE Skills Powerpoint-9.jpg"/>
          <p:cNvPicPr/>
          <p:nvPr/>
        </p:nvPicPr>
        <p:blipFill>
          <a:blip r:embed="rId14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 w="0"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1351440" y="0"/>
            <a:ext cx="360" cy="746640"/>
          </a:xfrm>
          <a:custGeom>
            <a:avLst/>
            <a:gdLst/>
            <a:ahLst/>
            <a:cxnLst/>
            <a:rect l="l" t="t" r="r" b="b"/>
            <a:pathLst>
              <a:path h="1643380">
                <a:moveTo>
                  <a:pt x="0" y="1643377"/>
                </a:moveTo>
                <a:lnTo>
                  <a:pt x="0" y="0"/>
                </a:lnTo>
              </a:path>
            </a:pathLst>
          </a:custGeom>
          <a:noFill/>
          <a:ln w="15989">
            <a:solidFill>
              <a:srgbClr val="0F113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AU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icture 2" descr="A8014 CORE Skills Powerpoint-8.jpg"/>
          <p:cNvPicPr/>
          <p:nvPr/>
        </p:nvPicPr>
        <p:blipFill>
          <a:blip r:embed="rId14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 w="0">
            <a:noFill/>
          </a:ln>
        </p:spPr>
      </p:pic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AU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5449320" y="1451340"/>
            <a:ext cx="3280320" cy="61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F1137"/>
                </a:solidFill>
                <a:latin typeface="Calibri"/>
              </a:rPr>
              <a:t>Machine Learning </a:t>
            </a: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F1137"/>
                </a:solidFill>
                <a:latin typeface="Calibri"/>
              </a:rPr>
              <a:t>Sandbox</a:t>
            </a:r>
            <a:endParaRPr lang="en-AU" sz="2400" b="0" strike="noStrike" spc="-1" dirty="0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5297400" y="3524760"/>
            <a:ext cx="3726360" cy="28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0F1137"/>
                </a:solidFill>
                <a:latin typeface="Calibri"/>
              </a:rPr>
              <a:t>Dr Leonardo </a:t>
            </a:r>
            <a:r>
              <a:rPr lang="en-US" sz="1200" b="0" strike="noStrike" spc="-1" dirty="0" err="1">
                <a:solidFill>
                  <a:srgbClr val="0F1137"/>
                </a:solidFill>
                <a:latin typeface="Calibri"/>
              </a:rPr>
              <a:t>Portes</a:t>
            </a:r>
            <a:endParaRPr lang="en-AU" sz="1200" b="0" strike="noStrike" spc="-1" dirty="0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5470560" y="2309400"/>
            <a:ext cx="3280320" cy="43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A40F6C"/>
                </a:solidFill>
                <a:latin typeface="Calibri"/>
              </a:rPr>
              <a:t>Day 10</a:t>
            </a:r>
            <a:endParaRPr lang="en-AU" sz="1400" b="0" strike="noStrike" spc="-1" dirty="0">
              <a:latin typeface="Arial"/>
            </a:endParaRPr>
          </a:p>
        </p:txBody>
      </p:sp>
      <p:sp>
        <p:nvSpPr>
          <p:cNvPr id="207" name="CustomShape 4"/>
          <p:cNvSpPr/>
          <p:nvPr/>
        </p:nvSpPr>
        <p:spPr>
          <a:xfrm>
            <a:off x="5297399" y="4674600"/>
            <a:ext cx="2145021" cy="31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3000" lnSpcReduction="10000"/>
          </a:bodyPr>
          <a:lstStyle/>
          <a:p>
            <a:pPr>
              <a:lnSpc>
                <a:spcPct val="100000"/>
              </a:lnSpc>
              <a:spcBef>
                <a:spcPts val="210"/>
              </a:spcBef>
              <a:tabLst>
                <a:tab pos="0" algn="l"/>
              </a:tabLst>
            </a:pPr>
            <a:r>
              <a:rPr lang="en-US" sz="1050" b="0" strike="noStrike" spc="-1" dirty="0" err="1">
                <a:solidFill>
                  <a:srgbClr val="0F1137"/>
                </a:solidFill>
                <a:latin typeface="Calibri"/>
              </a:rPr>
              <a:t>Leonardo.portesdossantos@uwa.edu.au</a:t>
            </a:r>
            <a:endParaRPr lang="en-AU" sz="1050" b="0" strike="noStrike" spc="-1" dirty="0">
              <a:latin typeface="Arial"/>
            </a:endParaRPr>
          </a:p>
        </p:txBody>
      </p:sp>
      <p:sp>
        <p:nvSpPr>
          <p:cNvPr id="208" name="CustomShape 5"/>
          <p:cNvSpPr/>
          <p:nvPr/>
        </p:nvSpPr>
        <p:spPr>
          <a:xfrm>
            <a:off x="5297400" y="3810960"/>
            <a:ext cx="3432240" cy="372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en-US" sz="1000" b="1" strike="noStrike" spc="-1" dirty="0">
                <a:solidFill>
                  <a:srgbClr val="0F1137"/>
                </a:solidFill>
                <a:latin typeface="Calibri"/>
              </a:rPr>
              <a:t>Senior Research Fellow </a:t>
            </a:r>
            <a:r>
              <a:rPr lang="en-US" sz="1000" b="0" strike="noStrike" spc="-1" dirty="0">
                <a:solidFill>
                  <a:srgbClr val="0F1137"/>
                </a:solidFill>
                <a:latin typeface="Calibri"/>
              </a:rPr>
              <a:t>ARC ITTC Data Analytics for Resources and Environments/Center for Exploration Targeting</a:t>
            </a:r>
            <a:endParaRPr lang="en-AU" sz="1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1605600" y="195480"/>
            <a:ext cx="6949440" cy="447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1" strike="noStrike" spc="-1">
                <a:solidFill>
                  <a:srgbClr val="0F1137"/>
                </a:solidFill>
                <a:latin typeface="Calibri"/>
              </a:rPr>
              <a:t>Plan of the day</a:t>
            </a:r>
            <a:endParaRPr lang="en-AU" sz="2000" b="0" strike="noStrike" spc="-1">
              <a:latin typeface="Arial"/>
            </a:endParaRPr>
          </a:p>
        </p:txBody>
      </p:sp>
      <p:pic>
        <p:nvPicPr>
          <p:cNvPr id="214" name="Picture 5" descr="CORE-Skills-ICONS-5.png"/>
          <p:cNvPicPr/>
          <p:nvPr/>
        </p:nvPicPr>
        <p:blipFill>
          <a:blip r:embed="rId2"/>
          <a:stretch/>
        </p:blipFill>
        <p:spPr>
          <a:xfrm>
            <a:off x="209520" y="0"/>
            <a:ext cx="873360" cy="87336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B132D4DA-5D1B-8CB8-5591-0662D31DD8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9417384"/>
              </p:ext>
            </p:extLst>
          </p:nvPr>
        </p:nvGraphicFramePr>
        <p:xfrm>
          <a:off x="406784" y="1145700"/>
          <a:ext cx="7304400" cy="3802320"/>
        </p:xfrm>
        <a:graphic>
          <a:graphicData uri="http://schemas.openxmlformats.org/drawingml/2006/table">
            <a:tbl>
              <a:tblPr/>
              <a:tblGrid>
                <a:gridCol w="90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9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2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6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AWST</a:t>
                      </a:r>
                      <a:endParaRPr lang="en-A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AEST</a:t>
                      </a:r>
                      <a:endParaRPr lang="en-A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Agenda</a:t>
                      </a:r>
                      <a:endParaRPr lang="en-A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Educator</a:t>
                      </a:r>
                      <a:endParaRPr lang="en-A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08:00</a:t>
                      </a:r>
                      <a:endParaRPr lang="en-A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10:00</a:t>
                      </a:r>
                      <a:endParaRPr lang="en-A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Q&amp;A, Preparing Jupyter Notebook</a:t>
                      </a:r>
                      <a:endParaRPr lang="en-A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strike="noStrike" kern="1200" spc="-1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Leonardo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08:15</a:t>
                      </a:r>
                      <a:endParaRPr lang="en-A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10:15</a:t>
                      </a:r>
                      <a:endParaRPr lang="en-A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More about Random Forest</a:t>
                      </a:r>
                      <a:endParaRPr lang="en-AU" sz="12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Leonardo</a:t>
                      </a:r>
                      <a:endParaRPr lang="en-AU" sz="12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09:45</a:t>
                      </a:r>
                      <a:endParaRPr lang="en-A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11:45</a:t>
                      </a:r>
                      <a:endParaRPr lang="en-A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Morning tea</a:t>
                      </a:r>
                      <a:endParaRPr lang="en-A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10:00</a:t>
                      </a:r>
                      <a:endParaRPr lang="en-A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12:00</a:t>
                      </a:r>
                      <a:endParaRPr lang="en-A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Exploring a ML project (task 1 or your own data)</a:t>
                      </a:r>
                      <a:endParaRPr lang="en-AU" sz="12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Leonardo</a:t>
                      </a:r>
                      <a:endParaRPr lang="en-AU" sz="12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11:30</a:t>
                      </a:r>
                      <a:endParaRPr lang="en-A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13:30</a:t>
                      </a:r>
                      <a:endParaRPr lang="en-A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Lunch</a:t>
                      </a:r>
                      <a:endParaRPr lang="en-A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12:15</a:t>
                      </a:r>
                      <a:endParaRPr lang="en-A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14:15</a:t>
                      </a:r>
                      <a:endParaRPr lang="en-A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16000" indent="-215640"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kern="1200" spc="-1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Planning a ML project for your data (1:1)</a:t>
                      </a:r>
                      <a:endParaRPr lang="pt-BR" sz="1200" b="0" strike="noStrike" kern="1200" spc="-1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Leonardo</a:t>
                      </a:r>
                      <a:endParaRPr lang="en-AU" sz="12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13:45</a:t>
                      </a:r>
                      <a:endParaRPr lang="en-A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i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15:45</a:t>
                      </a:r>
                      <a:endParaRPr lang="en-AU" sz="1200" b="0" strike="noStrike" spc="-1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kern="1200" spc="-1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Afternoon tea</a:t>
                      </a:r>
                      <a:endParaRPr lang="en-AU" sz="1200" b="0" strike="noStrike" kern="1200" spc="-1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14:00</a:t>
                      </a:r>
                      <a:endParaRPr lang="en-A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16:00</a:t>
                      </a:r>
                      <a:endParaRPr lang="en-A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16000" indent="-215640"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kern="1200" spc="-1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Planning a ML project for your data (1:1)</a:t>
                      </a:r>
                      <a:endParaRPr lang="pt-BR" sz="1200" b="0" strike="noStrike" kern="1200" spc="-1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Leonardo</a:t>
                      </a:r>
                      <a:endParaRPr lang="en-A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15:15</a:t>
                      </a:r>
                      <a:endParaRPr lang="en-A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17:15</a:t>
                      </a:r>
                      <a:endParaRPr lang="en-A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kern="1200" spc="-1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Closeout – Reflections, Takeaways</a:t>
                      </a:r>
                      <a:endParaRPr lang="en-AU" sz="1200" b="0" strike="noStrike" kern="1200" spc="-1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6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15:25</a:t>
                      </a:r>
                      <a:endParaRPr lang="en-A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17:25</a:t>
                      </a:r>
                      <a:endParaRPr lang="en-A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kern="1200" spc="-1" dirty="0" err="1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Menti</a:t>
                      </a:r>
                      <a:r>
                        <a:rPr lang="en-US" sz="1200" b="0" strike="noStrike" kern="1200" spc="-1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 Feedback</a:t>
                      </a:r>
                      <a:endParaRPr lang="en-AU" sz="1200" b="0" strike="noStrike" kern="1200" spc="-1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Tamryn</a:t>
                      </a:r>
                      <a:endParaRPr lang="en-A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6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15:30</a:t>
                      </a:r>
                      <a:endParaRPr lang="en-AU" sz="12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17:30</a:t>
                      </a:r>
                      <a:endParaRPr lang="en-A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Close</a:t>
                      </a:r>
                      <a:endParaRPr lang="en-AU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F1137"/>
      </a:dk2>
      <a:lt2>
        <a:srgbClr val="EEECE1"/>
      </a:lt2>
      <a:accent1>
        <a:srgbClr val="EC1C24"/>
      </a:accent1>
      <a:accent2>
        <a:srgbClr val="A40F6C"/>
      </a:accent2>
      <a:accent3>
        <a:srgbClr val="19B1A1"/>
      </a:accent3>
      <a:accent4>
        <a:srgbClr val="9AD8E5"/>
      </a:accent4>
      <a:accent5>
        <a:srgbClr val="656665"/>
      </a:accent5>
      <a:accent6>
        <a:srgbClr val="EBA70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F1137"/>
      </a:dk2>
      <a:lt2>
        <a:srgbClr val="EEECE1"/>
      </a:lt2>
      <a:accent1>
        <a:srgbClr val="EC1C24"/>
      </a:accent1>
      <a:accent2>
        <a:srgbClr val="A40F6C"/>
      </a:accent2>
      <a:accent3>
        <a:srgbClr val="19B1A1"/>
      </a:accent3>
      <a:accent4>
        <a:srgbClr val="9AD8E5"/>
      </a:accent4>
      <a:accent5>
        <a:srgbClr val="656665"/>
      </a:accent5>
      <a:accent6>
        <a:srgbClr val="EBA70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F1137"/>
      </a:dk2>
      <a:lt2>
        <a:srgbClr val="EEECE1"/>
      </a:lt2>
      <a:accent1>
        <a:srgbClr val="EC1C24"/>
      </a:accent1>
      <a:accent2>
        <a:srgbClr val="A40F6C"/>
      </a:accent2>
      <a:accent3>
        <a:srgbClr val="19B1A1"/>
      </a:accent3>
      <a:accent4>
        <a:srgbClr val="9AD8E5"/>
      </a:accent4>
      <a:accent5>
        <a:srgbClr val="656665"/>
      </a:accent5>
      <a:accent6>
        <a:srgbClr val="EBA70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A8014 CORE Skills Powerpoint-1.thmx</Template>
  <TotalTime>3741</TotalTime>
  <Words>125</Words>
  <Application>Microsoft Macintosh PowerPoint</Application>
  <PresentationFormat>On-screen Show (16:9)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Erwin Ludwig</dc:creator>
  <dc:description/>
  <cp:lastModifiedBy>LEONARDO SANTOS</cp:lastModifiedBy>
  <cp:revision>425</cp:revision>
  <dcterms:created xsi:type="dcterms:W3CDTF">2020-01-22T07:55:46Z</dcterms:created>
  <dcterms:modified xsi:type="dcterms:W3CDTF">2022-11-15T12:01:02Z</dcterms:modified>
  <dc:language>en-AU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(16:9)</vt:lpwstr>
  </property>
  <property fmtid="{D5CDD505-2E9C-101B-9397-08002B2CF9AE}" pid="3" name="Slides">
    <vt:i4>86</vt:i4>
  </property>
</Properties>
</file>