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7" r:id="rId2"/>
    <p:sldId id="264" r:id="rId3"/>
    <p:sldId id="273" r:id="rId4"/>
    <p:sldId id="276" r:id="rId5"/>
    <p:sldId id="277" r:id="rId6"/>
    <p:sldId id="266" r:id="rId7"/>
    <p:sldId id="268" r:id="rId8"/>
    <p:sldId id="269" r:id="rId9"/>
    <p:sldId id="270" r:id="rId10"/>
    <p:sldId id="271" r:id="rId11"/>
    <p:sldId id="275" r:id="rId12"/>
    <p:sldId id="272" r:id="rId13"/>
    <p:sldId id="265" r:id="rId14"/>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orient="horz" pos="216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63E"/>
    <a:srgbClr val="FA51B2"/>
    <a:srgbClr val="FA4DE2"/>
    <a:srgbClr val="212136"/>
    <a:srgbClr val="21223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96" autoAdjust="0"/>
    <p:restoredTop sz="80696" autoAdjust="0"/>
  </p:normalViewPr>
  <p:slideViewPr>
    <p:cSldViewPr snapToGrid="0" snapToObjects="1">
      <p:cViewPr varScale="1">
        <p:scale>
          <a:sx n="87" d="100"/>
          <a:sy n="87" d="100"/>
        </p:scale>
        <p:origin x="856" y="184"/>
      </p:cViewPr>
      <p:guideLst>
        <p:guide orient="horz" pos="1620"/>
        <p:guide pos="216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310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CE51BA-6D86-418C-A45A-0FD03C5923B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744CCA1F-BD59-463A-BE45-999C502CB25F}"/>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EE9F983-8963-430F-B2FE-D8FDC1974AAB}" type="datetimeFigureOut">
              <a:rPr lang="en-AU" smtClean="0"/>
              <a:t>27/11/2018</a:t>
            </a:fld>
            <a:endParaRPr lang="en-AU"/>
          </a:p>
        </p:txBody>
      </p:sp>
      <p:sp>
        <p:nvSpPr>
          <p:cNvPr id="4" name="Footer Placeholder 3">
            <a:extLst>
              <a:ext uri="{FF2B5EF4-FFF2-40B4-BE49-F238E27FC236}">
                <a16:creationId xmlns:a16="http://schemas.microsoft.com/office/drawing/2014/main" id="{CF41AC57-05DE-4EA7-B049-827765AF0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1B60033D-883F-4CFD-B24C-BAEB75EC9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6B0BA-1498-4B0B-87D1-FA40CDEB00C7}" type="slidenum">
              <a:rPr lang="en-AU" smtClean="0"/>
              <a:t>‹#›</a:t>
            </a:fld>
            <a:endParaRPr lang="en-AU"/>
          </a:p>
        </p:txBody>
      </p:sp>
    </p:spTree>
    <p:extLst>
      <p:ext uri="{BB962C8B-B14F-4D97-AF65-F5344CB8AC3E}">
        <p14:creationId xmlns:p14="http://schemas.microsoft.com/office/powerpoint/2010/main" val="2894970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FC9FB91-72B3-463E-8D44-D1889801833E}" type="datetimeFigureOut">
              <a:rPr lang="en-AU" smtClean="0"/>
              <a:t>27/11/2018</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B1A01-F464-4F55-8CB9-02B1D999DB7B}" type="slidenum">
              <a:rPr lang="en-AU" smtClean="0"/>
              <a:t>‹#›</a:t>
            </a:fld>
            <a:endParaRPr lang="en-AU"/>
          </a:p>
        </p:txBody>
      </p:sp>
    </p:spTree>
    <p:extLst>
      <p:ext uri="{BB962C8B-B14F-4D97-AF65-F5344CB8AC3E}">
        <p14:creationId xmlns:p14="http://schemas.microsoft.com/office/powerpoint/2010/main" val="236291575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Quick round the room introduction</a:t>
            </a:r>
          </a:p>
          <a:p>
            <a:r>
              <a:rPr lang="en-AU" dirty="0"/>
              <a:t>Personal introduction – Working in business development and translating industry challenges to data scientists and developers. Geo by background</a:t>
            </a:r>
          </a:p>
          <a:p>
            <a:r>
              <a:rPr lang="en-AU" dirty="0"/>
              <a:t>Today is about getting your ready for your capstone pitches, but it’s also about setting you up to use these techniques in any business situation in your company where you need to influence someone to get something done.</a:t>
            </a:r>
          </a:p>
        </p:txBody>
      </p:sp>
      <p:sp>
        <p:nvSpPr>
          <p:cNvPr id="4" name="Slide Number Placeholder 3"/>
          <p:cNvSpPr>
            <a:spLocks noGrp="1"/>
          </p:cNvSpPr>
          <p:nvPr>
            <p:ph type="sldNum" sz="quarter" idx="10"/>
          </p:nvPr>
        </p:nvSpPr>
        <p:spPr/>
        <p:txBody>
          <a:bodyPr/>
          <a:lstStyle/>
          <a:p>
            <a:fld id="{5FBB1A01-F464-4F55-8CB9-02B1D999DB7B}" type="slidenum">
              <a:rPr lang="en-AU" smtClean="0"/>
              <a:t>1</a:t>
            </a:fld>
            <a:endParaRPr lang="en-AU"/>
          </a:p>
        </p:txBody>
      </p:sp>
    </p:spTree>
    <p:extLst>
      <p:ext uri="{BB962C8B-B14F-4D97-AF65-F5344CB8AC3E}">
        <p14:creationId xmlns:p14="http://schemas.microsoft.com/office/powerpoint/2010/main" val="231201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do you think the ideal structure of a pitch should be? Any ideas?</a:t>
            </a:r>
          </a:p>
          <a:p>
            <a:r>
              <a:rPr lang="en-AU" dirty="0"/>
              <a:t>Tell a story in the WHY – HOW – WHAT method, make it relatable. Make it personal if you can, or relate it to a real role, it creates additional authenticity. Unearthed example</a:t>
            </a:r>
          </a:p>
          <a:p>
            <a:r>
              <a:rPr lang="en-AU" dirty="0"/>
              <a:t>Always start with WHY, but the WHY needs to include high level reasoning, like using data science to add business value, but also why you’ve picked this particular project, and who it adds value for. </a:t>
            </a:r>
          </a:p>
          <a:p>
            <a:r>
              <a:rPr lang="en-AU" dirty="0"/>
              <a:t>The HOW needs to really consider the audience, the is the time you’re conveying process and technical detail. What’s relevant to your audience and how can you speak in their language. Are they big picture or detail orientated people? You should have spoken to them before your pitch so you’ve got to know them. </a:t>
            </a:r>
          </a:p>
          <a:p>
            <a:endParaRPr lang="en-AU" dirty="0"/>
          </a:p>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10</a:t>
            </a:fld>
            <a:endParaRPr lang="en-AU"/>
          </a:p>
        </p:txBody>
      </p:sp>
    </p:spTree>
    <p:extLst>
      <p:ext uri="{BB962C8B-B14F-4D97-AF65-F5344CB8AC3E}">
        <p14:creationId xmlns:p14="http://schemas.microsoft.com/office/powerpoint/2010/main" val="113091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11</a:t>
            </a:fld>
            <a:endParaRPr lang="en-AU"/>
          </a:p>
        </p:txBody>
      </p:sp>
    </p:spTree>
    <p:extLst>
      <p:ext uri="{BB962C8B-B14F-4D97-AF65-F5344CB8AC3E}">
        <p14:creationId xmlns:p14="http://schemas.microsoft.com/office/powerpoint/2010/main" val="1307304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AU" sz="14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12</a:t>
            </a:fld>
            <a:endParaRPr lang="en-AU"/>
          </a:p>
        </p:txBody>
      </p:sp>
    </p:spTree>
    <p:extLst>
      <p:ext uri="{BB962C8B-B14F-4D97-AF65-F5344CB8AC3E}">
        <p14:creationId xmlns:p14="http://schemas.microsoft.com/office/powerpoint/2010/main" val="2945721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AU" sz="14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13</a:t>
            </a:fld>
            <a:endParaRPr lang="en-AU"/>
          </a:p>
        </p:txBody>
      </p:sp>
    </p:spTree>
    <p:extLst>
      <p:ext uri="{BB962C8B-B14F-4D97-AF65-F5344CB8AC3E}">
        <p14:creationId xmlns:p14="http://schemas.microsoft.com/office/powerpoint/2010/main" val="389748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400" kern="1200" dirty="0">
                <a:solidFill>
                  <a:schemeClr val="tx1"/>
                </a:solidFill>
                <a:effectLst/>
                <a:latin typeface="+mn-lt"/>
                <a:ea typeface="+mn-ea"/>
                <a:cs typeface="+mn-cs"/>
              </a:rPr>
              <a:t>Everyone presents their 1-min ML pitch followed by Q&amp;A ~1hr</a:t>
            </a:r>
          </a:p>
          <a:p>
            <a:r>
              <a:rPr lang="en-AU" sz="1400" kern="1200" dirty="0">
                <a:solidFill>
                  <a:schemeClr val="tx1"/>
                </a:solidFill>
                <a:effectLst/>
                <a:latin typeface="+mn-lt"/>
                <a:ea typeface="+mn-ea"/>
                <a:cs typeface="+mn-cs"/>
              </a:rPr>
              <a:t>First up – how was everyone’s experience doing this? What did you find difficult and why? Did you find it valuable?</a:t>
            </a:r>
          </a:p>
          <a:p>
            <a:endParaRPr lang="en-AU" sz="1400" kern="1200" dirty="0">
              <a:solidFill>
                <a:schemeClr val="tx1"/>
              </a:solidFill>
              <a:effectLst/>
              <a:latin typeface="+mn-lt"/>
              <a:ea typeface="+mn-ea"/>
              <a:cs typeface="+mn-cs"/>
            </a:endParaRPr>
          </a:p>
          <a:p>
            <a:r>
              <a:rPr lang="en-AU" sz="1400" kern="1200" dirty="0">
                <a:solidFill>
                  <a:schemeClr val="tx1"/>
                </a:solidFill>
                <a:effectLst/>
                <a:latin typeface="+mn-lt"/>
                <a:ea typeface="+mn-ea"/>
                <a:cs typeface="+mn-cs"/>
              </a:rPr>
              <a:t>Did you</a:t>
            </a:r>
          </a:p>
        </p:txBody>
      </p:sp>
      <p:sp>
        <p:nvSpPr>
          <p:cNvPr id="4" name="Slide Number Placeholder 3"/>
          <p:cNvSpPr>
            <a:spLocks noGrp="1"/>
          </p:cNvSpPr>
          <p:nvPr>
            <p:ph type="sldNum" sz="quarter" idx="10"/>
          </p:nvPr>
        </p:nvSpPr>
        <p:spPr/>
        <p:txBody>
          <a:bodyPr/>
          <a:lstStyle/>
          <a:p>
            <a:fld id="{5FBB1A01-F464-4F55-8CB9-02B1D999DB7B}" type="slidenum">
              <a:rPr lang="en-AU" smtClean="0"/>
              <a:t>2</a:t>
            </a:fld>
            <a:endParaRPr lang="en-AU"/>
          </a:p>
        </p:txBody>
      </p:sp>
    </p:spTree>
    <p:extLst>
      <p:ext uri="{BB962C8B-B14F-4D97-AF65-F5344CB8AC3E}">
        <p14:creationId xmlns:p14="http://schemas.microsoft.com/office/powerpoint/2010/main" val="319406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600" b="0" i="0" kern="1200" dirty="0">
                <a:solidFill>
                  <a:schemeClr val="tx1"/>
                </a:solidFill>
                <a:effectLst/>
                <a:latin typeface="+mn-lt"/>
                <a:ea typeface="+mn-ea"/>
                <a:cs typeface="+mn-cs"/>
              </a:rPr>
              <a:t>Why are you doing a pitch in the first place? You probably want to get something out of it, like approval for your project, budget or resources. Why should someone provide this to you? You’ll come across this situation a lot in business, many companies have clear systems of how to write a business case to get budget approval, but you still need to think about what you’re asking for and why. Maybe it’s just a new piece of software, or you need to hire a new staff member, you’ll always need to get decision makers on board.</a:t>
            </a:r>
          </a:p>
          <a:p>
            <a:r>
              <a:rPr lang="en-AU" sz="1600" b="0" i="0" kern="1200" dirty="0">
                <a:solidFill>
                  <a:schemeClr val="tx1"/>
                </a:solidFill>
                <a:effectLst/>
                <a:latin typeface="+mn-lt"/>
                <a:ea typeface="+mn-ea"/>
                <a:cs typeface="+mn-cs"/>
              </a:rPr>
              <a:t> - Ask yourselves, can you say in one line exactly what you want to get from your pitch?</a:t>
            </a: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Who are you asking? </a:t>
            </a:r>
          </a:p>
          <a:p>
            <a:r>
              <a:rPr lang="en-AU" sz="1600" b="0" i="0" kern="1200" dirty="0">
                <a:solidFill>
                  <a:schemeClr val="tx1"/>
                </a:solidFill>
                <a:effectLst/>
                <a:latin typeface="+mn-lt"/>
                <a:ea typeface="+mn-ea"/>
                <a:cs typeface="+mn-cs"/>
              </a:rPr>
              <a:t> - You’ve all been talking to your executive teams on this to understand what they want and their strategies. Can someone share some examples of what they learned from talking to their leaders?</a:t>
            </a:r>
          </a:p>
          <a:p>
            <a:r>
              <a:rPr lang="en-AU" sz="1600" b="0" i="0" kern="1200" dirty="0">
                <a:solidFill>
                  <a:schemeClr val="tx1"/>
                </a:solidFill>
                <a:effectLst/>
                <a:latin typeface="+mn-lt"/>
                <a:ea typeface="+mn-ea"/>
                <a:cs typeface="+mn-cs"/>
              </a:rPr>
              <a:t> Do you understand now what this person is trying to achieve for the business and personally? What are the key points in their goals and strategy that match your project? How can your project help them deliver on their goals? </a:t>
            </a:r>
          </a:p>
          <a:p>
            <a:endParaRPr lang="en-AU" sz="1600" b="0" i="0" kern="1200" dirty="0">
              <a:solidFill>
                <a:schemeClr val="tx1"/>
              </a:solidFill>
              <a:effectLst/>
              <a:latin typeface="+mn-lt"/>
              <a:ea typeface="+mn-ea"/>
              <a:cs typeface="+mn-cs"/>
            </a:endParaRP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a:t>
            </a:r>
            <a:r>
              <a:rPr lang="en-AU" sz="1600" b="0" i="1" kern="1200" dirty="0">
                <a:solidFill>
                  <a:schemeClr val="tx1"/>
                </a:solidFill>
                <a:effectLst/>
                <a:latin typeface="+mn-lt"/>
                <a:ea typeface="+mn-ea"/>
                <a:cs typeface="+mn-cs"/>
              </a:rPr>
              <a:t>People don’t buy what you do; they buy why you do it.”</a:t>
            </a:r>
          </a:p>
          <a:p>
            <a:r>
              <a:rPr lang="en-AU" dirty="0"/>
              <a:t>Inspirational leaders all communicate the same way, they all start with WHY. Apple is one of the simplest examples. Apple communicate like this – Everything we do, we challenge the status quo, we think differently and we demonstrate this with beautiful, simple products. That’s why most people are happy to buy multiple products from Apple, even if they aren’t analytically the best. If they communicated with the WHAT – Our computers our great, they have these xx features, you should buy one – it just doesn’t inspire in the same way. Think Apple vs Dell – who is the more inspirational? </a:t>
            </a:r>
          </a:p>
          <a:p>
            <a:r>
              <a:rPr lang="en-AU" dirty="0"/>
              <a:t>The reason this works is all based in neurology. The part of our brain that is responsible for analytical and logical thinking, the neocortex, is separate from our decision-making and feeling part of the brain, our limbic brain. So when we communicate the WHAT, we can understand and analyse what that means, but it doesn’t actually drive decision making. A strong WHY identifies with our beliefs and our decision-making brain. Hence the phrase “go with your gut”.</a:t>
            </a:r>
          </a:p>
          <a:p>
            <a:endParaRPr lang="en-AU" dirty="0"/>
          </a:p>
          <a:p>
            <a:r>
              <a:rPr lang="en-AU" dirty="0"/>
              <a:t>It’s not just about decision making though, it’s about a drive to be part of a community, shared values make us feel like we belong, and that we are a part of something, and build trust. Human societies cannot function without trust. </a:t>
            </a: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So when you think about your project, be sure to always lead with WHY and consider: </a:t>
            </a:r>
          </a:p>
          <a:p>
            <a:r>
              <a:rPr lang="en-AU" dirty="0"/>
              <a:t>Why should anyone care about what you’re trying to do? What problem are you trying to solve and why?</a:t>
            </a:r>
          </a:p>
          <a:p>
            <a:r>
              <a:rPr lang="en-AU" dirty="0"/>
              <a:t>WHO are you pitching to and WHY would they care about it? Do they believe what you believe?</a:t>
            </a:r>
          </a:p>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3</a:t>
            </a:fld>
            <a:endParaRPr lang="en-AU"/>
          </a:p>
        </p:txBody>
      </p:sp>
    </p:spTree>
    <p:extLst>
      <p:ext uri="{BB962C8B-B14F-4D97-AF65-F5344CB8AC3E}">
        <p14:creationId xmlns:p14="http://schemas.microsoft.com/office/powerpoint/2010/main" val="19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600" b="0" i="0" kern="1200" dirty="0">
                <a:solidFill>
                  <a:schemeClr val="tx1"/>
                </a:solidFill>
                <a:effectLst/>
                <a:latin typeface="+mn-lt"/>
                <a:ea typeface="+mn-ea"/>
                <a:cs typeface="+mn-cs"/>
              </a:rPr>
              <a:t>Why are you doing a pitch in the first place? You probably want to get something out of it, like approval for your project, budget or resources. Why should someone provide this to you? You’ll come across this situation a lot in business, many companies have clear systems of how to write a business case to get budget approval, but you still need to think about what you’re asking for and why. Maybe it’s just a new piece of software, or you need to hire a new staff member, you’ll always need to get decision makers on board.</a:t>
            </a:r>
          </a:p>
          <a:p>
            <a:r>
              <a:rPr lang="en-AU" sz="1600" b="0" i="0" kern="1200" dirty="0">
                <a:solidFill>
                  <a:schemeClr val="tx1"/>
                </a:solidFill>
                <a:effectLst/>
                <a:latin typeface="+mn-lt"/>
                <a:ea typeface="+mn-ea"/>
                <a:cs typeface="+mn-cs"/>
              </a:rPr>
              <a:t> - Ask yourselves, can you say in one line exactly what you want to get from your pitch?</a:t>
            </a: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Who are you asking? </a:t>
            </a:r>
          </a:p>
          <a:p>
            <a:r>
              <a:rPr lang="en-AU" sz="1600" b="0" i="0" kern="1200" dirty="0">
                <a:solidFill>
                  <a:schemeClr val="tx1"/>
                </a:solidFill>
                <a:effectLst/>
                <a:latin typeface="+mn-lt"/>
                <a:ea typeface="+mn-ea"/>
                <a:cs typeface="+mn-cs"/>
              </a:rPr>
              <a:t> - You’ve all been talking to your executive teams on this to understand what they want and their strategies. Can someone share some examples of what they learned from talking to their leaders?</a:t>
            </a:r>
          </a:p>
          <a:p>
            <a:r>
              <a:rPr lang="en-AU" sz="1600" b="0" i="0" kern="1200" dirty="0">
                <a:solidFill>
                  <a:schemeClr val="tx1"/>
                </a:solidFill>
                <a:effectLst/>
                <a:latin typeface="+mn-lt"/>
                <a:ea typeface="+mn-ea"/>
                <a:cs typeface="+mn-cs"/>
              </a:rPr>
              <a:t> Do you understand now what this person is trying to achieve for the business and personally? What are the key points in their goals and strategy that match your project? How can your project help them deliver on their goals? </a:t>
            </a:r>
          </a:p>
          <a:p>
            <a:endParaRPr lang="en-AU" sz="1600" b="0" i="0" kern="1200" dirty="0">
              <a:solidFill>
                <a:schemeClr val="tx1"/>
              </a:solidFill>
              <a:effectLst/>
              <a:latin typeface="+mn-lt"/>
              <a:ea typeface="+mn-ea"/>
              <a:cs typeface="+mn-cs"/>
            </a:endParaRP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a:t>
            </a:r>
            <a:r>
              <a:rPr lang="en-AU" sz="1600" b="0" i="1" kern="1200" dirty="0">
                <a:solidFill>
                  <a:schemeClr val="tx1"/>
                </a:solidFill>
                <a:effectLst/>
                <a:latin typeface="+mn-lt"/>
                <a:ea typeface="+mn-ea"/>
                <a:cs typeface="+mn-cs"/>
              </a:rPr>
              <a:t>People don’t buy what you do; they buy why you do it.”</a:t>
            </a:r>
          </a:p>
          <a:p>
            <a:r>
              <a:rPr lang="en-AU" dirty="0"/>
              <a:t>Inspirational leaders all communicate the same way, they all start with WHY. Apple is one of the simplest examples. Apple communicate like this – Everything we do, we challenge the status quo, we think differently and we demonstrate this with beautiful, simple products. That’s why most people are happy to buy multiple products from Apple, even if they aren’t analytically the best. If they communicated with the WHAT – Our computers our great, they have these xx features, you should buy one – it just doesn’t inspire in the same way. Think Apple vs Dell – who is the more inspirational? </a:t>
            </a:r>
          </a:p>
          <a:p>
            <a:r>
              <a:rPr lang="en-AU" dirty="0"/>
              <a:t>The reason this works is all based in neurology. The part of our brain that is responsible for analytical and logical thinking, the neocortex, is separate from our decision-making and feeling part of the brain, our limbic brain. So when we communicate the WHAT, we can understand and analyse what that means, but it doesn’t actually drive decision making. A strong WHY identifies with our beliefs and our decision-making brain. Hence the phrase “go with your gut”.</a:t>
            </a:r>
          </a:p>
          <a:p>
            <a:endParaRPr lang="en-AU" dirty="0"/>
          </a:p>
          <a:p>
            <a:r>
              <a:rPr lang="en-AU" dirty="0"/>
              <a:t>It’s not just about decision making though, it’s about a drive to be part of a community, shared values make us feel like we belong, and that we are a part of something, and build trust. Human societies cannot function without trust. </a:t>
            </a: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So when you think about your project, be sure to always lead with WHY and consider: </a:t>
            </a:r>
          </a:p>
          <a:p>
            <a:r>
              <a:rPr lang="en-AU" dirty="0"/>
              <a:t>Why should anyone care about what you’re trying to do? What problem are you trying to solve and why?</a:t>
            </a:r>
          </a:p>
          <a:p>
            <a:r>
              <a:rPr lang="en-AU" dirty="0"/>
              <a:t>WHO are you pitching to and WHY would they care about it? Do they believe what you believe?</a:t>
            </a:r>
          </a:p>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4</a:t>
            </a:fld>
            <a:endParaRPr lang="en-AU"/>
          </a:p>
        </p:txBody>
      </p:sp>
    </p:spTree>
    <p:extLst>
      <p:ext uri="{BB962C8B-B14F-4D97-AF65-F5344CB8AC3E}">
        <p14:creationId xmlns:p14="http://schemas.microsoft.com/office/powerpoint/2010/main" val="324774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600" b="0" i="0" kern="1200" dirty="0">
                <a:solidFill>
                  <a:schemeClr val="tx1"/>
                </a:solidFill>
                <a:effectLst/>
                <a:latin typeface="+mn-lt"/>
                <a:ea typeface="+mn-ea"/>
                <a:cs typeface="+mn-cs"/>
              </a:rPr>
              <a:t>How do you think you influence people?</a:t>
            </a:r>
          </a:p>
          <a:p>
            <a:r>
              <a:rPr lang="en-AU" sz="1600" b="0" i="0" kern="1200" dirty="0">
                <a:solidFill>
                  <a:schemeClr val="tx1"/>
                </a:solidFill>
                <a:effectLst/>
                <a:latin typeface="+mn-lt"/>
                <a:ea typeface="+mn-ea"/>
                <a:cs typeface="+mn-cs"/>
              </a:rPr>
              <a:t>One of the fundamental drivers is belonging, having empathy with people and shared values, makes them feel like you are part of the same ‘tribe’ they trust you and want to be around you. </a:t>
            </a:r>
          </a:p>
          <a:p>
            <a:r>
              <a:rPr lang="en-AU" sz="1600" b="0" i="0" kern="1200" dirty="0">
                <a:solidFill>
                  <a:schemeClr val="tx1"/>
                </a:solidFill>
                <a:effectLst/>
                <a:latin typeface="+mn-lt"/>
                <a:ea typeface="+mn-ea"/>
                <a:cs typeface="+mn-cs"/>
              </a:rPr>
              <a:t>“</a:t>
            </a:r>
            <a:r>
              <a:rPr lang="en-AU" sz="1600" b="0" i="1" kern="1200" dirty="0">
                <a:solidFill>
                  <a:schemeClr val="tx1"/>
                </a:solidFill>
                <a:effectLst/>
                <a:latin typeface="+mn-lt"/>
                <a:ea typeface="+mn-ea"/>
                <a:cs typeface="+mn-cs"/>
              </a:rPr>
              <a:t>People don’t buy what you do; they buy why you do it.”</a:t>
            </a:r>
          </a:p>
          <a:p>
            <a:r>
              <a:rPr lang="en-AU" dirty="0"/>
              <a:t>Inspirational leaders all communicate the same way, they all start with WHY. Apple is one of the simplest examples. Apple communicate like this – Everything we do, we challenge the status quo, we think differently and we demonstrate this with beautiful, simple products. That’s why most people are happy to buy multiple products from Apple, even if they aren’t analytically the best. If they communicated with the WHAT – Our computers our great, they have these xx features, you should buy one – it just doesn’t inspire in the same way. Think Apple vs Dell – who is the more inspirational? </a:t>
            </a:r>
          </a:p>
          <a:p>
            <a:r>
              <a:rPr lang="en-AU" dirty="0"/>
              <a:t>The reason this works is all based in neurology. The part of our brain that is responsible for analytical and logical thinking, the neocortex, is separate from our decision-making and feeling part of the brain, our limbic brain. So when we communicate the WHAT, we can understand and analyse what that means, but it doesn’t actually drive decision making. A strong WHY identifies with our beliefs and our decision-making brain. Hence the phrase “go with your gut”.</a:t>
            </a:r>
          </a:p>
          <a:p>
            <a:endParaRPr lang="en-AU" dirty="0"/>
          </a:p>
          <a:p>
            <a:r>
              <a:rPr lang="en-AU" dirty="0"/>
              <a:t>It’s not just about decision making though, it’s about a drive to be part of a community, shared values make us feel like we belong, and that we are a part of something, and build trust. Human societies cannot function without trust. </a:t>
            </a:r>
          </a:p>
          <a:p>
            <a:endParaRPr lang="en-AU" sz="1600" b="0" i="0" kern="1200" dirty="0">
              <a:solidFill>
                <a:schemeClr val="tx1"/>
              </a:solidFill>
              <a:effectLst/>
              <a:latin typeface="+mn-lt"/>
              <a:ea typeface="+mn-ea"/>
              <a:cs typeface="+mn-cs"/>
            </a:endParaRPr>
          </a:p>
          <a:p>
            <a:r>
              <a:rPr lang="en-AU" sz="1600" b="0" i="0" kern="1200" dirty="0">
                <a:solidFill>
                  <a:schemeClr val="tx1"/>
                </a:solidFill>
                <a:effectLst/>
                <a:latin typeface="+mn-lt"/>
                <a:ea typeface="+mn-ea"/>
                <a:cs typeface="+mn-cs"/>
              </a:rPr>
              <a:t>So when you think about your project, be sure to always lead with WHY and consider: </a:t>
            </a:r>
          </a:p>
          <a:p>
            <a:r>
              <a:rPr lang="en-AU" dirty="0"/>
              <a:t>Why should anyone care about what you’re trying to do? What problem are you trying to solve and why?</a:t>
            </a:r>
          </a:p>
          <a:p>
            <a:r>
              <a:rPr lang="en-AU" dirty="0"/>
              <a:t>WHO are you pitching to and WHY would they care about it? Do they believe what you believe?</a:t>
            </a:r>
          </a:p>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5</a:t>
            </a:fld>
            <a:endParaRPr lang="en-AU"/>
          </a:p>
        </p:txBody>
      </p:sp>
    </p:spTree>
    <p:extLst>
      <p:ext uri="{BB962C8B-B14F-4D97-AF65-F5344CB8AC3E}">
        <p14:creationId xmlns:p14="http://schemas.microsoft.com/office/powerpoint/2010/main" val="425366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photo of Amy Cuddy, social psychologist at Harvard, famous for her work on ‘power posing’ and how our body language our people’s perceptions, and even our own.</a:t>
            </a:r>
          </a:p>
          <a:p>
            <a:r>
              <a:rPr lang="en-AU" dirty="0"/>
              <a:t>Do a quick check in with yourself – are you making yourself smaller, hunched over or crossing your arms and legs?</a:t>
            </a:r>
          </a:p>
          <a:p>
            <a:r>
              <a:rPr lang="en-AU" dirty="0"/>
              <a:t>When we feel powerful, we expand ourselves, we make ourselves bigger. Think of any athlete crossing the finishing line first. In her Ted Talk Amy shares - </a:t>
            </a:r>
            <a:r>
              <a:rPr lang="en-AU" sz="1600" b="0" i="0" u="none" strike="noStrike" kern="1200" dirty="0">
                <a:solidFill>
                  <a:schemeClr val="tx1"/>
                </a:solidFill>
                <a:effectLst/>
                <a:latin typeface="+mn-lt"/>
                <a:ea typeface="+mn-ea"/>
                <a:cs typeface="+mn-cs"/>
              </a:rPr>
              <a:t>People who are born with sight</a:t>
            </a:r>
            <a:r>
              <a:rPr lang="en-AU" sz="1600" b="0" i="0" kern="1200" dirty="0">
                <a:solidFill>
                  <a:schemeClr val="tx1"/>
                </a:solidFill>
                <a:effectLst/>
                <a:latin typeface="+mn-lt"/>
                <a:ea typeface="+mn-ea"/>
                <a:cs typeface="+mn-cs"/>
              </a:rPr>
              <a:t> </a:t>
            </a:r>
            <a:r>
              <a:rPr lang="en-AU" sz="1600" b="0" i="0" u="none" strike="noStrike" kern="1200" dirty="0">
                <a:solidFill>
                  <a:schemeClr val="tx1"/>
                </a:solidFill>
                <a:effectLst/>
                <a:latin typeface="+mn-lt"/>
                <a:ea typeface="+mn-ea"/>
                <a:cs typeface="+mn-cs"/>
              </a:rPr>
              <a:t>and people who are congenitally blind do this</a:t>
            </a:r>
            <a:r>
              <a:rPr lang="en-AU" sz="1600" b="0" i="0" kern="1200" dirty="0">
                <a:solidFill>
                  <a:schemeClr val="tx1"/>
                </a:solidFill>
                <a:effectLst/>
                <a:latin typeface="+mn-lt"/>
                <a:ea typeface="+mn-ea"/>
                <a:cs typeface="+mn-cs"/>
              </a:rPr>
              <a:t> </a:t>
            </a:r>
            <a:r>
              <a:rPr lang="en-AU" sz="1600" b="0" i="0" u="none" strike="noStrike" kern="1200" dirty="0">
                <a:solidFill>
                  <a:schemeClr val="tx1"/>
                </a:solidFill>
                <a:effectLst/>
                <a:latin typeface="+mn-lt"/>
                <a:ea typeface="+mn-ea"/>
                <a:cs typeface="+mn-cs"/>
              </a:rPr>
              <a:t>when they win at a physical competition.</a:t>
            </a:r>
            <a:r>
              <a:rPr lang="en-AU" sz="1600" b="0" i="0" kern="1200" dirty="0">
                <a:solidFill>
                  <a:schemeClr val="tx1"/>
                </a:solidFill>
                <a:effectLst/>
                <a:latin typeface="+mn-lt"/>
                <a:ea typeface="+mn-ea"/>
                <a:cs typeface="+mn-cs"/>
              </a:rPr>
              <a:t> </a:t>
            </a:r>
            <a:r>
              <a:rPr lang="en-AU" sz="1600" b="0" i="0" u="none" strike="noStrike" kern="1200" dirty="0">
                <a:solidFill>
                  <a:schemeClr val="tx1"/>
                </a:solidFill>
                <a:effectLst/>
                <a:latin typeface="+mn-lt"/>
                <a:ea typeface="+mn-ea"/>
                <a:cs typeface="+mn-cs"/>
              </a:rPr>
              <a:t>So when they cross the finish line and they've won,</a:t>
            </a:r>
            <a:r>
              <a:rPr lang="en-AU" sz="1600" b="0" i="0" kern="1200" dirty="0">
                <a:solidFill>
                  <a:schemeClr val="tx1"/>
                </a:solidFill>
                <a:effectLst/>
                <a:latin typeface="+mn-lt"/>
                <a:ea typeface="+mn-ea"/>
                <a:cs typeface="+mn-cs"/>
              </a:rPr>
              <a:t> </a:t>
            </a:r>
            <a:r>
              <a:rPr lang="en-AU" sz="1600" b="0" i="0" u="none" strike="noStrike" kern="1200" dirty="0">
                <a:solidFill>
                  <a:schemeClr val="tx1"/>
                </a:solidFill>
                <a:effectLst/>
                <a:latin typeface="+mn-lt"/>
                <a:ea typeface="+mn-ea"/>
                <a:cs typeface="+mn-cs"/>
              </a:rPr>
              <a:t>it doesn't matter if they've never seen anyone do it.</a:t>
            </a:r>
            <a:r>
              <a:rPr lang="en-AU" sz="1600" b="0" i="0" kern="1200" dirty="0">
                <a:solidFill>
                  <a:schemeClr val="tx1"/>
                </a:solidFill>
                <a:effectLst/>
                <a:latin typeface="+mn-lt"/>
                <a:ea typeface="+mn-ea"/>
                <a:cs typeface="+mn-cs"/>
              </a:rPr>
              <a:t> </a:t>
            </a:r>
            <a:r>
              <a:rPr lang="en-AU" sz="1600" b="0" i="0" u="none" strike="noStrike" kern="1200" dirty="0">
                <a:solidFill>
                  <a:schemeClr val="tx1"/>
                </a:solidFill>
                <a:effectLst/>
                <a:latin typeface="+mn-lt"/>
                <a:ea typeface="+mn-ea"/>
                <a:cs typeface="+mn-cs"/>
              </a:rPr>
              <a:t>They do this.</a:t>
            </a:r>
            <a:r>
              <a:rPr lang="en-AU" sz="1600" b="0" i="0" kern="1200" dirty="0">
                <a:solidFill>
                  <a:schemeClr val="tx1"/>
                </a:solidFill>
                <a:effectLst/>
                <a:latin typeface="+mn-lt"/>
                <a:ea typeface="+mn-ea"/>
                <a:cs typeface="+mn-cs"/>
              </a:rPr>
              <a:t> </a:t>
            </a:r>
            <a:r>
              <a:rPr lang="en-AU" sz="1600" b="0" i="0" u="none" strike="noStrike" kern="1200" dirty="0">
                <a:solidFill>
                  <a:schemeClr val="tx1"/>
                </a:solidFill>
                <a:effectLst/>
                <a:latin typeface="+mn-lt"/>
                <a:ea typeface="+mn-ea"/>
                <a:cs typeface="+mn-cs"/>
              </a:rPr>
              <a:t>So the arms up in the V, the chin is slightly lifted. When we feel powerless, we make ourselves small, and this communicated to others as well. A confidence and open pose, conveys authenticity with your audience.</a:t>
            </a:r>
          </a:p>
          <a:p>
            <a:endParaRPr lang="en-AU" sz="1600" b="0" i="0" u="none" strike="noStrike" kern="1200" dirty="0">
              <a:solidFill>
                <a:schemeClr val="tx1"/>
              </a:solidFill>
              <a:effectLst/>
              <a:latin typeface="+mn-lt"/>
              <a:ea typeface="+mn-ea"/>
              <a:cs typeface="+mn-cs"/>
            </a:endParaRPr>
          </a:p>
          <a:p>
            <a:r>
              <a:rPr lang="en-AU" sz="1600" b="0" i="0" u="none" strike="noStrike" kern="1200" dirty="0">
                <a:solidFill>
                  <a:schemeClr val="tx1"/>
                </a:solidFill>
                <a:effectLst/>
                <a:latin typeface="+mn-lt"/>
                <a:ea typeface="+mn-ea"/>
                <a:cs typeface="+mn-cs"/>
              </a:rPr>
              <a:t>Maintaining eye contact is important as it builds a connection with your audience, makes them feel special, and engages them with you.</a:t>
            </a:r>
          </a:p>
          <a:p>
            <a:endParaRPr lang="en-AU" sz="1600" b="0" i="0" u="none" strike="noStrike" kern="1200" dirty="0">
              <a:solidFill>
                <a:schemeClr val="tx1"/>
              </a:solidFill>
              <a:effectLst/>
              <a:latin typeface="+mn-lt"/>
              <a:ea typeface="+mn-ea"/>
              <a:cs typeface="+mn-cs"/>
            </a:endParaRPr>
          </a:p>
          <a:p>
            <a:r>
              <a:rPr lang="en-AU" sz="1600" b="0" i="0" u="none" strike="noStrike" kern="1200" dirty="0">
                <a:solidFill>
                  <a:schemeClr val="tx1"/>
                </a:solidFill>
                <a:effectLst/>
                <a:latin typeface="+mn-lt"/>
                <a:ea typeface="+mn-ea"/>
                <a:cs typeface="+mn-cs"/>
              </a:rPr>
              <a:t>Why is deep breathing is genuinely important? Humans are really good at identifying stress in people’s voices. Adrenaline actually causes your vocal chords to tighten and it raises your pitch, making the audience think you are stressed out. Try this exercise – breathe in and out really quickly for 10 seconds, then say – ‘Pitch is really important.” try the same thing again with deep breathing and notice the change in your pitch. </a:t>
            </a:r>
          </a:p>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6</a:t>
            </a:fld>
            <a:endParaRPr lang="en-AU"/>
          </a:p>
        </p:txBody>
      </p:sp>
    </p:spTree>
    <p:extLst>
      <p:ext uri="{BB962C8B-B14F-4D97-AF65-F5344CB8AC3E}">
        <p14:creationId xmlns:p14="http://schemas.microsoft.com/office/powerpoint/2010/main" val="50652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 you want your audience to feel like this!? Neuroscience shows that reading and listening activate similar areas of the brain. When you’re reading and trying to listen to the speaker, it’s actually like trying to listen to two people talking to you at the same time. Let’s try it.</a:t>
            </a:r>
          </a:p>
          <a:p>
            <a:r>
              <a:rPr lang="en-AU" dirty="0"/>
              <a:t>So, avoid a lot of text, and try short bullet points.</a:t>
            </a:r>
          </a:p>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7</a:t>
            </a:fld>
            <a:endParaRPr lang="en-AU"/>
          </a:p>
        </p:txBody>
      </p:sp>
    </p:spTree>
    <p:extLst>
      <p:ext uri="{BB962C8B-B14F-4D97-AF65-F5344CB8AC3E}">
        <p14:creationId xmlns:p14="http://schemas.microsoft.com/office/powerpoint/2010/main" val="21069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 image is worth 1000 words. But images and words are worth more together. If I said the word ‘puppy’, chances are every single one of you would have thought of something slightly different. That phrase means something different to every person, based on their experience. With a picture all the audience is on the same page instantly, and you can use text effectively to provide more detail and context. We remember things a lot more effectively this way. </a:t>
            </a:r>
          </a:p>
        </p:txBody>
      </p:sp>
      <p:sp>
        <p:nvSpPr>
          <p:cNvPr id="4" name="Slide Number Placeholder 3"/>
          <p:cNvSpPr>
            <a:spLocks noGrp="1"/>
          </p:cNvSpPr>
          <p:nvPr>
            <p:ph type="sldNum" sz="quarter" idx="10"/>
          </p:nvPr>
        </p:nvSpPr>
        <p:spPr/>
        <p:txBody>
          <a:bodyPr/>
          <a:lstStyle/>
          <a:p>
            <a:fld id="{5FBB1A01-F464-4F55-8CB9-02B1D999DB7B}" type="slidenum">
              <a:rPr lang="en-AU" smtClean="0"/>
              <a:t>8</a:t>
            </a:fld>
            <a:endParaRPr lang="en-AU"/>
          </a:p>
        </p:txBody>
      </p:sp>
    </p:spTree>
    <p:extLst>
      <p:ext uri="{BB962C8B-B14F-4D97-AF65-F5344CB8AC3E}">
        <p14:creationId xmlns:p14="http://schemas.microsoft.com/office/powerpoint/2010/main" val="236071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Colour matters – use clever contrasts and be nice to </a:t>
            </a:r>
            <a:r>
              <a:rPr lang="en-AU" dirty="0" err="1"/>
              <a:t>colourblind</a:t>
            </a:r>
            <a:r>
              <a:rPr lang="en-AU" dirty="0"/>
              <a:t> people</a:t>
            </a:r>
          </a:p>
        </p:txBody>
      </p:sp>
      <p:sp>
        <p:nvSpPr>
          <p:cNvPr id="4" name="Slide Number Placeholder 3"/>
          <p:cNvSpPr>
            <a:spLocks noGrp="1"/>
          </p:cNvSpPr>
          <p:nvPr>
            <p:ph type="sldNum" sz="quarter" idx="10"/>
          </p:nvPr>
        </p:nvSpPr>
        <p:spPr/>
        <p:txBody>
          <a:bodyPr/>
          <a:lstStyle/>
          <a:p>
            <a:fld id="{5FBB1A01-F464-4F55-8CB9-02B1D999DB7B}" type="slidenum">
              <a:rPr lang="en-AU" smtClean="0"/>
              <a:t>9</a:t>
            </a:fld>
            <a:endParaRPr lang="en-AU"/>
          </a:p>
        </p:txBody>
      </p:sp>
    </p:spTree>
    <p:extLst>
      <p:ext uri="{BB962C8B-B14F-4D97-AF65-F5344CB8AC3E}">
        <p14:creationId xmlns:p14="http://schemas.microsoft.com/office/powerpoint/2010/main" val="96415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81178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2234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19701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12952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BF0B66B8-E8AC-3A48-BD8B-8CC7F06BD453}"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8723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BF0B66B8-E8AC-3A48-BD8B-8CC7F06BD453}"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10827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1" y="1535113"/>
            <a:ext cx="4040188"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BF0B66B8-E8AC-3A48-BD8B-8CC7F06BD453}" type="datetimeFigureOut">
              <a:rPr lang="en-US" smtClean="0"/>
              <a:t>11/27/18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348533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BF0B66B8-E8AC-3A48-BD8B-8CC7F06BD453}" type="datetimeFigureOut">
              <a:rPr lang="en-US" smtClean="0"/>
              <a:t>11/27/18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316795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B66B8-E8AC-3A48-BD8B-8CC7F06BD453}" type="datetimeFigureOut">
              <a:rPr lang="en-US" smtClean="0"/>
              <a:t>11/27/18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84173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F0B66B8-E8AC-3A48-BD8B-8CC7F06BD453}"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3527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F0B66B8-E8AC-3A48-BD8B-8CC7F06BD453}"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58774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121917" tIns="60958" rIns="121917" bIns="60958"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121917" tIns="60958" rIns="121917" bIns="60958"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121917" tIns="60958" rIns="121917" bIns="60958" rtlCol="0" anchor="ctr"/>
          <a:lstStyle>
            <a:lvl1pPr algn="l">
              <a:defRPr sz="1200">
                <a:solidFill>
                  <a:schemeClr val="tx1">
                    <a:tint val="75000"/>
                  </a:schemeClr>
                </a:solidFill>
              </a:defRPr>
            </a:lvl1pPr>
          </a:lstStyle>
          <a:p>
            <a:fld id="{BF0B66B8-E8AC-3A48-BD8B-8CC7F06BD453}" type="datetimeFigureOut">
              <a:rPr lang="en-US" smtClean="0"/>
              <a:t>11/27/18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21917" tIns="60958" rIns="121917" bIns="6095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21917" tIns="60958" rIns="121917" bIns="60958" rtlCol="0" anchor="ctr"/>
          <a:lstStyle>
            <a:lvl1pPr algn="r">
              <a:defRPr sz="1200">
                <a:solidFill>
                  <a:schemeClr val="tx1">
                    <a:tint val="75000"/>
                  </a:schemeClr>
                </a:solidFill>
              </a:defRPr>
            </a:lvl1pPr>
          </a:lstStyle>
          <a:p>
            <a:fld id="{93F8B563-3EC2-1D4F-B590-65F93E8B5AC1}" type="slidenum">
              <a:rPr lang="en-US" smtClean="0"/>
              <a:t>‹#›</a:t>
            </a:fld>
            <a:endParaRPr lang="en-US"/>
          </a:p>
        </p:txBody>
      </p:sp>
    </p:spTree>
    <p:extLst>
      <p:ext uri="{BB962C8B-B14F-4D97-AF65-F5344CB8AC3E}">
        <p14:creationId xmlns:p14="http://schemas.microsoft.com/office/powerpoint/2010/main" val="274895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tif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tif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7737"/>
          <a:stretch/>
        </p:blipFill>
        <p:spPr>
          <a:xfrm>
            <a:off x="-1" y="0"/>
            <a:ext cx="3352801" cy="6858000"/>
          </a:xfrm>
          <a:prstGeom prst="rect">
            <a:avLst/>
          </a:prstGeom>
        </p:spPr>
      </p:pic>
      <p:sp>
        <p:nvSpPr>
          <p:cNvPr id="8" name="TextBox 7"/>
          <p:cNvSpPr txBox="1"/>
          <p:nvPr/>
        </p:nvSpPr>
        <p:spPr>
          <a:xfrm>
            <a:off x="4354286" y="3189542"/>
            <a:ext cx="4445186" cy="1989258"/>
          </a:xfrm>
          <a:prstGeom prst="rect">
            <a:avLst/>
          </a:prstGeom>
          <a:noFill/>
        </p:spPr>
        <p:txBody>
          <a:bodyPr wrap="square" lIns="121917" tIns="60958" rIns="121917" bIns="60958" rtlCol="0">
            <a:spAutoFit/>
          </a:bodyPr>
          <a:lstStyle/>
          <a:p>
            <a:pPr algn="r">
              <a:lnSpc>
                <a:spcPct val="120000"/>
              </a:lnSpc>
            </a:pPr>
            <a:r>
              <a:rPr lang="en-GB" sz="4500" baseline="30000" dirty="0">
                <a:solidFill>
                  <a:srgbClr val="212236"/>
                </a:solidFill>
                <a:latin typeface="Open Sans"/>
                <a:cs typeface="Open Sans"/>
              </a:rPr>
              <a:t>PITCH COACHING</a:t>
            </a:r>
            <a:endParaRPr lang="en-GB" sz="4800" baseline="30000" dirty="0">
              <a:solidFill>
                <a:srgbClr val="212236"/>
              </a:solidFill>
              <a:latin typeface="Open Sans"/>
              <a:cs typeface="Open Sans"/>
            </a:endParaRPr>
          </a:p>
          <a:p>
            <a:pPr algn="r">
              <a:lnSpc>
                <a:spcPct val="120000"/>
              </a:lnSpc>
            </a:pPr>
            <a:endParaRPr lang="en-GB" sz="4800" baseline="30000" dirty="0">
              <a:solidFill>
                <a:srgbClr val="212236"/>
              </a:solidFill>
              <a:latin typeface="Open Sans"/>
              <a:cs typeface="Open Sans"/>
            </a:endParaRPr>
          </a:p>
          <a:p>
            <a:pPr algn="r">
              <a:lnSpc>
                <a:spcPct val="120000"/>
              </a:lnSpc>
            </a:pPr>
            <a:r>
              <a:rPr lang="en-GB" sz="1900" baseline="30000" dirty="0">
                <a:solidFill>
                  <a:srgbClr val="212236"/>
                </a:solidFill>
                <a:latin typeface="Open Sans"/>
                <a:cs typeface="Open Sans"/>
              </a:rPr>
              <a:t>Holly Bridgwater, Industry Lead - Unearthed</a:t>
            </a:r>
          </a:p>
          <a:p>
            <a:pPr algn="r"/>
            <a:br>
              <a:rPr lang="en-GB" sz="1900" baseline="30000" dirty="0">
                <a:solidFill>
                  <a:srgbClr val="FF0000"/>
                </a:solidFill>
                <a:latin typeface="Open Sans"/>
                <a:cs typeface="Open Sans"/>
              </a:rPr>
            </a:br>
            <a:r>
              <a:rPr lang="en-GB" sz="1900" baseline="30000" dirty="0">
                <a:solidFill>
                  <a:srgbClr val="212236"/>
                </a:solidFill>
                <a:latin typeface="Open Sans"/>
                <a:cs typeface="Open Sans"/>
              </a:rPr>
              <a:t>27 November 2018</a:t>
            </a:r>
            <a:endParaRPr lang="en-US" sz="1900" dirty="0">
              <a:solidFill>
                <a:srgbClr val="212236"/>
              </a:solidFill>
              <a:latin typeface="Open Sans"/>
              <a:cs typeface="Open Sans"/>
            </a:endParaRPr>
          </a:p>
        </p:txBody>
      </p:sp>
      <p:pic>
        <p:nvPicPr>
          <p:cNvPr id="2" name="Picture 1" descr="Cover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00" y="864880"/>
            <a:ext cx="5664200" cy="1229888"/>
          </a:xfrm>
          <a:prstGeom prst="rect">
            <a:avLst/>
          </a:prstGeom>
        </p:spPr>
      </p:pic>
      <p:pic>
        <p:nvPicPr>
          <p:cNvPr id="7" name="Picture 6">
            <a:extLst>
              <a:ext uri="{FF2B5EF4-FFF2-40B4-BE49-F238E27FC236}">
                <a16:creationId xmlns:a16="http://schemas.microsoft.com/office/drawing/2014/main" id="{EDEAB251-389B-449A-8A98-DE3CD290697A}"/>
              </a:ext>
            </a:extLst>
          </p:cNvPr>
          <p:cNvPicPr/>
          <p:nvPr/>
        </p:nvPicPr>
        <p:blipFill>
          <a:blip r:embed="rId5">
            <a:extLst>
              <a:ext uri="{28A0092B-C50C-407E-A947-70E740481C1C}">
                <a14:useLocalDpi xmlns:a14="http://schemas.microsoft.com/office/drawing/2010/main" val="0"/>
              </a:ext>
            </a:extLst>
          </a:blip>
          <a:stretch>
            <a:fillRect/>
          </a:stretch>
        </p:blipFill>
        <p:spPr>
          <a:xfrm>
            <a:off x="682772" y="864880"/>
            <a:ext cx="2670028" cy="1479824"/>
          </a:xfrm>
          <a:prstGeom prst="rect">
            <a:avLst/>
          </a:prstGeom>
        </p:spPr>
      </p:pic>
    </p:spTree>
    <p:extLst>
      <p:ext uri="{BB962C8B-B14F-4D97-AF65-F5344CB8AC3E}">
        <p14:creationId xmlns:p14="http://schemas.microsoft.com/office/powerpoint/2010/main" val="173336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endParaRPr lang="en-US" dirty="0"/>
          </a:p>
        </p:txBody>
      </p:sp>
      <p:sp>
        <p:nvSpPr>
          <p:cNvPr id="10" name="Rectangle 9"/>
          <p:cNvSpPr/>
          <p:nvPr/>
        </p:nvSpPr>
        <p:spPr>
          <a:xfrm>
            <a:off x="408216" y="1707016"/>
            <a:ext cx="4343449" cy="4270396"/>
          </a:xfrm>
          <a:prstGeom prst="rect">
            <a:avLst/>
          </a:prstGeom>
        </p:spPr>
        <p:txBody>
          <a:bodyPr wrap="square" lIns="121917" tIns="60958" rIns="121917" bIns="60958">
            <a:spAutoFit/>
          </a:bodyPr>
          <a:lstStyle/>
          <a:p>
            <a:pPr>
              <a:spcAft>
                <a:spcPts val="900"/>
              </a:spcAft>
              <a:buClr>
                <a:schemeClr val="bg1"/>
              </a:buClr>
            </a:pP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What’s the problem? Why are you solving it?</a:t>
            </a: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How are you going to solve it?</a:t>
            </a:r>
          </a:p>
          <a:p>
            <a:pPr marL="895335" lvl="1" indent="-285750">
              <a:spcAft>
                <a:spcPts val="900"/>
              </a:spcAft>
              <a:buClr>
                <a:schemeClr val="bg1"/>
              </a:buClr>
              <a:buFont typeface="Arial"/>
              <a:buChar char="•"/>
            </a:pPr>
            <a:r>
              <a:rPr lang="en-AU" sz="1800" dirty="0">
                <a:solidFill>
                  <a:srgbClr val="FFFFFF"/>
                </a:solidFill>
              </a:rPr>
              <a:t>Level of detail and technical information should be dependant on audience</a:t>
            </a:r>
          </a:p>
          <a:p>
            <a:pPr>
              <a:spcAft>
                <a:spcPts val="900"/>
              </a:spcAft>
              <a:buClr>
                <a:schemeClr val="bg1"/>
              </a:buClr>
            </a:pP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WHAT are you pitching?</a:t>
            </a:r>
            <a:endParaRPr lang="en-GB" sz="4200" baseline="30000" dirty="0">
              <a:solidFill>
                <a:srgbClr val="FFFFFF"/>
              </a:solidFill>
              <a:latin typeface="Open Sans"/>
              <a:cs typeface="Open Sans"/>
            </a:endParaRPr>
          </a:p>
        </p:txBody>
      </p:sp>
      <p:pic>
        <p:nvPicPr>
          <p:cNvPr id="2" name="Picture 1">
            <a:extLst>
              <a:ext uri="{FF2B5EF4-FFF2-40B4-BE49-F238E27FC236}">
                <a16:creationId xmlns:a16="http://schemas.microsoft.com/office/drawing/2014/main" id="{16E61923-8431-2443-AF39-099AE6E96642}"/>
              </a:ext>
            </a:extLst>
          </p:cNvPr>
          <p:cNvPicPr>
            <a:picLocks noChangeAspect="1"/>
          </p:cNvPicPr>
          <p:nvPr/>
        </p:nvPicPr>
        <p:blipFill>
          <a:blip r:embed="rId4"/>
          <a:stretch>
            <a:fillRect/>
          </a:stretch>
        </p:blipFill>
        <p:spPr>
          <a:xfrm>
            <a:off x="4988561" y="2329163"/>
            <a:ext cx="3920259" cy="2366823"/>
          </a:xfrm>
          <a:prstGeom prst="rect">
            <a:avLst/>
          </a:prstGeom>
        </p:spPr>
      </p:pic>
    </p:spTree>
    <p:extLst>
      <p:ext uri="{BB962C8B-B14F-4D97-AF65-F5344CB8AC3E}">
        <p14:creationId xmlns:p14="http://schemas.microsoft.com/office/powerpoint/2010/main" val="101429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endParaRPr lang="en-US" dirty="0"/>
          </a:p>
        </p:txBody>
      </p:sp>
      <p:sp>
        <p:nvSpPr>
          <p:cNvPr id="10" name="Rectangle 9"/>
          <p:cNvSpPr/>
          <p:nvPr/>
        </p:nvSpPr>
        <p:spPr>
          <a:xfrm>
            <a:off x="590330" y="1503220"/>
            <a:ext cx="7673900" cy="4455062"/>
          </a:xfrm>
          <a:prstGeom prst="rect">
            <a:avLst/>
          </a:prstGeom>
        </p:spPr>
        <p:txBody>
          <a:bodyPr wrap="square" lIns="121917" tIns="60958" rIns="121917" bIns="60958">
            <a:spAutoFit/>
          </a:bodyPr>
          <a:lstStyle/>
          <a:p>
            <a:pPr>
              <a:spcAft>
                <a:spcPts val="900"/>
              </a:spcAft>
              <a:buClr>
                <a:schemeClr val="bg1"/>
              </a:buClr>
            </a:pP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Articulate the value you’re delivering</a:t>
            </a: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Address any concerns or fears -  make the audience feel good</a:t>
            </a: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Call to action. Create urgency.</a:t>
            </a:r>
          </a:p>
          <a:p>
            <a:pPr marL="895335" lvl="1" indent="-285750">
              <a:spcAft>
                <a:spcPts val="900"/>
              </a:spcAft>
              <a:buClr>
                <a:schemeClr val="bg1"/>
              </a:buClr>
              <a:buFont typeface="Arial"/>
              <a:buChar char="•"/>
            </a:pPr>
            <a:r>
              <a:rPr lang="en-AU" sz="2200" dirty="0">
                <a:solidFill>
                  <a:srgbClr val="FFFFFF"/>
                </a:solidFill>
              </a:rPr>
              <a:t>What does it look like in 12 months if this isn’t solved?</a:t>
            </a:r>
            <a:br>
              <a:rPr lang="en-AU" sz="2200" dirty="0">
                <a:solidFill>
                  <a:srgbClr val="FFFFFF"/>
                </a:solidFill>
              </a:rPr>
            </a:b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WHAT are you pitching?</a:t>
            </a:r>
            <a:endParaRPr lang="en-GB" sz="4200" baseline="30000" dirty="0">
              <a:solidFill>
                <a:srgbClr val="FFFFFF"/>
              </a:solidFill>
              <a:latin typeface="Open Sans"/>
              <a:cs typeface="Open Sans"/>
            </a:endParaRPr>
          </a:p>
        </p:txBody>
      </p:sp>
    </p:spTree>
    <p:extLst>
      <p:ext uri="{BB962C8B-B14F-4D97-AF65-F5344CB8AC3E}">
        <p14:creationId xmlns:p14="http://schemas.microsoft.com/office/powerpoint/2010/main" val="323168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7409-CORE-Skills-Powerpoint-IMAGE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p:nvSpPr>
        <p:spPr>
          <a:xfrm>
            <a:off x="152399" y="1048865"/>
            <a:ext cx="6121355" cy="687364"/>
          </a:xfrm>
          <a:prstGeom prst="rect">
            <a:avLst/>
          </a:prstGeom>
          <a:noFill/>
        </p:spPr>
        <p:txBody>
          <a:bodyPr wrap="square" lIns="121917" tIns="60958" rIns="121917" bIns="60958" rtlCol="0">
            <a:spAutoFit/>
          </a:bodyPr>
          <a:lstStyle/>
          <a:p>
            <a:r>
              <a:rPr lang="en-GB" sz="5500" baseline="30000" dirty="0">
                <a:solidFill>
                  <a:srgbClr val="212236"/>
                </a:solidFill>
                <a:latin typeface="Open Sans"/>
                <a:cs typeface="Open Sans"/>
              </a:rPr>
              <a:t>Summary</a:t>
            </a:r>
          </a:p>
        </p:txBody>
      </p:sp>
      <p:pic>
        <p:nvPicPr>
          <p:cNvPr id="10" name="Picture 9" descr="Internal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Rectangle 1">
            <a:extLst>
              <a:ext uri="{FF2B5EF4-FFF2-40B4-BE49-F238E27FC236}">
                <a16:creationId xmlns:a16="http://schemas.microsoft.com/office/drawing/2014/main" id="{E96790E8-1F45-4D19-A25F-2EB18CA65064}"/>
              </a:ext>
            </a:extLst>
          </p:cNvPr>
          <p:cNvSpPr/>
          <p:nvPr/>
        </p:nvSpPr>
        <p:spPr>
          <a:xfrm>
            <a:off x="563605" y="2390907"/>
            <a:ext cx="8016790" cy="2285241"/>
          </a:xfrm>
          <a:prstGeom prst="rect">
            <a:avLst/>
          </a:prstGeom>
        </p:spPr>
        <p:txBody>
          <a:bodyPr wrap="square">
            <a:spAutoFit/>
          </a:bodyPr>
          <a:lstStyle/>
          <a:p>
            <a:pPr marL="342900" indent="-342900">
              <a:spcAft>
                <a:spcPts val="900"/>
              </a:spcAft>
              <a:buClr>
                <a:schemeClr val="bg1"/>
              </a:buClr>
              <a:buFont typeface="Arial"/>
              <a:buChar char="•"/>
            </a:pPr>
            <a:r>
              <a:rPr lang="en-GB" dirty="0"/>
              <a:t>Always start with WHY</a:t>
            </a:r>
          </a:p>
          <a:p>
            <a:pPr marL="342900" indent="-342900">
              <a:spcAft>
                <a:spcPts val="900"/>
              </a:spcAft>
              <a:buClr>
                <a:schemeClr val="bg1"/>
              </a:buClr>
              <a:buFont typeface="Arial"/>
              <a:buChar char="•"/>
            </a:pPr>
            <a:r>
              <a:rPr lang="en-GB" dirty="0">
                <a:cs typeface="Open Sans"/>
              </a:rPr>
              <a:t>Think about HOW you communicate</a:t>
            </a:r>
          </a:p>
          <a:p>
            <a:pPr marL="342900" indent="-342900">
              <a:spcAft>
                <a:spcPts val="900"/>
              </a:spcAft>
              <a:buClr>
                <a:schemeClr val="bg1"/>
              </a:buClr>
              <a:buFont typeface="Arial"/>
              <a:buChar char="•"/>
            </a:pPr>
            <a:r>
              <a:rPr lang="en-GB" dirty="0">
                <a:cs typeface="Open Sans"/>
              </a:rPr>
              <a:t>Use PP to your advantage!</a:t>
            </a:r>
          </a:p>
          <a:p>
            <a:pPr marL="342900" indent="-342900">
              <a:spcAft>
                <a:spcPts val="900"/>
              </a:spcAft>
              <a:buClr>
                <a:schemeClr val="bg1"/>
              </a:buClr>
              <a:buFont typeface="Arial"/>
              <a:buChar char="•"/>
            </a:pPr>
            <a:r>
              <a:rPr lang="en-GB" dirty="0">
                <a:cs typeface="Open Sans"/>
              </a:rPr>
              <a:t>Structure your pitch to explain why you’re solving the problem, how, the value, and clear next steps</a:t>
            </a:r>
          </a:p>
        </p:txBody>
      </p:sp>
    </p:spTree>
    <p:extLst>
      <p:ext uri="{BB962C8B-B14F-4D97-AF65-F5344CB8AC3E}">
        <p14:creationId xmlns:p14="http://schemas.microsoft.com/office/powerpoint/2010/main" val="135625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7409-CORE-Skills-Powerpoint-IMAGE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p:nvSpPr>
        <p:spPr>
          <a:xfrm>
            <a:off x="152399" y="1048865"/>
            <a:ext cx="6121355" cy="687364"/>
          </a:xfrm>
          <a:prstGeom prst="rect">
            <a:avLst/>
          </a:prstGeom>
          <a:noFill/>
        </p:spPr>
        <p:txBody>
          <a:bodyPr wrap="square" lIns="121917" tIns="60958" rIns="121917" bIns="60958" rtlCol="0">
            <a:spAutoFit/>
          </a:bodyPr>
          <a:lstStyle/>
          <a:p>
            <a:r>
              <a:rPr lang="en-GB" sz="5500" baseline="30000" dirty="0">
                <a:solidFill>
                  <a:srgbClr val="212236"/>
                </a:solidFill>
                <a:latin typeface="Open Sans"/>
                <a:cs typeface="Open Sans"/>
              </a:rPr>
              <a:t>Afternoon Tea Break</a:t>
            </a:r>
          </a:p>
        </p:txBody>
      </p:sp>
      <p:pic>
        <p:nvPicPr>
          <p:cNvPr id="10" name="Picture 9" descr="Internal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Rectangle 1">
            <a:extLst>
              <a:ext uri="{FF2B5EF4-FFF2-40B4-BE49-F238E27FC236}">
                <a16:creationId xmlns:a16="http://schemas.microsoft.com/office/drawing/2014/main" id="{E96790E8-1F45-4D19-A25F-2EB18CA65064}"/>
              </a:ext>
            </a:extLst>
          </p:cNvPr>
          <p:cNvSpPr/>
          <p:nvPr/>
        </p:nvSpPr>
        <p:spPr>
          <a:xfrm>
            <a:off x="460783" y="2065442"/>
            <a:ext cx="5812971" cy="1431161"/>
          </a:xfrm>
          <a:prstGeom prst="rect">
            <a:avLst/>
          </a:prstGeom>
        </p:spPr>
        <p:txBody>
          <a:bodyPr wrap="square">
            <a:spAutoFit/>
          </a:bodyPr>
          <a:lstStyle/>
          <a:p>
            <a:pPr marL="342900" indent="-342900">
              <a:spcAft>
                <a:spcPts val="900"/>
              </a:spcAft>
              <a:buClr>
                <a:schemeClr val="bg1"/>
              </a:buClr>
              <a:buFont typeface="Arial"/>
              <a:buChar char="•"/>
            </a:pPr>
            <a:r>
              <a:rPr lang="en-GB" dirty="0"/>
              <a:t>Followed by </a:t>
            </a:r>
          </a:p>
          <a:p>
            <a:pPr marL="952485" lvl="1" indent="-342900">
              <a:spcAft>
                <a:spcPts val="900"/>
              </a:spcAft>
              <a:buClr>
                <a:schemeClr val="bg1"/>
              </a:buClr>
              <a:buFont typeface="Arial"/>
              <a:buChar char="•"/>
            </a:pPr>
            <a:r>
              <a:rPr lang="en-GB" dirty="0"/>
              <a:t>Review good and bad pitches</a:t>
            </a:r>
          </a:p>
          <a:p>
            <a:pPr marL="952485" lvl="1" indent="-342900">
              <a:spcAft>
                <a:spcPts val="900"/>
              </a:spcAft>
              <a:buClr>
                <a:schemeClr val="bg1"/>
              </a:buClr>
              <a:buFont typeface="Arial"/>
              <a:buChar char="•"/>
            </a:pPr>
            <a:r>
              <a:rPr lang="en-GB" dirty="0">
                <a:cs typeface="Open Sans"/>
              </a:rPr>
              <a:t>Pitch coaching and team review</a:t>
            </a:r>
          </a:p>
        </p:txBody>
      </p:sp>
    </p:spTree>
    <p:extLst>
      <p:ext uri="{BB962C8B-B14F-4D97-AF65-F5344CB8AC3E}">
        <p14:creationId xmlns:p14="http://schemas.microsoft.com/office/powerpoint/2010/main" val="401667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a:extLst>
              <a:ext uri="{FF2B5EF4-FFF2-40B4-BE49-F238E27FC236}">
                <a16:creationId xmlns:a16="http://schemas.microsoft.com/office/drawing/2014/main" id="{2AD764B0-621F-2847-B8C2-1197E1BC9A6D}"/>
              </a:ext>
            </a:extLst>
          </p:cNvPr>
          <p:cNvSpPr txBox="1"/>
          <p:nvPr/>
        </p:nvSpPr>
        <p:spPr>
          <a:xfrm>
            <a:off x="891592" y="2397062"/>
            <a:ext cx="7580272" cy="2355513"/>
          </a:xfrm>
          <a:prstGeom prst="rect">
            <a:avLst/>
          </a:prstGeom>
          <a:noFill/>
        </p:spPr>
        <p:txBody>
          <a:bodyPr wrap="square" lIns="121917" tIns="60958" rIns="121917" bIns="60958" rtlCol="0">
            <a:spAutoFit/>
          </a:bodyPr>
          <a:lstStyle/>
          <a:p>
            <a:pPr algn="ctr">
              <a:lnSpc>
                <a:spcPct val="120000"/>
              </a:lnSpc>
            </a:pPr>
            <a:r>
              <a:rPr lang="en-GB" sz="6000" baseline="30000" dirty="0">
                <a:solidFill>
                  <a:srgbClr val="212236"/>
                </a:solidFill>
                <a:latin typeface="Open Sans"/>
                <a:cs typeface="Open Sans"/>
              </a:rPr>
              <a:t>First Up – </a:t>
            </a:r>
          </a:p>
          <a:p>
            <a:pPr algn="ctr">
              <a:lnSpc>
                <a:spcPct val="120000"/>
              </a:lnSpc>
            </a:pPr>
            <a:r>
              <a:rPr lang="en-GB" sz="6000" baseline="30000" dirty="0">
                <a:solidFill>
                  <a:srgbClr val="212236"/>
                </a:solidFill>
                <a:latin typeface="Open Sans"/>
                <a:cs typeface="Open Sans"/>
              </a:rPr>
              <a:t>Capstone Project Pitch Videos</a:t>
            </a:r>
            <a:endParaRPr lang="en-GB" sz="6600" baseline="30000" dirty="0">
              <a:solidFill>
                <a:srgbClr val="212236"/>
              </a:solidFill>
              <a:latin typeface="Open Sans"/>
              <a:cs typeface="Open Sans"/>
            </a:endParaRPr>
          </a:p>
          <a:p>
            <a:pPr algn="ctr">
              <a:lnSpc>
                <a:spcPct val="120000"/>
              </a:lnSpc>
            </a:pPr>
            <a:endParaRPr lang="en-GB" sz="6600" baseline="30000" dirty="0">
              <a:solidFill>
                <a:srgbClr val="212236"/>
              </a:solidFill>
              <a:latin typeface="Open Sans"/>
              <a:cs typeface="Open Sans"/>
            </a:endParaRPr>
          </a:p>
        </p:txBody>
      </p:sp>
    </p:spTree>
    <p:extLst>
      <p:ext uri="{BB962C8B-B14F-4D97-AF65-F5344CB8AC3E}">
        <p14:creationId xmlns:p14="http://schemas.microsoft.com/office/powerpoint/2010/main" val="31274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0" name="Rectangle 9"/>
          <p:cNvSpPr/>
          <p:nvPr/>
        </p:nvSpPr>
        <p:spPr>
          <a:xfrm>
            <a:off x="1751308" y="2837969"/>
            <a:ext cx="7626641" cy="2716124"/>
          </a:xfrm>
          <a:prstGeom prst="rect">
            <a:avLst/>
          </a:prstGeom>
        </p:spPr>
        <p:txBody>
          <a:bodyPr wrap="square" lIns="121917" tIns="60958" rIns="121917" bIns="60958">
            <a:spAutoFit/>
          </a:bodyPr>
          <a:lstStyle/>
          <a:p>
            <a:pPr>
              <a:spcAft>
                <a:spcPts val="900"/>
              </a:spcAft>
              <a:buClr>
                <a:schemeClr val="bg1"/>
              </a:buClr>
            </a:pPr>
            <a:r>
              <a:rPr lang="en-AU" sz="2800" dirty="0">
                <a:solidFill>
                  <a:srgbClr val="FFFFFF"/>
                </a:solidFill>
              </a:rPr>
              <a:t>Why am I doing this pitch anyway?</a:t>
            </a:r>
          </a:p>
          <a:p>
            <a:pPr marL="895335" lvl="1" indent="-285750">
              <a:spcAft>
                <a:spcPts val="900"/>
              </a:spcAft>
              <a:buClr>
                <a:schemeClr val="bg1"/>
              </a:buClr>
              <a:buFont typeface="Arial"/>
              <a:buChar char="•"/>
            </a:pPr>
            <a:r>
              <a:rPr lang="en-AU" dirty="0">
                <a:solidFill>
                  <a:srgbClr val="FFFFFF"/>
                </a:solidFill>
              </a:rPr>
              <a:t>I want to get x out of it</a:t>
            </a:r>
            <a:br>
              <a:rPr lang="en-AU" sz="2200" dirty="0">
                <a:solidFill>
                  <a:srgbClr val="FFFFFF"/>
                </a:solidFill>
              </a:rPr>
            </a:br>
            <a:endParaRPr lang="en-AU" sz="2200" dirty="0">
              <a:solidFill>
                <a:srgbClr val="FFFFFF"/>
              </a:solidFill>
            </a:endParaRPr>
          </a:p>
          <a:p>
            <a:pPr>
              <a:spcAft>
                <a:spcPts val="900"/>
              </a:spcAft>
              <a:buClr>
                <a:schemeClr val="bg1"/>
              </a:buClr>
            </a:pP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Start with WHY</a:t>
            </a:r>
            <a:endParaRPr lang="en-GB" sz="4200" baseline="30000" dirty="0">
              <a:solidFill>
                <a:srgbClr val="FFFFFF"/>
              </a:solidFill>
              <a:latin typeface="Open Sans"/>
              <a:cs typeface="Open Sans"/>
            </a:endParaRPr>
          </a:p>
        </p:txBody>
      </p:sp>
    </p:spTree>
    <p:extLst>
      <p:ext uri="{BB962C8B-B14F-4D97-AF65-F5344CB8AC3E}">
        <p14:creationId xmlns:p14="http://schemas.microsoft.com/office/powerpoint/2010/main" val="37589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0" name="Rectangle 9"/>
          <p:cNvSpPr/>
          <p:nvPr/>
        </p:nvSpPr>
        <p:spPr>
          <a:xfrm>
            <a:off x="1131377" y="1877074"/>
            <a:ext cx="6788508" cy="3762564"/>
          </a:xfrm>
          <a:prstGeom prst="rect">
            <a:avLst/>
          </a:prstGeom>
        </p:spPr>
        <p:txBody>
          <a:bodyPr wrap="square" lIns="121917" tIns="60958" rIns="121917" bIns="60958">
            <a:spAutoFit/>
          </a:bodyPr>
          <a:lstStyle/>
          <a:p>
            <a:pPr>
              <a:spcAft>
                <a:spcPts val="900"/>
              </a:spcAft>
              <a:buClr>
                <a:schemeClr val="bg1"/>
              </a:buClr>
            </a:pPr>
            <a:br>
              <a:rPr lang="en-AU" sz="2200" dirty="0">
                <a:solidFill>
                  <a:srgbClr val="FFFFFF"/>
                </a:solidFill>
              </a:rPr>
            </a:br>
            <a:endParaRPr lang="en-AU" dirty="0">
              <a:solidFill>
                <a:srgbClr val="FFFFFF"/>
              </a:solidFill>
            </a:endParaRPr>
          </a:p>
          <a:p>
            <a:pPr>
              <a:spcAft>
                <a:spcPts val="900"/>
              </a:spcAft>
              <a:buClr>
                <a:schemeClr val="bg1"/>
              </a:buClr>
            </a:pPr>
            <a:r>
              <a:rPr lang="en-AU" sz="2800" dirty="0">
                <a:solidFill>
                  <a:srgbClr val="FFFFFF"/>
                </a:solidFill>
              </a:rPr>
              <a:t>Who am I pitching to?</a:t>
            </a:r>
          </a:p>
          <a:p>
            <a:pPr marL="895335" lvl="1" indent="-285750">
              <a:spcAft>
                <a:spcPts val="900"/>
              </a:spcAft>
              <a:buClr>
                <a:schemeClr val="bg1"/>
              </a:buClr>
              <a:buFont typeface="Arial"/>
              <a:buChar char="•"/>
            </a:pPr>
            <a:r>
              <a:rPr lang="en-AU" dirty="0">
                <a:solidFill>
                  <a:srgbClr val="FFFFFF"/>
                </a:solidFill>
              </a:rPr>
              <a:t>I know what this person cares about,  they are technical, but a big picture thinker, so I know how to speak in their language.</a:t>
            </a:r>
            <a:br>
              <a:rPr lang="en-AU" dirty="0">
                <a:solidFill>
                  <a:srgbClr val="FFFFFF"/>
                </a:solidFill>
              </a:rPr>
            </a:b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Start with WHY</a:t>
            </a:r>
            <a:endParaRPr lang="en-GB" sz="4200" baseline="30000" dirty="0">
              <a:solidFill>
                <a:srgbClr val="FFFFFF"/>
              </a:solidFill>
              <a:latin typeface="Open Sans"/>
              <a:cs typeface="Open Sans"/>
            </a:endParaRPr>
          </a:p>
        </p:txBody>
      </p:sp>
    </p:spTree>
    <p:extLst>
      <p:ext uri="{BB962C8B-B14F-4D97-AF65-F5344CB8AC3E}">
        <p14:creationId xmlns:p14="http://schemas.microsoft.com/office/powerpoint/2010/main" val="283063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0" name="Rectangle 9"/>
          <p:cNvSpPr/>
          <p:nvPr/>
        </p:nvSpPr>
        <p:spPr>
          <a:xfrm>
            <a:off x="1131377" y="1877074"/>
            <a:ext cx="6788508" cy="3762564"/>
          </a:xfrm>
          <a:prstGeom prst="rect">
            <a:avLst/>
          </a:prstGeom>
        </p:spPr>
        <p:txBody>
          <a:bodyPr wrap="square" lIns="121917" tIns="60958" rIns="121917" bIns="60958">
            <a:spAutoFit/>
          </a:bodyPr>
          <a:lstStyle/>
          <a:p>
            <a:pPr>
              <a:spcAft>
                <a:spcPts val="900"/>
              </a:spcAft>
              <a:buClr>
                <a:schemeClr val="bg1"/>
              </a:buClr>
            </a:pPr>
            <a:br>
              <a:rPr lang="en-AU" sz="2200" dirty="0">
                <a:solidFill>
                  <a:srgbClr val="FFFFFF"/>
                </a:solidFill>
              </a:rPr>
            </a:br>
            <a:endParaRPr lang="en-AU" dirty="0">
              <a:solidFill>
                <a:srgbClr val="FFFFFF"/>
              </a:solidFill>
            </a:endParaRPr>
          </a:p>
          <a:p>
            <a:pPr>
              <a:spcAft>
                <a:spcPts val="900"/>
              </a:spcAft>
              <a:buClr>
                <a:schemeClr val="bg1"/>
              </a:buClr>
            </a:pPr>
            <a:r>
              <a:rPr lang="en-AU" sz="2800" dirty="0">
                <a:solidFill>
                  <a:srgbClr val="FFFFFF"/>
                </a:solidFill>
              </a:rPr>
              <a:t>How do I influence them?</a:t>
            </a:r>
          </a:p>
          <a:p>
            <a:pPr marL="895335" lvl="1" indent="-285750">
              <a:spcAft>
                <a:spcPts val="900"/>
              </a:spcAft>
              <a:buClr>
                <a:schemeClr val="bg1"/>
              </a:buClr>
              <a:buFont typeface="Arial"/>
              <a:buChar char="•"/>
            </a:pPr>
            <a:r>
              <a:rPr lang="en-AU" dirty="0">
                <a:solidFill>
                  <a:srgbClr val="FFFFFF"/>
                </a:solidFill>
              </a:rPr>
              <a:t>I know how to find common ground, I have empathy for this person, I have found values that we share.</a:t>
            </a:r>
            <a:br>
              <a:rPr lang="en-AU" dirty="0">
                <a:solidFill>
                  <a:srgbClr val="FFFFFF"/>
                </a:solidFill>
              </a:rPr>
            </a:b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Start with WHY</a:t>
            </a:r>
            <a:endParaRPr lang="en-GB" sz="4200" baseline="30000" dirty="0">
              <a:solidFill>
                <a:srgbClr val="FFFFFF"/>
              </a:solidFill>
              <a:latin typeface="Open Sans"/>
              <a:cs typeface="Open Sans"/>
            </a:endParaRPr>
          </a:p>
        </p:txBody>
      </p:sp>
    </p:spTree>
    <p:extLst>
      <p:ext uri="{BB962C8B-B14F-4D97-AF65-F5344CB8AC3E}">
        <p14:creationId xmlns:p14="http://schemas.microsoft.com/office/powerpoint/2010/main" val="4288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endParaRPr lang="en-US" dirty="0"/>
          </a:p>
        </p:txBody>
      </p:sp>
      <p:sp>
        <p:nvSpPr>
          <p:cNvPr id="10" name="Rectangle 9"/>
          <p:cNvSpPr/>
          <p:nvPr/>
        </p:nvSpPr>
        <p:spPr>
          <a:xfrm>
            <a:off x="408216" y="1814146"/>
            <a:ext cx="4343449" cy="4562784"/>
          </a:xfrm>
          <a:prstGeom prst="rect">
            <a:avLst/>
          </a:prstGeom>
        </p:spPr>
        <p:txBody>
          <a:bodyPr wrap="square" lIns="121917" tIns="60958" rIns="121917" bIns="60958">
            <a:spAutoFit/>
          </a:bodyPr>
          <a:lstStyle/>
          <a:p>
            <a:pPr marL="285750" indent="-285750">
              <a:spcAft>
                <a:spcPts val="900"/>
              </a:spcAft>
              <a:buClr>
                <a:schemeClr val="bg1"/>
              </a:buClr>
              <a:buFont typeface="Arial"/>
              <a:buChar char="•"/>
            </a:pPr>
            <a:r>
              <a:rPr lang="en-AU" sz="2200" dirty="0">
                <a:solidFill>
                  <a:srgbClr val="FFFFFF"/>
                </a:solidFill>
              </a:rPr>
              <a:t>Positive body language communicates trust and authenticity  - stand up straight with open arms.</a:t>
            </a: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Keep eye contact – it’s builds connection</a:t>
            </a: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r>
              <a:rPr lang="en-AU" sz="2200" dirty="0">
                <a:solidFill>
                  <a:srgbClr val="FFFFFF"/>
                </a:solidFill>
              </a:rPr>
              <a:t>Deep breaths = lower tone = confidence</a:t>
            </a: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HOW are you pitching?</a:t>
            </a:r>
            <a:endParaRPr lang="en-GB" sz="4200" baseline="30000" dirty="0">
              <a:solidFill>
                <a:srgbClr val="FFFFFF"/>
              </a:solidFill>
              <a:latin typeface="Open Sans"/>
              <a:cs typeface="Open Sans"/>
            </a:endParaRPr>
          </a:p>
        </p:txBody>
      </p:sp>
      <p:pic>
        <p:nvPicPr>
          <p:cNvPr id="3" name="Picture 2">
            <a:extLst>
              <a:ext uri="{FF2B5EF4-FFF2-40B4-BE49-F238E27FC236}">
                <a16:creationId xmlns:a16="http://schemas.microsoft.com/office/drawing/2014/main" id="{443D8285-37D1-E449-9C37-9A31B974B0D8}"/>
              </a:ext>
            </a:extLst>
          </p:cNvPr>
          <p:cNvPicPr>
            <a:picLocks noChangeAspect="1"/>
          </p:cNvPicPr>
          <p:nvPr/>
        </p:nvPicPr>
        <p:blipFill>
          <a:blip r:embed="rId4"/>
          <a:stretch>
            <a:fillRect/>
          </a:stretch>
        </p:blipFill>
        <p:spPr>
          <a:xfrm>
            <a:off x="4572000" y="1731726"/>
            <a:ext cx="4153326" cy="2762291"/>
          </a:xfrm>
          <a:prstGeom prst="rect">
            <a:avLst/>
          </a:prstGeom>
        </p:spPr>
      </p:pic>
      <p:sp>
        <p:nvSpPr>
          <p:cNvPr id="13" name="Rectangle 12">
            <a:extLst>
              <a:ext uri="{FF2B5EF4-FFF2-40B4-BE49-F238E27FC236}">
                <a16:creationId xmlns:a16="http://schemas.microsoft.com/office/drawing/2014/main" id="{5CF3AE39-DC35-064F-8FCD-F039C2CCC7B3}"/>
              </a:ext>
            </a:extLst>
          </p:cNvPr>
          <p:cNvSpPr/>
          <p:nvPr/>
        </p:nvSpPr>
        <p:spPr>
          <a:xfrm>
            <a:off x="4652834" y="4580874"/>
            <a:ext cx="4652444" cy="792521"/>
          </a:xfrm>
          <a:prstGeom prst="rect">
            <a:avLst/>
          </a:prstGeom>
        </p:spPr>
        <p:txBody>
          <a:bodyPr wrap="square" lIns="121917" tIns="60958" rIns="121917" bIns="60958">
            <a:spAutoFit/>
          </a:bodyPr>
          <a:lstStyle/>
          <a:p>
            <a:pPr>
              <a:spcAft>
                <a:spcPts val="900"/>
              </a:spcAft>
              <a:buClr>
                <a:schemeClr val="bg1"/>
              </a:buClr>
            </a:pPr>
            <a:r>
              <a:rPr lang="en-AU" sz="1800" i="1" dirty="0">
                <a:solidFill>
                  <a:srgbClr val="FFFFFF"/>
                </a:solidFill>
              </a:rPr>
              <a:t>Book: Amy Cuddy: </a:t>
            </a:r>
            <a:r>
              <a:rPr lang="en-AU" sz="1800" i="1" dirty="0" err="1">
                <a:solidFill>
                  <a:srgbClr val="FFFFFF"/>
                </a:solidFill>
              </a:rPr>
              <a:t>Presense</a:t>
            </a:r>
            <a:endParaRPr lang="en-AU" sz="1800" i="1" dirty="0">
              <a:solidFill>
                <a:srgbClr val="FFFFFF"/>
              </a:solidFill>
            </a:endParaRPr>
          </a:p>
          <a:p>
            <a:pPr>
              <a:spcAft>
                <a:spcPts val="900"/>
              </a:spcAft>
              <a:buClr>
                <a:schemeClr val="bg1"/>
              </a:buClr>
            </a:pPr>
            <a:endParaRPr lang="en-AU" sz="1800" i="1" dirty="0">
              <a:solidFill>
                <a:srgbClr val="FFFFFF"/>
              </a:solidFill>
            </a:endParaRPr>
          </a:p>
        </p:txBody>
      </p:sp>
    </p:spTree>
    <p:extLst>
      <p:ext uri="{BB962C8B-B14F-4D97-AF65-F5344CB8AC3E}">
        <p14:creationId xmlns:p14="http://schemas.microsoft.com/office/powerpoint/2010/main" val="326675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1849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endParaRPr lang="en-US" dirty="0"/>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984881"/>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HOW are you pitching?</a:t>
            </a:r>
          </a:p>
          <a:p>
            <a:r>
              <a:rPr lang="en-AU" sz="4200" baseline="30000" dirty="0">
                <a:solidFill>
                  <a:srgbClr val="FFFFFF"/>
                </a:solidFill>
                <a:latin typeface="Open Sans"/>
                <a:cs typeface="Open Sans"/>
              </a:rPr>
              <a:t>	Using </a:t>
            </a:r>
            <a:r>
              <a:rPr lang="en-AU" sz="4200" baseline="30000" dirty="0" err="1">
                <a:solidFill>
                  <a:srgbClr val="FFFFFF"/>
                </a:solidFill>
                <a:latin typeface="Open Sans"/>
                <a:cs typeface="Open Sans"/>
              </a:rPr>
              <a:t>Powerpoint</a:t>
            </a:r>
            <a:r>
              <a:rPr lang="en-AU" sz="4200" baseline="30000" dirty="0">
                <a:solidFill>
                  <a:srgbClr val="FFFFFF"/>
                </a:solidFill>
                <a:latin typeface="Open Sans"/>
                <a:cs typeface="Open Sans"/>
              </a:rPr>
              <a:t> </a:t>
            </a:r>
            <a:endParaRPr lang="en-GB" sz="4200" baseline="30000" dirty="0">
              <a:solidFill>
                <a:srgbClr val="FFFFFF"/>
              </a:solidFill>
              <a:latin typeface="Open Sans"/>
              <a:cs typeface="Open Sans"/>
            </a:endParaRPr>
          </a:p>
        </p:txBody>
      </p:sp>
      <p:pic>
        <p:nvPicPr>
          <p:cNvPr id="3" name="Picture 2">
            <a:extLst>
              <a:ext uri="{FF2B5EF4-FFF2-40B4-BE49-F238E27FC236}">
                <a16:creationId xmlns:a16="http://schemas.microsoft.com/office/drawing/2014/main" id="{C85B720E-ED9C-CE44-B560-C6CCF4D1E5C5}"/>
              </a:ext>
            </a:extLst>
          </p:cNvPr>
          <p:cNvPicPr>
            <a:picLocks noChangeAspect="1"/>
          </p:cNvPicPr>
          <p:nvPr/>
        </p:nvPicPr>
        <p:blipFill rotWithShape="1">
          <a:blip r:embed="rId4"/>
          <a:srcRect b="16036"/>
          <a:stretch/>
        </p:blipFill>
        <p:spPr>
          <a:xfrm>
            <a:off x="2215381" y="2416957"/>
            <a:ext cx="5072567" cy="3628151"/>
          </a:xfrm>
          <a:prstGeom prst="rect">
            <a:avLst/>
          </a:prstGeom>
        </p:spPr>
      </p:pic>
    </p:spTree>
    <p:extLst>
      <p:ext uri="{BB962C8B-B14F-4D97-AF65-F5344CB8AC3E}">
        <p14:creationId xmlns:p14="http://schemas.microsoft.com/office/powerpoint/2010/main" val="397598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5"/>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endParaRPr lang="en-US" dirty="0"/>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HOW are you pitching?</a:t>
            </a:r>
            <a:endParaRPr lang="en-GB" sz="4200" baseline="30000" dirty="0">
              <a:solidFill>
                <a:srgbClr val="FFFFFF"/>
              </a:solidFill>
              <a:latin typeface="Open Sans"/>
              <a:cs typeface="Open Sans"/>
            </a:endParaRPr>
          </a:p>
        </p:txBody>
      </p:sp>
      <p:pic>
        <p:nvPicPr>
          <p:cNvPr id="2" name="Picture 1">
            <a:extLst>
              <a:ext uri="{FF2B5EF4-FFF2-40B4-BE49-F238E27FC236}">
                <a16:creationId xmlns:a16="http://schemas.microsoft.com/office/drawing/2014/main" id="{EB671892-0C7A-584E-82A1-9888EF31E51E}"/>
              </a:ext>
            </a:extLst>
          </p:cNvPr>
          <p:cNvPicPr>
            <a:picLocks noChangeAspect="1"/>
          </p:cNvPicPr>
          <p:nvPr/>
        </p:nvPicPr>
        <p:blipFill>
          <a:blip r:embed="rId4"/>
          <a:stretch>
            <a:fillRect/>
          </a:stretch>
        </p:blipFill>
        <p:spPr>
          <a:xfrm>
            <a:off x="5341995" y="1579279"/>
            <a:ext cx="2975352" cy="4471157"/>
          </a:xfrm>
          <a:prstGeom prst="rect">
            <a:avLst/>
          </a:prstGeom>
        </p:spPr>
      </p:pic>
      <p:sp>
        <p:nvSpPr>
          <p:cNvPr id="7" name="Rectangle 6">
            <a:extLst>
              <a:ext uri="{FF2B5EF4-FFF2-40B4-BE49-F238E27FC236}">
                <a16:creationId xmlns:a16="http://schemas.microsoft.com/office/drawing/2014/main" id="{F50494C9-64C4-934F-B5E8-2C12901FE23E}"/>
              </a:ext>
            </a:extLst>
          </p:cNvPr>
          <p:cNvSpPr/>
          <p:nvPr/>
        </p:nvSpPr>
        <p:spPr>
          <a:xfrm>
            <a:off x="408216" y="2895081"/>
            <a:ext cx="4343449" cy="2416042"/>
          </a:xfrm>
          <a:prstGeom prst="rect">
            <a:avLst/>
          </a:prstGeom>
        </p:spPr>
        <p:txBody>
          <a:bodyPr wrap="square" lIns="121917" tIns="60958" rIns="121917" bIns="60958">
            <a:spAutoFit/>
          </a:bodyPr>
          <a:lstStyle/>
          <a:p>
            <a:pPr marL="285750" indent="-285750">
              <a:spcAft>
                <a:spcPts val="900"/>
              </a:spcAft>
              <a:buClr>
                <a:schemeClr val="bg1"/>
              </a:buClr>
              <a:buFont typeface="Arial"/>
              <a:buChar char="•"/>
            </a:pPr>
            <a:r>
              <a:rPr lang="en-AU" sz="2200" dirty="0">
                <a:solidFill>
                  <a:srgbClr val="FFFFFF"/>
                </a:solidFill>
              </a:rPr>
              <a:t>This is a Bentley, a French Bulldog puppy, he’s 6 weeks old and likes to eat butterflies…</a:t>
            </a:r>
            <a:endParaRPr lang="en-AU" i="1" dirty="0">
              <a:solidFill>
                <a:srgbClr val="FFFFFF"/>
              </a:solidFill>
            </a:endParaRPr>
          </a:p>
          <a:p>
            <a:pPr>
              <a:spcAft>
                <a:spcPts val="900"/>
              </a:spcAft>
              <a:buClr>
                <a:schemeClr val="bg1"/>
              </a:buClr>
            </a:pPr>
            <a:br>
              <a:rPr lang="en-AU" sz="2200" dirty="0">
                <a:solidFill>
                  <a:srgbClr val="FFFFFF"/>
                </a:solidFill>
              </a:rPr>
            </a:br>
            <a:endParaRPr lang="en-AU" sz="2200" dirty="0">
              <a:solidFill>
                <a:srgbClr val="FFFFFF"/>
              </a:solidFill>
            </a:endParaRPr>
          </a:p>
          <a:p>
            <a:pPr marL="285750" indent="-285750">
              <a:spcAft>
                <a:spcPts val="900"/>
              </a:spcAft>
              <a:buClr>
                <a:schemeClr val="bg1"/>
              </a:buClr>
              <a:buFont typeface="Arial"/>
              <a:buChar char="•"/>
            </a:pPr>
            <a:endParaRPr lang="en-GB" dirty="0">
              <a:solidFill>
                <a:srgbClr val="FFFFFF"/>
              </a:solidFill>
            </a:endParaRPr>
          </a:p>
        </p:txBody>
      </p:sp>
    </p:spTree>
    <p:extLst>
      <p:ext uri="{BB962C8B-B14F-4D97-AF65-F5344CB8AC3E}">
        <p14:creationId xmlns:p14="http://schemas.microsoft.com/office/powerpoint/2010/main" val="394875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03504"/>
            <a:ext cx="9144000" cy="6254495"/>
          </a:xfrm>
          <a:prstGeom prst="rect">
            <a:avLst/>
          </a:prstGeom>
          <a:solidFill>
            <a:srgbClr val="21223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endParaRPr lang="en-US" dirty="0"/>
          </a:p>
        </p:txBody>
      </p:sp>
      <p:pic>
        <p:nvPicPr>
          <p:cNvPr id="8" name="Picture 7"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12" name="TextBox 11"/>
          <p:cNvSpPr txBox="1"/>
          <p:nvPr/>
        </p:nvSpPr>
        <p:spPr>
          <a:xfrm>
            <a:off x="590330" y="1025285"/>
            <a:ext cx="8322671" cy="553994"/>
          </a:xfrm>
          <a:prstGeom prst="rect">
            <a:avLst/>
          </a:prstGeom>
          <a:noFill/>
        </p:spPr>
        <p:txBody>
          <a:bodyPr wrap="square" lIns="121917" tIns="60958" rIns="121917" bIns="60958" rtlCol="0">
            <a:spAutoFit/>
          </a:bodyPr>
          <a:lstStyle/>
          <a:p>
            <a:r>
              <a:rPr lang="en-AU" sz="4200" baseline="30000" dirty="0">
                <a:solidFill>
                  <a:srgbClr val="FFFFFF"/>
                </a:solidFill>
                <a:latin typeface="Open Sans"/>
                <a:cs typeface="Open Sans"/>
              </a:rPr>
              <a:t>HOW are you pitching?</a:t>
            </a:r>
            <a:endParaRPr lang="en-GB" sz="4200" baseline="30000" dirty="0">
              <a:solidFill>
                <a:srgbClr val="FFFFFF"/>
              </a:solidFill>
              <a:latin typeface="Open Sans"/>
              <a:cs typeface="Open Sans"/>
            </a:endParaRPr>
          </a:p>
        </p:txBody>
      </p:sp>
      <p:sp>
        <p:nvSpPr>
          <p:cNvPr id="3" name="Rectangle 2">
            <a:extLst>
              <a:ext uri="{FF2B5EF4-FFF2-40B4-BE49-F238E27FC236}">
                <a16:creationId xmlns:a16="http://schemas.microsoft.com/office/drawing/2014/main" id="{9C4AA2AE-66A2-3D49-AC19-1F3865E89EF4}"/>
              </a:ext>
            </a:extLst>
          </p:cNvPr>
          <p:cNvSpPr/>
          <p:nvPr/>
        </p:nvSpPr>
        <p:spPr>
          <a:xfrm>
            <a:off x="867905" y="1828799"/>
            <a:ext cx="7516678" cy="2278252"/>
          </a:xfrm>
          <a:prstGeom prst="rect">
            <a:avLst/>
          </a:prstGeom>
          <a:solidFill>
            <a:srgbClr val="F9363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A57CD4-1E36-DA4D-AD82-9198F6C4C9D1}"/>
              </a:ext>
            </a:extLst>
          </p:cNvPr>
          <p:cNvSpPr/>
          <p:nvPr/>
        </p:nvSpPr>
        <p:spPr>
          <a:xfrm>
            <a:off x="867905" y="4107051"/>
            <a:ext cx="7516678" cy="2278252"/>
          </a:xfrm>
          <a:prstGeom prst="rect">
            <a:avLst/>
          </a:prstGeom>
          <a:solidFill>
            <a:srgbClr val="FA51B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5BFF52-EE36-6D4C-BF29-0FB494C97419}"/>
              </a:ext>
            </a:extLst>
          </p:cNvPr>
          <p:cNvSpPr txBox="1"/>
          <p:nvPr/>
        </p:nvSpPr>
        <p:spPr>
          <a:xfrm>
            <a:off x="1828800" y="2434026"/>
            <a:ext cx="5486400" cy="1446550"/>
          </a:xfrm>
          <a:prstGeom prst="rect">
            <a:avLst/>
          </a:prstGeom>
          <a:noFill/>
        </p:spPr>
        <p:txBody>
          <a:bodyPr wrap="square" rtlCol="0">
            <a:spAutoFit/>
          </a:bodyPr>
          <a:lstStyle/>
          <a:p>
            <a:pPr algn="ctr"/>
            <a:r>
              <a:rPr lang="en-US" sz="8800" b="1" dirty="0">
                <a:solidFill>
                  <a:srgbClr val="FA51B2"/>
                </a:solidFill>
              </a:rPr>
              <a:t>THIS IS</a:t>
            </a:r>
          </a:p>
        </p:txBody>
      </p:sp>
      <p:sp>
        <p:nvSpPr>
          <p:cNvPr id="10" name="TextBox 9">
            <a:extLst>
              <a:ext uri="{FF2B5EF4-FFF2-40B4-BE49-F238E27FC236}">
                <a16:creationId xmlns:a16="http://schemas.microsoft.com/office/drawing/2014/main" id="{0EE98A78-1665-C148-A7EF-C15C7E808602}"/>
              </a:ext>
            </a:extLst>
          </p:cNvPr>
          <p:cNvSpPr txBox="1"/>
          <p:nvPr/>
        </p:nvSpPr>
        <p:spPr>
          <a:xfrm>
            <a:off x="2008465" y="4333526"/>
            <a:ext cx="5486400" cy="1446550"/>
          </a:xfrm>
          <a:prstGeom prst="rect">
            <a:avLst/>
          </a:prstGeom>
          <a:noFill/>
        </p:spPr>
        <p:txBody>
          <a:bodyPr wrap="square" rtlCol="0">
            <a:spAutoFit/>
          </a:bodyPr>
          <a:lstStyle/>
          <a:p>
            <a:pPr algn="ctr"/>
            <a:r>
              <a:rPr lang="en-US" sz="8800" b="1" dirty="0">
                <a:solidFill>
                  <a:srgbClr val="F9363E"/>
                </a:solidFill>
              </a:rPr>
              <a:t>HORRIBLE</a:t>
            </a:r>
          </a:p>
        </p:txBody>
      </p:sp>
    </p:spTree>
    <p:extLst>
      <p:ext uri="{BB962C8B-B14F-4D97-AF65-F5344CB8AC3E}">
        <p14:creationId xmlns:p14="http://schemas.microsoft.com/office/powerpoint/2010/main" val="29859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27916</TotalTime>
  <Words>2170</Words>
  <Application>Microsoft Macintosh PowerPoint</Application>
  <PresentationFormat>On-screen Show (4:3)</PresentationFormat>
  <Paragraphs>141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Erwin Ludwig</dc:creator>
  <cp:lastModifiedBy>Holly Bridgwater</cp:lastModifiedBy>
  <cp:revision>109</cp:revision>
  <cp:lastPrinted>2018-11-27T02:45:49Z</cp:lastPrinted>
  <dcterms:created xsi:type="dcterms:W3CDTF">2017-11-17T07:04:42Z</dcterms:created>
  <dcterms:modified xsi:type="dcterms:W3CDTF">2018-11-30T02:12:26Z</dcterms:modified>
</cp:coreProperties>
</file>