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1" r:id="rId5"/>
    <p:sldId id="264" r:id="rId6"/>
    <p:sldId id="258" r:id="rId7"/>
    <p:sldId id="259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Overview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777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 - </a:t>
            </a:r>
            <a:r>
              <a:rPr lang="en-US">
                <a:sym typeface="+mn-ea"/>
              </a:rPr>
              <a:t>Pseudo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erminal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475" y="728980"/>
            <a:ext cx="11154410" cy="554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FF0000"/>
                </a:solidFill>
              </a:rPr>
              <a:t>* </a:t>
            </a:r>
            <a:r>
              <a:rPr lang="en-US" altLang="zh-CN" sz="1400">
                <a:sym typeface="+mn-ea"/>
              </a:rPr>
              <a:t>Current </a:t>
            </a:r>
            <a:r>
              <a:rPr lang="en-US" altLang="zh-CN" sz="1400">
                <a:sym typeface="+mn-ea"/>
              </a:rPr>
              <a:t>C</a:t>
            </a:r>
            <a:r>
              <a:rPr lang="zh-CN" altLang="en-US" sz="1400">
                <a:sym typeface="+mn-ea"/>
              </a:rPr>
              <a:t>onsole </a:t>
            </a:r>
            <a:r>
              <a:rPr lang="en-US" altLang="zh-CN" sz="1400">
                <a:sym typeface="+mn-ea"/>
              </a:rPr>
              <a:t>T</a:t>
            </a:r>
            <a:r>
              <a:rPr lang="zh-CN" altLang="en-US" sz="1400">
                <a:sym typeface="+mn-ea"/>
              </a:rPr>
              <a:t>erminal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777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 - </a:t>
            </a:r>
            <a:r>
              <a:rPr lang="en-US">
                <a:sym typeface="+mn-ea"/>
              </a:rPr>
              <a:t>Graphic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erminal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475" y="728980"/>
            <a:ext cx="11154410" cy="554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FF0000"/>
                </a:solidFill>
              </a:rPr>
              <a:t>* </a:t>
            </a:r>
            <a:endParaRPr sz="14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475" y="728980"/>
            <a:ext cx="11052175" cy="806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* Teletypewriter was the earliest terminal of Unix devices, soon it was relpaced by keyboard and screen(such as VT100). Whether a t</a:t>
            </a:r>
            <a:r>
              <a:rPr lang="en-US" altLang="zh-CN" sz="1400">
                <a:sym typeface="+mn-ea"/>
              </a:rPr>
              <a:t>eletypewriter or a VT100, they can all be a terminal of a computing system. So a terminal is a primary input and output devices for a computer computing system, it is </a:t>
            </a:r>
            <a:r>
              <a:rPr lang="en-US" altLang="zh-CN" sz="1400">
                <a:sym typeface="+mn-ea"/>
              </a:rPr>
              <a:t>an electronic or electromechanical hardware device </a:t>
            </a:r>
            <a:r>
              <a:rPr lang="en-US" altLang="zh-CN" sz="1400"/>
              <a:t>that can be used for entering data into, and transcribing data from, a computer or a computing system.</a:t>
            </a:r>
            <a:endParaRPr lang="en-US" altLang="zh-CN" sz="1400">
              <a:sym typeface="+mn-ea"/>
            </a:endParaRPr>
          </a:p>
        </p:txBody>
      </p:sp>
      <p:pic>
        <p:nvPicPr>
          <p:cNvPr id="7" name="图片 6" descr="terminal and computing syst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75" y="1918970"/>
            <a:ext cx="3152775" cy="115252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092065" y="2305050"/>
            <a:ext cx="5689600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0000FF"/>
                </a:solidFill>
              </a:rPr>
              <a:t>* The Physical wires can be a UART, a USB, or network, etc.</a:t>
            </a:r>
            <a:endParaRPr lang="en-US" altLang="zh-CN" sz="140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25475" y="1718945"/>
          <a:ext cx="1065212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445"/>
                <a:gridCol w="2592959"/>
                <a:gridCol w="1264285"/>
                <a:gridCol w="1245235"/>
                <a:gridCol w="3259455"/>
              </a:tblGrid>
              <a:tr h="274320">
                <a:tc row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Terminal </a:t>
                      </a:r>
                      <a:r>
                        <a:rPr lang="en-US" altLang="zh-CN" sz="1200">
                          <a:sym typeface="+mn-ea"/>
                        </a:rPr>
                        <a:t>Types</a:t>
                      </a:r>
                      <a:endParaRPr lang="en-US" altLang="zh-CN" sz="12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TTY Char Devices</a:t>
                      </a:r>
                      <a:endParaRPr lang="en-US" altLang="zh-CN" sz="1200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Device Number</a:t>
                      </a:r>
                      <a:endParaRPr lang="en-US" altLang="zh-CN" sz="1200"/>
                    </a:p>
                  </a:txBody>
                  <a:tcPr anchor="ctr" anchorCtr="0"/>
                </a:tc>
                <a:tc hMerge="1">
                  <a:tcPr/>
                </a:tc>
                <a:tc row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Notes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Major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Minor</a:t>
                      </a:r>
                      <a:endParaRPr lang="en-US" altLang="zh-CN" sz="1200"/>
                    </a:p>
                  </a:txBody>
                  <a:tcPr anchor="ctr" anchorCtr="0"/>
                </a:tc>
                <a:tc vMerge="1">
                  <a:tcPr/>
                </a:tc>
              </a:tr>
              <a:tr h="274320"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Serial </a:t>
                      </a:r>
                      <a:r>
                        <a:rPr lang="en-US" altLang="zh-CN" sz="1200"/>
                        <a:t>T</a:t>
                      </a:r>
                      <a:r>
                        <a:rPr lang="zh-CN" altLang="en-US" sz="1200"/>
                        <a:t>erminal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/dev/ttyHSL0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xxx 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xxx </a:t>
                      </a:r>
                      <a:endParaRPr lang="en-US" altLang="zh-CN" sz="12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ttyHSL0</a:t>
                      </a:r>
                      <a:r>
                        <a:rPr lang="en-US" altLang="zh-CN" sz="1200">
                          <a:sym typeface="+mn-ea"/>
                        </a:rPr>
                        <a:t> is for UART1, and </a:t>
                      </a:r>
                      <a:r>
                        <a:rPr lang="zh-CN" altLang="en-US" sz="1200">
                          <a:sym typeface="+mn-ea"/>
                        </a:rPr>
                        <a:t>ttyHSL</a:t>
                      </a:r>
                      <a:r>
                        <a:rPr lang="en-US" altLang="zh-CN" sz="1200">
                          <a:sym typeface="+mn-ea"/>
                        </a:rPr>
                        <a:t>1 for UART2, but only one can exist ---- depends on AT command “AT!MAPUART”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 /dev/ttyHSL1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45720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 </a:t>
                      </a:r>
                      <a:r>
                        <a:rPr lang="zh-CN" altLang="en-US" sz="1200">
                          <a:sym typeface="+mn-ea"/>
                        </a:rPr>
                        <a:t>/dev/ttyHS0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xxx</a:t>
                      </a: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Doesn’t exist in system ---- initialize failed while starting kernal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Console </a:t>
                      </a:r>
                      <a:r>
                        <a:rPr lang="en-US" altLang="zh-CN" sz="1200"/>
                        <a:t>T</a:t>
                      </a:r>
                      <a:r>
                        <a:rPr lang="zh-CN" altLang="en-US" sz="1200"/>
                        <a:t>erminal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/dev/console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Virtual </a:t>
                      </a:r>
                      <a:r>
                        <a:rPr lang="en-US" altLang="zh-CN" sz="1200"/>
                        <a:t>T</a:t>
                      </a:r>
                      <a:r>
                        <a:rPr lang="zh-CN" altLang="en-US" sz="1200"/>
                        <a:t>erminal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/dev/tty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N</a:t>
                      </a: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1 ~ 63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N can be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 1 ~ 63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sz="1200"/>
                        <a:t>Controlling Terminal</a:t>
                      </a:r>
                      <a:endParaRPr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/dev/tty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/>
                        <a:t>不与实际终端对应，会映射到相应的终端上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Current Virtual T</a:t>
                      </a:r>
                      <a:r>
                        <a:rPr lang="zh-CN" altLang="en-US" sz="1200">
                          <a:sym typeface="+mn-ea"/>
                        </a:rPr>
                        <a:t>erminal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/dev/tty0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Pseudo Terminal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/dev/ptmx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 /dev/pts/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N</a:t>
                      </a: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xxx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200">
                          <a:solidFill>
                            <a:srgbClr val="FF0000"/>
                          </a:solidFill>
                          <a:sym typeface="+mn-ea"/>
                        </a:rPr>
                        <a:t>xxx 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N can be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 xxx ~ xxxx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 rowSpan="10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Graphic Terminal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/dev/vcs,</a:t>
                      </a: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0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0">
                <a:tc vMerge="1">
                  <a:tcPr/>
                </a:tc>
                <a:tc rowSpan="4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/dev/vcsa</a:t>
                      </a: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/dev/vcs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N</a:t>
                      </a: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 ~ 127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N can be 1 ~ 127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0">
                <a:tc vMerge="1">
                  <a:tcPr/>
                </a:tc>
                <a:tc rowSpan="4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/dev/vcsa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sym typeface="+mn-ea"/>
                        </a:rPr>
                        <a:t>M</a:t>
                      </a: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128 ~ 255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M can be 128 ~ 255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475" y="819785"/>
            <a:ext cx="11052175" cy="737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* The above introduces a terminal device on hardware, and in Linux/Unix operating system, in order to drive a terminal, </a:t>
            </a:r>
            <a:r>
              <a:rPr lang="en-US" altLang="zh-CN" sz="1400">
                <a:sym typeface="+mn-ea"/>
              </a:rPr>
              <a:t>Linux/Unix implements a TTY subsystem, and uses TTY device to describes characteristic of a terminal device, but it’s quite mess for the word “TTY” in linux. The following describes a variety of terminals and TTY devices </a:t>
            </a:r>
            <a:r>
              <a:rPr lang="en-US" altLang="zh-CN" sz="1400">
                <a:sym typeface="+mn-ea"/>
              </a:rPr>
              <a:t>in current linux kernal 3.18 for RL9424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25475" y="1170305"/>
          <a:ext cx="1022248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730"/>
                <a:gridCol w="2979674"/>
                <a:gridCol w="1264285"/>
                <a:gridCol w="1245235"/>
                <a:gridCol w="2829560"/>
              </a:tblGrid>
              <a:tr h="274320">
                <a:tc row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Terminal </a:t>
                      </a:r>
                      <a:r>
                        <a:rPr lang="en-US" altLang="zh-CN" sz="1200">
                          <a:sym typeface="+mn-ea"/>
                        </a:rPr>
                        <a:t>Types</a:t>
                      </a:r>
                      <a:endParaRPr lang="en-US" altLang="zh-CN" sz="1200"/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TTY Char Devices</a:t>
                      </a:r>
                      <a:endParaRPr lang="en-US" altLang="zh-CN" sz="1200"/>
                    </a:p>
                  </a:txBody>
                  <a:tcPr anchor="ctr" anchorCtr="0"/>
                </a:tc>
                <a:tc grid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Device Number</a:t>
                      </a:r>
                      <a:endParaRPr lang="en-US" altLang="zh-CN" sz="1200"/>
                    </a:p>
                  </a:txBody>
                  <a:tcPr anchor="ctr" anchorCtr="0"/>
                </a:tc>
                <a:tc hMerge="1">
                  <a:tcPr/>
                </a:tc>
                <a:tc rowSpan="2"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Notes</a:t>
                      </a: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Major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200"/>
                        <a:t>Minor</a:t>
                      </a:r>
                      <a:endParaRPr lang="en-US" altLang="zh-CN" sz="1200"/>
                    </a:p>
                  </a:txBody>
                  <a:tcPr anchor="ctr" anchorCtr="0"/>
                </a:tc>
                <a:tc vMerge="1">
                  <a:tcPr/>
                </a:tc>
              </a:tr>
              <a:tr h="274320">
                <a:tc rowSpan="3"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/dev/ttyprintk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5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</a:tr>
              <a:tr h="36576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 vMerge="1">
                  <a:tcPr anchor="ctr" anchorCtr="0"/>
                </a:tc>
              </a:tr>
              <a:tr h="45720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 rowSpan="2"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 vMerge="1"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274320">
                <a:tc rowSpan="10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l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0">
                <a:tc vMerge="1">
                  <a:tcPr/>
                </a:tc>
                <a:tc rowSpan="4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</a:tr>
              <a:tr h="274320"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rowSpan="4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0">
                <a:tc vMerge="1">
                  <a:tcPr/>
                </a:tc>
                <a:tc rowSpan="4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rowSpan="3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/>
                </a:tc>
                <a:tc vMerge="1">
                  <a:tcPr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/>
                </a:tc>
                <a:tc vMerge="1">
                  <a:tcPr/>
                </a:tc>
              </a:tr>
              <a:tr h="27432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25475" y="819785"/>
            <a:ext cx="11052175" cy="350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* Other TTY devices that are not include</a:t>
            </a:r>
            <a:r>
              <a:rPr lang="en-US" altLang="zh-CN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in current linux kernal 3.18 for RL9424</a:t>
            </a:r>
            <a:r>
              <a:rPr lang="en-US" altLang="zh-CN" sz="1400">
                <a:sym typeface="+mn-ea"/>
              </a:rPr>
              <a:t>: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777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 - Serial Terminal 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475" y="728980"/>
            <a:ext cx="11154410" cy="554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FF0000"/>
                </a:solidFill>
              </a:rPr>
              <a:t>* Serial terminal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777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 - </a:t>
            </a:r>
            <a:r>
              <a:rPr lang="en-US" altLang="zh-CN">
                <a:sym typeface="+mn-ea"/>
              </a:rPr>
              <a:t>Console Terminal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475" y="728980"/>
            <a:ext cx="11154410" cy="554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chemeClr val="tx1"/>
                </a:solidFill>
              </a:rPr>
              <a:t>* The concept of a console is very similar to the meaning of a terminal, 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777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 - </a:t>
            </a:r>
            <a:r>
              <a:rPr lang="zh-CN" altLang="en-US">
                <a:sym typeface="+mn-ea"/>
              </a:rPr>
              <a:t>Virtual 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erminal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475" y="728980"/>
            <a:ext cx="11154410" cy="554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FF0000"/>
                </a:solidFill>
              </a:rPr>
              <a:t>* </a:t>
            </a:r>
            <a:r>
              <a:rPr lang="zh-CN" altLang="en-US" sz="1400">
                <a:sym typeface="+mn-ea"/>
              </a:rPr>
              <a:t>Virtual </a:t>
            </a:r>
            <a:r>
              <a:rPr lang="en-US" altLang="zh-CN" sz="1400">
                <a:sym typeface="+mn-ea"/>
              </a:rPr>
              <a:t>C</a:t>
            </a:r>
            <a:r>
              <a:rPr lang="zh-CN" altLang="en-US" sz="1400">
                <a:sym typeface="+mn-ea"/>
              </a:rPr>
              <a:t>onsole </a:t>
            </a:r>
            <a:r>
              <a:rPr lang="en-US" altLang="zh-CN" sz="1400">
                <a:sym typeface="+mn-ea"/>
              </a:rPr>
              <a:t>T</a:t>
            </a:r>
            <a:r>
              <a:rPr lang="zh-CN" altLang="en-US" sz="1400">
                <a:sym typeface="+mn-ea"/>
              </a:rPr>
              <a:t>erminal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777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 - </a:t>
            </a:r>
            <a:r>
              <a:rPr>
                <a:sym typeface="+mn-ea"/>
              </a:rPr>
              <a:t>Controlling Terminal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475" y="728980"/>
            <a:ext cx="11154410" cy="554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FF0000"/>
                </a:solidFill>
              </a:rPr>
              <a:t>* </a:t>
            </a:r>
            <a:r>
              <a:rPr lang="en-US" altLang="zh-CN" sz="1400">
                <a:sym typeface="+mn-ea"/>
              </a:rPr>
              <a:t>Current </a:t>
            </a:r>
            <a:r>
              <a:rPr lang="en-US" altLang="zh-CN" sz="1400">
                <a:sym typeface="+mn-ea"/>
              </a:rPr>
              <a:t>C</a:t>
            </a:r>
            <a:r>
              <a:rPr lang="zh-CN" altLang="en-US" sz="1400">
                <a:sym typeface="+mn-ea"/>
              </a:rPr>
              <a:t>onsole </a:t>
            </a:r>
            <a:r>
              <a:rPr lang="en-US" altLang="zh-CN" sz="1400">
                <a:sym typeface="+mn-ea"/>
              </a:rPr>
              <a:t>T</a:t>
            </a:r>
            <a:r>
              <a:rPr lang="zh-CN" altLang="en-US" sz="1400">
                <a:sym typeface="+mn-ea"/>
              </a:rPr>
              <a:t>erminal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25475" y="360680"/>
            <a:ext cx="777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Terminal in C</a:t>
            </a:r>
            <a:r>
              <a:rPr lang="en-US" altLang="zh-CN">
                <a:sym typeface="+mn-ea"/>
              </a:rPr>
              <a:t>omputing System - Current </a:t>
            </a:r>
            <a:r>
              <a:rPr lang="zh-CN" altLang="en-US">
                <a:sym typeface="+mn-ea"/>
              </a:rPr>
              <a:t>Virtual 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erminal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25475" y="728980"/>
            <a:ext cx="11154410" cy="5541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olidFill>
                  <a:srgbClr val="FF0000"/>
                </a:solidFill>
              </a:rPr>
              <a:t>* </a:t>
            </a:r>
            <a:r>
              <a:rPr lang="en-US" sz="1400">
                <a:sym typeface="+mn-ea"/>
              </a:rPr>
              <a:t>TTY0 </a:t>
            </a:r>
            <a:r>
              <a:rPr sz="1400">
                <a:sym typeface="+mn-ea"/>
              </a:rPr>
              <a:t>is an alias for the current</a:t>
            </a:r>
            <a:r>
              <a:rPr lang="en-US" sz="1400">
                <a:sym typeface="+mn-ea"/>
              </a:rPr>
              <a:t> </a:t>
            </a:r>
            <a:r>
              <a:rPr sz="1400">
                <a:sym typeface="+mn-ea"/>
              </a:rPr>
              <a:t>virtual </a:t>
            </a:r>
            <a:r>
              <a:rPr lang="en-US" sz="1400">
                <a:sym typeface="+mn-ea"/>
              </a:rPr>
              <a:t>console </a:t>
            </a:r>
            <a:r>
              <a:rPr sz="1400">
                <a:sym typeface="+mn-ea"/>
              </a:rPr>
              <a:t>terminal</a:t>
            </a:r>
            <a:endParaRPr lang="en-US" altLang="zh-CN" sz="14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NjQ4N2FlZDk0YmExYmEzZjEzNzJmZjEwOGQwN2JjM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be06a09a-6207-4162-9911-cc5004e7ce63}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be06a09a-6207-4162-9911-cc5004e7ce63}"/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2960</Words>
  <Application>WPS 演示</Application>
  <PresentationFormat>宽屏</PresentationFormat>
  <Paragraphs>264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15735</cp:lastModifiedBy>
  <cp:revision>92</cp:revision>
  <dcterms:created xsi:type="dcterms:W3CDTF">2023-08-13T02:04:55Z</dcterms:created>
  <dcterms:modified xsi:type="dcterms:W3CDTF">2023-08-13T15:17:38Z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7A57C58593A148398DE04F926130638F_12</vt:lpwstr>
  </property>
  <property fmtid="{D5CDD505-2E9C-101B-9397-08002B2CF9AE}" pid="3" name="KSOProductBuildVer">
    <vt:lpwstr>2052-11.1.0.14036</vt:lpwstr>
  </property>
</Properties>
</file>