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>
        <p:scale>
          <a:sx n="200" d="100"/>
          <a:sy n="200" d="100"/>
        </p:scale>
        <p:origin x="390" y="-5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E9E9A-FCC2-4E5D-8E9E-52B962F6A0D3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67DF4-AD89-41D5-8259-E7DF77C62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0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1ACB-8562-47F1-8A80-10DCAB72AB16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B032-CB9A-4FEA-8E5B-70A96BC5A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12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1ACB-8562-47F1-8A80-10DCAB72AB16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B032-CB9A-4FEA-8E5B-70A96BC5A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7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1ACB-8562-47F1-8A80-10DCAB72AB16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B032-CB9A-4FEA-8E5B-70A96BC5A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6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1ACB-8562-47F1-8A80-10DCAB72AB16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B032-CB9A-4FEA-8E5B-70A96BC5A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16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1ACB-8562-47F1-8A80-10DCAB72AB16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B032-CB9A-4FEA-8E5B-70A96BC5A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40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1ACB-8562-47F1-8A80-10DCAB72AB16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B032-CB9A-4FEA-8E5B-70A96BC5A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35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1ACB-8562-47F1-8A80-10DCAB72AB16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B032-CB9A-4FEA-8E5B-70A96BC5A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1ACB-8562-47F1-8A80-10DCAB72AB16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B032-CB9A-4FEA-8E5B-70A96BC5A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3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1ACB-8562-47F1-8A80-10DCAB72AB16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B032-CB9A-4FEA-8E5B-70A96BC5A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2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1ACB-8562-47F1-8A80-10DCAB72AB16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B032-CB9A-4FEA-8E5B-70A96BC5A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97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1ACB-8562-47F1-8A80-10DCAB72AB16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B032-CB9A-4FEA-8E5B-70A96BC5A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59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41ACB-8562-47F1-8A80-10DCAB72AB16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CB032-CB9A-4FEA-8E5B-70A96BC5A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88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>
            <a:extLst>
              <a:ext uri="{FF2B5EF4-FFF2-40B4-BE49-F238E27FC236}">
                <a16:creationId xmlns:a16="http://schemas.microsoft.com/office/drawing/2014/main" id="{3D783EFA-74FE-4DFE-9118-0AF15CE7F5CC}"/>
              </a:ext>
            </a:extLst>
          </p:cNvPr>
          <p:cNvGrpSpPr/>
          <p:nvPr/>
        </p:nvGrpSpPr>
        <p:grpSpPr>
          <a:xfrm>
            <a:off x="587967" y="478775"/>
            <a:ext cx="3835115" cy="11510501"/>
            <a:chOff x="678455" y="440675"/>
            <a:chExt cx="3835115" cy="11510501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FEEE555-7D75-4980-BF3D-0645A3C9E4FE}"/>
                </a:ext>
              </a:extLst>
            </p:cNvPr>
            <p:cNvGrpSpPr/>
            <p:nvPr/>
          </p:nvGrpSpPr>
          <p:grpSpPr>
            <a:xfrm>
              <a:off x="678455" y="440675"/>
              <a:ext cx="3835115" cy="11510501"/>
              <a:chOff x="557213" y="304800"/>
              <a:chExt cx="3835115" cy="11510501"/>
            </a:xfrm>
          </p:grpSpPr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AB619168-8D37-40A5-B6C2-37DC5B69A8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392" t="50070" r="58735" b="49171"/>
              <a:stretch/>
            </p:blipFill>
            <p:spPr>
              <a:xfrm>
                <a:off x="3196236" y="6332007"/>
                <a:ext cx="472930" cy="2390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990A4BD2-7334-492C-AE70-2881B6D562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363" t="50316" r="47355" b="49125"/>
              <a:stretch/>
            </p:blipFill>
            <p:spPr>
              <a:xfrm>
                <a:off x="3188559" y="6585601"/>
                <a:ext cx="534234" cy="176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</p:pic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96DFB420-AE6E-4CBE-AF25-B3B509D108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329" t="50387" r="38438" b="48925"/>
              <a:stretch/>
            </p:blipFill>
            <p:spPr>
              <a:xfrm>
                <a:off x="3199294" y="6763577"/>
                <a:ext cx="401573" cy="2166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</p:pic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057B77BE-5C45-4886-8034-A0AF0D70CC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329" t="50387" r="29655" b="48925"/>
              <a:stretch/>
            </p:blipFill>
            <p:spPr>
              <a:xfrm>
                <a:off x="3165189" y="6924063"/>
                <a:ext cx="435678" cy="2166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</p:pic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34848626-31D2-44CC-97D6-3185717C8AE6}"/>
                  </a:ext>
                </a:extLst>
              </p:cNvPr>
              <p:cNvGrpSpPr/>
              <p:nvPr/>
            </p:nvGrpSpPr>
            <p:grpSpPr>
              <a:xfrm>
                <a:off x="557213" y="304800"/>
                <a:ext cx="3835115" cy="11510501"/>
                <a:chOff x="557213" y="304800"/>
                <a:chExt cx="3835115" cy="11510501"/>
              </a:xfrm>
            </p:grpSpPr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5F8F6AA7-92A2-473C-AE55-70285C774050}"/>
                    </a:ext>
                  </a:extLst>
                </p:cNvPr>
                <p:cNvGrpSpPr/>
                <p:nvPr/>
              </p:nvGrpSpPr>
              <p:grpSpPr>
                <a:xfrm>
                  <a:off x="568041" y="304800"/>
                  <a:ext cx="3824287" cy="11510501"/>
                  <a:chOff x="1443038" y="50800"/>
                  <a:chExt cx="3824287" cy="11510501"/>
                </a:xfrm>
              </p:grpSpPr>
              <p:pic>
                <p:nvPicPr>
                  <p:cNvPr id="5" name="그림 4">
                    <a:extLst>
                      <a:ext uri="{FF2B5EF4-FFF2-40B4-BE49-F238E27FC236}">
                        <a16:creationId xmlns:a16="http://schemas.microsoft.com/office/drawing/2014/main" id="{B735B26A-0CD5-4D03-B4F5-A40ED8913E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1414" t="962" r="1666" b="48973"/>
                  <a:stretch/>
                </p:blipFill>
                <p:spPr>
                  <a:xfrm>
                    <a:off x="1581150" y="50800"/>
                    <a:ext cx="3686175" cy="2641600"/>
                  </a:xfrm>
                  <a:prstGeom prst="rect">
                    <a:avLst/>
                  </a:prstGeom>
                </p:spPr>
              </p:pic>
              <p:pic>
                <p:nvPicPr>
                  <p:cNvPr id="6" name="그림 5">
                    <a:extLst>
                      <a:ext uri="{FF2B5EF4-FFF2-40B4-BE49-F238E27FC236}">
                        <a16:creationId xmlns:a16="http://schemas.microsoft.com/office/drawing/2014/main" id="{6FDF3D0F-90BE-46E6-AFD6-31FBD3AD97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1742" t="51039" r="-5161" b="1288"/>
                  <a:stretch/>
                </p:blipFill>
                <p:spPr>
                  <a:xfrm>
                    <a:off x="2214589" y="5569214"/>
                    <a:ext cx="1855761" cy="599208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3CDFEEF1-4850-4066-98F8-A67489D187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1414" t="56082" r="20616" b="1797"/>
                  <a:stretch/>
                </p:blipFill>
                <p:spPr>
                  <a:xfrm>
                    <a:off x="1469232" y="2815902"/>
                    <a:ext cx="2965450" cy="2374130"/>
                  </a:xfrm>
                  <a:prstGeom prst="rect">
                    <a:avLst/>
                  </a:prstGeom>
                </p:spPr>
              </p:pic>
              <p:pic>
                <p:nvPicPr>
                  <p:cNvPr id="10" name="그림 9">
                    <a:extLst>
                      <a:ext uri="{FF2B5EF4-FFF2-40B4-BE49-F238E27FC236}">
                        <a16:creationId xmlns:a16="http://schemas.microsoft.com/office/drawing/2014/main" id="{B497D704-2751-4650-A2B9-DBC9D0A3F7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79259" t="56082" r="1666" b="20661"/>
                  <a:stretch/>
                </p:blipFill>
                <p:spPr>
                  <a:xfrm>
                    <a:off x="4467850" y="2828160"/>
                    <a:ext cx="725487" cy="1227138"/>
                  </a:xfrm>
                  <a:prstGeom prst="rect">
                    <a:avLst/>
                  </a:prstGeom>
                </p:spPr>
              </p:pic>
              <p:pic>
                <p:nvPicPr>
                  <p:cNvPr id="12" name="그림 11">
                    <a:extLst>
                      <a:ext uri="{FF2B5EF4-FFF2-40B4-BE49-F238E27FC236}">
                        <a16:creationId xmlns:a16="http://schemas.microsoft.com/office/drawing/2014/main" id="{9B2B5318-7AE7-49D8-90B8-ABA497CF18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79259" t="78845" r="1666" b="11154"/>
                  <a:stretch/>
                </p:blipFill>
                <p:spPr>
                  <a:xfrm>
                    <a:off x="4467850" y="4079437"/>
                    <a:ext cx="725487" cy="527685"/>
                  </a:xfrm>
                  <a:prstGeom prst="rect">
                    <a:avLst/>
                  </a:prstGeom>
                </p:spPr>
              </p:pic>
              <p:pic>
                <p:nvPicPr>
                  <p:cNvPr id="13" name="그림 12">
                    <a:extLst>
                      <a:ext uri="{FF2B5EF4-FFF2-40B4-BE49-F238E27FC236}">
                        <a16:creationId xmlns:a16="http://schemas.microsoft.com/office/drawing/2014/main" id="{83841CB4-31F8-4121-8DA4-1A284B6CED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79259" t="88647" r="1666" b="1797"/>
                  <a:stretch/>
                </p:blipFill>
                <p:spPr>
                  <a:xfrm>
                    <a:off x="4473121" y="4666055"/>
                    <a:ext cx="725487" cy="504190"/>
                  </a:xfrm>
                  <a:prstGeom prst="rect">
                    <a:avLst/>
                  </a:prstGeom>
                </p:spPr>
              </p:pic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D3B7E073-1C23-4AB3-8F73-0A5E3ABD0BB9}"/>
                      </a:ext>
                    </a:extLst>
                  </p:cNvPr>
                  <p:cNvSpPr txBox="1"/>
                  <p:nvPr/>
                </p:nvSpPr>
                <p:spPr>
                  <a:xfrm>
                    <a:off x="3890170" y="653664"/>
                    <a:ext cx="454025" cy="1384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300" dirty="0"/>
                      <a:t>구분되며</a:t>
                    </a:r>
                    <a:r>
                      <a:rPr lang="en-US" altLang="ko-KR" sz="300" dirty="0"/>
                      <a:t>,</a:t>
                    </a:r>
                    <a:endParaRPr lang="ko-KR" altLang="en-US" sz="300" dirty="0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7DED2C4-3754-4857-AC4D-835689AB0B63}"/>
                      </a:ext>
                    </a:extLst>
                  </p:cNvPr>
                  <p:cNvSpPr txBox="1"/>
                  <p:nvPr/>
                </p:nvSpPr>
                <p:spPr>
                  <a:xfrm>
                    <a:off x="4101705" y="792163"/>
                    <a:ext cx="665954" cy="1384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300" dirty="0"/>
                      <a:t>나누어집니다</a:t>
                    </a:r>
                    <a:r>
                      <a:rPr lang="en-US" altLang="ko-KR" sz="300" dirty="0"/>
                      <a:t>.</a:t>
                    </a:r>
                    <a:endParaRPr lang="ko-KR" altLang="en-US" sz="300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F9C6028-3C2B-49DF-B9E1-0B5CFAD148E9}"/>
                      </a:ext>
                    </a:extLst>
                  </p:cNvPr>
                  <p:cNvSpPr txBox="1"/>
                  <p:nvPr/>
                </p:nvSpPr>
                <p:spPr>
                  <a:xfrm>
                    <a:off x="2511822" y="264359"/>
                    <a:ext cx="227885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400" dirty="0"/>
                      <a:t>인벤토리</a:t>
                    </a:r>
                    <a:r>
                      <a:rPr lang="en-US" altLang="ko-KR" sz="300" dirty="0"/>
                      <a:t>(’21.12.30 </a:t>
                    </a:r>
                    <a:r>
                      <a:rPr lang="ko-KR" altLang="en-US" sz="300" dirty="0"/>
                      <a:t>공개</a:t>
                    </a:r>
                    <a:r>
                      <a:rPr lang="en-US" altLang="ko-KR" sz="300" dirty="0"/>
                      <a:t>)</a:t>
                    </a:r>
                    <a:r>
                      <a:rPr lang="ko-KR" altLang="en-US" sz="400" dirty="0"/>
                      <a:t> 를 바탕으로</a:t>
                    </a:r>
                    <a:r>
                      <a:rPr lang="en-US" altLang="ko-KR" sz="400" dirty="0"/>
                      <a:t>,</a:t>
                    </a:r>
                    <a:r>
                      <a:rPr lang="ko-KR" altLang="en-US" sz="400" dirty="0"/>
                      <a:t> 한국에너지기술연구원 정책연구실은</a:t>
                    </a:r>
                    <a:endParaRPr lang="ko-KR" altLang="en-US" sz="200" dirty="0"/>
                  </a:p>
                </p:txBody>
              </p:sp>
              <p:cxnSp>
                <p:nvCxnSpPr>
                  <p:cNvPr id="23" name="직선 화살표 연결선 22">
                    <a:extLst>
                      <a:ext uri="{FF2B5EF4-FFF2-40B4-BE49-F238E27FC236}">
                        <a16:creationId xmlns:a16="http://schemas.microsoft.com/office/drawing/2014/main" id="{82FC4282-6D95-4C44-B696-8E78B28181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36622" y="388590"/>
                    <a:ext cx="10320" cy="7790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17078E1D-BC2B-4B59-93BB-B1B27A6872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00450" y="470793"/>
                    <a:ext cx="469900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D908458-FE94-4993-BE7C-885A5ED13CDC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616" y="1765068"/>
                    <a:ext cx="296545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400" dirty="0"/>
                      <a:t>에너지 분야는 </a:t>
                    </a:r>
                    <a:r>
                      <a:rPr lang="en-US" altLang="ko-KR" sz="400" dirty="0"/>
                      <a:t>5</a:t>
                    </a:r>
                    <a:r>
                      <a:rPr lang="ko-KR" altLang="en-US" sz="400" dirty="0"/>
                      <a:t>개의 중분류로 구성됩니다</a:t>
                    </a:r>
                    <a:r>
                      <a:rPr lang="en-US" altLang="ko-KR" sz="400" dirty="0"/>
                      <a:t>.</a:t>
                    </a:r>
                    <a:endParaRPr lang="ko-KR" altLang="en-US" sz="400" dirty="0"/>
                  </a:p>
                </p:txBody>
              </p:sp>
              <p:pic>
                <p:nvPicPr>
                  <p:cNvPr id="31" name="그림 30">
                    <a:extLst>
                      <a:ext uri="{FF2B5EF4-FFF2-40B4-BE49-F238E27FC236}">
                        <a16:creationId xmlns:a16="http://schemas.microsoft.com/office/drawing/2014/main" id="{E8A9109E-7D6B-42A1-A42F-430CC2688D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1414" t="46290" r="1666" b="48973"/>
                  <a:stretch/>
                </p:blipFill>
                <p:spPr>
                  <a:xfrm>
                    <a:off x="1497466" y="2083249"/>
                    <a:ext cx="3686175" cy="249911"/>
                  </a:xfrm>
                  <a:prstGeom prst="rect">
                    <a:avLst/>
                  </a:prstGeom>
                </p:spPr>
              </p:pic>
              <p:pic>
                <p:nvPicPr>
                  <p:cNvPr id="32" name="그림 31">
                    <a:extLst>
                      <a:ext uri="{FF2B5EF4-FFF2-40B4-BE49-F238E27FC236}">
                        <a16:creationId xmlns:a16="http://schemas.microsoft.com/office/drawing/2014/main" id="{81F3D0DA-8785-4586-B448-5CCA35E0ED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1414" t="39104" r="1666" b="56138"/>
                  <a:stretch/>
                </p:blipFill>
                <p:spPr>
                  <a:xfrm>
                    <a:off x="1443038" y="2512332"/>
                    <a:ext cx="3686175" cy="251040"/>
                  </a:xfrm>
                  <a:prstGeom prst="rect">
                    <a:avLst/>
                  </a:prstGeom>
                </p:spPr>
              </p:pic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0A58BE85-9248-4C89-9F05-BCB6E1DCAB1B}"/>
                      </a:ext>
                    </a:extLst>
                  </p:cNvPr>
                  <p:cNvSpPr txBox="1"/>
                  <p:nvPr/>
                </p:nvSpPr>
                <p:spPr>
                  <a:xfrm>
                    <a:off x="1502400" y="2300334"/>
                    <a:ext cx="2965450" cy="21544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400" dirty="0"/>
                      <a:t>데이터 시각화의 방법 중 하나인 </a:t>
                    </a:r>
                    <a:r>
                      <a:rPr lang="ko-KR" altLang="en-US" sz="400" dirty="0" err="1"/>
                      <a:t>트리맵</a:t>
                    </a:r>
                    <a:r>
                      <a:rPr lang="en-US" altLang="ko-KR" sz="400" dirty="0"/>
                      <a:t>(</a:t>
                    </a:r>
                    <a:r>
                      <a:rPr lang="en-US" altLang="ko-KR" sz="400" dirty="0" err="1"/>
                      <a:t>TreeMap</a:t>
                    </a:r>
                    <a:r>
                      <a:rPr lang="en-US" altLang="ko-KR" sz="400" dirty="0"/>
                      <a:t>)</a:t>
                    </a:r>
                    <a:r>
                      <a:rPr lang="ko-KR" altLang="en-US" sz="400" dirty="0"/>
                      <a:t>은 다양한 색상과 크기의 사각형을 활용하여 계층 구조를 보여주며</a:t>
                    </a:r>
                    <a:r>
                      <a:rPr lang="en-US" altLang="ko-KR" sz="400" dirty="0"/>
                      <a:t>,</a:t>
                    </a:r>
                    <a:r>
                      <a:rPr lang="ko-KR" altLang="en-US" sz="400" dirty="0"/>
                      <a:t> </a:t>
                    </a:r>
                    <a:endParaRPr lang="en-US" altLang="ko-KR" sz="400" dirty="0"/>
                  </a:p>
                  <a:p>
                    <a:r>
                      <a:rPr lang="ko-KR" altLang="en-US" sz="400" dirty="0"/>
                      <a:t>데이터의 계층 구조와 변수 사이 관계를 확인하는 데 유용하게 활용됩니다</a:t>
                    </a:r>
                    <a:r>
                      <a:rPr lang="en-US" altLang="ko-KR" sz="400" dirty="0"/>
                      <a:t>.</a:t>
                    </a:r>
                    <a:endParaRPr lang="ko-KR" altLang="en-US" sz="400" dirty="0"/>
                  </a:p>
                </p:txBody>
              </p:sp>
              <p:pic>
                <p:nvPicPr>
                  <p:cNvPr id="35" name="그림 34">
                    <a:extLst>
                      <a:ext uri="{FF2B5EF4-FFF2-40B4-BE49-F238E27FC236}">
                        <a16:creationId xmlns:a16="http://schemas.microsoft.com/office/drawing/2014/main" id="{097AD3B2-6D37-4F72-9440-A3F511ED75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1742" t="48597" r="-5161" b="49762"/>
                  <a:stretch/>
                </p:blipFill>
                <p:spPr>
                  <a:xfrm>
                    <a:off x="1550195" y="5242562"/>
                    <a:ext cx="2222500" cy="2470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</p:pic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D8CF9A3-3B82-4DF5-8786-241C90725B06}"/>
                      </a:ext>
                    </a:extLst>
                  </p:cNvPr>
                  <p:cNvSpPr txBox="1"/>
                  <p:nvPr/>
                </p:nvSpPr>
                <p:spPr>
                  <a:xfrm>
                    <a:off x="1581150" y="5366068"/>
                    <a:ext cx="1662453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400" dirty="0"/>
                      <a:t>온실가스 배출 비중 순으로 나타낸 결과입니다</a:t>
                    </a:r>
                    <a:r>
                      <a:rPr lang="en-US" altLang="ko-KR" sz="400" dirty="0"/>
                      <a:t>.</a:t>
                    </a:r>
                    <a:endParaRPr lang="ko-KR" altLang="en-US" sz="400" dirty="0"/>
                  </a:p>
                </p:txBody>
              </p:sp>
            </p:grp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A54912EB-E8AE-40F1-9348-A23F99C72E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8703" y="791468"/>
                  <a:ext cx="2430463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BFA5DBF6-8E10-4D9E-B301-0BBF17C6D5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4047" y="870843"/>
                  <a:ext cx="132715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C945FB6-9C9E-43F8-AF63-6C5D9E3A9002}"/>
                    </a:ext>
                  </a:extLst>
                </p:cNvPr>
                <p:cNvSpPr txBox="1"/>
                <p:nvPr/>
              </p:nvSpPr>
              <p:spPr>
                <a:xfrm>
                  <a:off x="557213" y="743506"/>
                  <a:ext cx="187778" cy="3231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00"/>
                    <a:t>한 문단으로</a:t>
                  </a:r>
                  <a:endParaRPr lang="ko-KR" altLang="en-US" sz="300" dirty="0"/>
                </a:p>
              </p:txBody>
            </p:sp>
            <p:sp>
              <p:nvSpPr>
                <p:cNvPr id="45" name="왼쪽 중괄호 44">
                  <a:extLst>
                    <a:ext uri="{FF2B5EF4-FFF2-40B4-BE49-F238E27FC236}">
                      <a16:creationId xmlns:a16="http://schemas.microsoft.com/office/drawing/2014/main" id="{E1E3DF01-60C9-4D52-BACA-21E6DC7E7D07}"/>
                    </a:ext>
                  </a:extLst>
                </p:cNvPr>
                <p:cNvSpPr/>
                <p:nvPr/>
              </p:nvSpPr>
              <p:spPr>
                <a:xfrm>
                  <a:off x="768328" y="711200"/>
                  <a:ext cx="45719" cy="390553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F44A15EE-32B1-44D4-9FEB-0DA15F06C5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414" t="33617" r="1666" b="61602"/>
                <a:stretch/>
              </p:blipFill>
              <p:spPr>
                <a:xfrm>
                  <a:off x="706153" y="2170906"/>
                  <a:ext cx="3686175" cy="252247"/>
                </a:xfrm>
                <a:prstGeom prst="rect">
                  <a:avLst/>
                </a:prstGeom>
              </p:spPr>
            </p:pic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92ABD8B-1327-4EAE-918D-403F985B2B95}"/>
                    </a:ext>
                  </a:extLst>
                </p:cNvPr>
                <p:cNvSpPr txBox="1"/>
                <p:nvPr/>
              </p:nvSpPr>
              <p:spPr>
                <a:xfrm>
                  <a:off x="3610596" y="1144104"/>
                  <a:ext cx="454025" cy="1384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00"/>
                    <a:t>온실가스의</a:t>
                  </a:r>
                  <a:endParaRPr lang="ko-KR" altLang="en-US" sz="300" dirty="0"/>
                </a:p>
              </p:txBody>
            </p: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6ACAD5FA-01EE-4C67-AF54-3519B39B45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1813" y="1246287"/>
                  <a:ext cx="8096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4D6CD4B-4AF0-4570-9946-219C559C56CB}"/>
                </a:ext>
              </a:extLst>
            </p:cNvPr>
            <p:cNvSpPr txBox="1"/>
            <p:nvPr/>
          </p:nvSpPr>
          <p:spPr>
            <a:xfrm>
              <a:off x="3309146" y="6371151"/>
              <a:ext cx="687616" cy="153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400"/>
                <a:t>대분류 구분</a:t>
              </a:r>
              <a:endParaRPr lang="ko-KR" altLang="en-US" sz="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063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63</Words>
  <Application>Microsoft Office PowerPoint</Application>
  <PresentationFormat>화면 슬라이드 쇼(4:3)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안지석</dc:creator>
  <cp:lastModifiedBy>안지석</cp:lastModifiedBy>
  <cp:revision>17</cp:revision>
  <dcterms:created xsi:type="dcterms:W3CDTF">2022-02-16T00:41:31Z</dcterms:created>
  <dcterms:modified xsi:type="dcterms:W3CDTF">2022-02-16T04:45:55Z</dcterms:modified>
</cp:coreProperties>
</file>