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69" r:id="rId4"/>
    <p:sldId id="270" r:id="rId5"/>
    <p:sldId id="271" r:id="rId6"/>
    <p:sldId id="272" r:id="rId7"/>
    <p:sldId id="273"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204" y="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62C1-D7DC-4414-9023-C20CA71B82F5}"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58F10-19AD-48EF-BA0C-00A5775E2F7D}" type="slidenum">
              <a:rPr lang="ko-KR" altLang="en-US" smtClean="0"/>
              <a:t>‹#›</a:t>
            </a:fld>
            <a:endParaRPr lang="ko-KR" altLang="en-US"/>
          </a:p>
        </p:txBody>
      </p:sp>
    </p:spTree>
    <p:extLst>
      <p:ext uri="{BB962C8B-B14F-4D97-AF65-F5344CB8AC3E}">
        <p14:creationId xmlns:p14="http://schemas.microsoft.com/office/powerpoint/2010/main" val="293397302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85F2B7-DE3D-48C9-91E3-E145167EA87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E863241-3E4C-48F7-99A4-226039609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1228725-2C06-4F2E-8148-A1E09FEBD74B}"/>
              </a:ext>
            </a:extLst>
          </p:cNvPr>
          <p:cNvSpPr>
            <a:spLocks noGrp="1"/>
          </p:cNvSpPr>
          <p:nvPr>
            <p:ph type="dt" sz="half" idx="10"/>
          </p:nvPr>
        </p:nvSpPr>
        <p:spPr/>
        <p:txBody>
          <a:bodyPr/>
          <a:lstStyle/>
          <a:p>
            <a:fld id="{B8CBC754-F403-403C-B916-A7AF2A86B878}"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7117CE57-ED55-4397-93A6-5C9D25E3F7D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386EF9-7BBD-4199-8A93-27FEF4703371}"/>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190211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5D0F76-496B-4960-B1C9-D83A6615396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7992F7B-A039-47C1-9A60-72773D4304F1}"/>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A8E232E-0B9A-4B1E-9402-3C3B6F3241BE}"/>
              </a:ext>
            </a:extLst>
          </p:cNvPr>
          <p:cNvSpPr>
            <a:spLocks noGrp="1"/>
          </p:cNvSpPr>
          <p:nvPr>
            <p:ph type="dt" sz="half" idx="10"/>
          </p:nvPr>
        </p:nvSpPr>
        <p:spPr/>
        <p:txBody>
          <a:bodyPr/>
          <a:lstStyle/>
          <a:p>
            <a:fld id="{BF4AB99B-7D9F-4CEB-8E7D-0B21AC0C5F42}"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6A506672-7588-41EB-99B6-3139ED448A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6D085D3-3E21-4375-A669-5B871A29ABB5}"/>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134044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DD593F6-E4E0-44E1-B709-053FDFD4624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22AF111-D28D-4ED2-ABCF-6CAC2E35B45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20DF230-EB86-48B0-AC75-5164161DF529}"/>
              </a:ext>
            </a:extLst>
          </p:cNvPr>
          <p:cNvSpPr>
            <a:spLocks noGrp="1"/>
          </p:cNvSpPr>
          <p:nvPr>
            <p:ph type="dt" sz="half" idx="10"/>
          </p:nvPr>
        </p:nvSpPr>
        <p:spPr/>
        <p:txBody>
          <a:bodyPr/>
          <a:lstStyle/>
          <a:p>
            <a:fld id="{0C0902B2-B378-409E-B52C-174AFDC2D3AF}"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AFC4FEB1-0E03-4F84-AE7A-FC09C8179F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C53711-081B-4401-81ED-4AE10F0FD50E}"/>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257452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CC70D-3DE4-4E19-8E33-11AF41DDBD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CFC7DD5-49F6-4598-9E0C-7206D3500EC9}"/>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1EF4D89-7A7C-4A7E-A5BA-5729048F1E67}"/>
              </a:ext>
            </a:extLst>
          </p:cNvPr>
          <p:cNvSpPr>
            <a:spLocks noGrp="1"/>
          </p:cNvSpPr>
          <p:nvPr>
            <p:ph type="dt" sz="half" idx="10"/>
          </p:nvPr>
        </p:nvSpPr>
        <p:spPr/>
        <p:txBody>
          <a:bodyPr/>
          <a:lstStyle/>
          <a:p>
            <a:fld id="{4905C80D-9AB6-467E-B177-E2A7E9AC66A6}"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4922DE9E-BFA4-4609-BC08-9E7A66F833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00E7E5-61B2-44EF-90E0-08DB1A8D6A0D}"/>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345176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4CDF6A-3941-4B68-8DAD-0BE7B77D886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E2ED3E7-39B0-4121-9E52-98E53F273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8BEF026A-F821-4CBB-8BEF-2C13C74844ED}"/>
              </a:ext>
            </a:extLst>
          </p:cNvPr>
          <p:cNvSpPr>
            <a:spLocks noGrp="1"/>
          </p:cNvSpPr>
          <p:nvPr>
            <p:ph type="dt" sz="half" idx="10"/>
          </p:nvPr>
        </p:nvSpPr>
        <p:spPr/>
        <p:txBody>
          <a:bodyPr/>
          <a:lstStyle/>
          <a:p>
            <a:fld id="{221CB733-D165-4907-BEB0-C8B9A19A67D3}"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ED42C5FE-B2B0-46C4-ACDB-27840C43BC0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732E4C7-2D8B-48E6-9BE4-7A0BFFE69EE7}"/>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132834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0A918-C834-4D1F-911E-18F364A289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5B5EE11-179E-4611-9191-ECFE3F01F80F}"/>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7A540B7-FE1F-4075-8309-D0D8DF26D4EC}"/>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F4C9BDCB-8E13-4BCE-B0A1-75470C678C6E}"/>
              </a:ext>
            </a:extLst>
          </p:cNvPr>
          <p:cNvSpPr>
            <a:spLocks noGrp="1"/>
          </p:cNvSpPr>
          <p:nvPr>
            <p:ph type="dt" sz="half" idx="10"/>
          </p:nvPr>
        </p:nvSpPr>
        <p:spPr/>
        <p:txBody>
          <a:bodyPr/>
          <a:lstStyle/>
          <a:p>
            <a:fld id="{78452A59-DCA0-461E-A4E4-F4D1B0CD9613}" type="datetime1">
              <a:rPr lang="ko-KR" altLang="en-US" smtClean="0"/>
              <a:t>2023-09-25</a:t>
            </a:fld>
            <a:endParaRPr lang="ko-KR" altLang="en-US"/>
          </a:p>
        </p:txBody>
      </p:sp>
      <p:sp>
        <p:nvSpPr>
          <p:cNvPr id="6" name="바닥글 개체 틀 5">
            <a:extLst>
              <a:ext uri="{FF2B5EF4-FFF2-40B4-BE49-F238E27FC236}">
                <a16:creationId xmlns:a16="http://schemas.microsoft.com/office/drawing/2014/main" id="{229BB8DA-14B5-4661-9D0E-01848B1F7C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2A37524-210E-419C-9DA3-D1FFF06ED148}"/>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355848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4B9E6A-3E6E-4154-A8CF-BF3177FB2F1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CB6A3BC-2F62-41FE-B8DC-8B1D79E06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B79EE2F6-EBAB-44A0-8034-3884110A2847}"/>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ACC28AE-9622-41E4-9D7C-17CA280D2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3AD5438-8482-4FAD-B06B-58CBF91D0209}"/>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9117B17A-4673-47C8-BB5A-3E35FBA02AE7}"/>
              </a:ext>
            </a:extLst>
          </p:cNvPr>
          <p:cNvSpPr>
            <a:spLocks noGrp="1"/>
          </p:cNvSpPr>
          <p:nvPr>
            <p:ph type="dt" sz="half" idx="10"/>
          </p:nvPr>
        </p:nvSpPr>
        <p:spPr/>
        <p:txBody>
          <a:bodyPr/>
          <a:lstStyle/>
          <a:p>
            <a:fld id="{3BABBC09-3ABA-4FE3-978C-269E4611FEE9}" type="datetime1">
              <a:rPr lang="ko-KR" altLang="en-US" smtClean="0"/>
              <a:t>2023-09-25</a:t>
            </a:fld>
            <a:endParaRPr lang="ko-KR" altLang="en-US"/>
          </a:p>
        </p:txBody>
      </p:sp>
      <p:sp>
        <p:nvSpPr>
          <p:cNvPr id="8" name="바닥글 개체 틀 7">
            <a:extLst>
              <a:ext uri="{FF2B5EF4-FFF2-40B4-BE49-F238E27FC236}">
                <a16:creationId xmlns:a16="http://schemas.microsoft.com/office/drawing/2014/main" id="{4D8951D5-F1C1-4665-935E-4988A3B2D22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C61669F-2B90-4263-8EFF-84B187FAAFB8}"/>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384858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C55059-510F-48CE-96DB-F120827DF43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C7364B9-8BDE-428F-93C1-664A224C5873}"/>
              </a:ext>
            </a:extLst>
          </p:cNvPr>
          <p:cNvSpPr>
            <a:spLocks noGrp="1"/>
          </p:cNvSpPr>
          <p:nvPr>
            <p:ph type="dt" sz="half" idx="10"/>
          </p:nvPr>
        </p:nvSpPr>
        <p:spPr/>
        <p:txBody>
          <a:bodyPr/>
          <a:lstStyle/>
          <a:p>
            <a:fld id="{04BFA9A4-902D-4246-871D-CC44969FB96D}" type="datetime1">
              <a:rPr lang="ko-KR" altLang="en-US" smtClean="0"/>
              <a:t>2023-09-25</a:t>
            </a:fld>
            <a:endParaRPr lang="ko-KR" altLang="en-US"/>
          </a:p>
        </p:txBody>
      </p:sp>
      <p:sp>
        <p:nvSpPr>
          <p:cNvPr id="4" name="바닥글 개체 틀 3">
            <a:extLst>
              <a:ext uri="{FF2B5EF4-FFF2-40B4-BE49-F238E27FC236}">
                <a16:creationId xmlns:a16="http://schemas.microsoft.com/office/drawing/2014/main" id="{8FC75886-D787-4C3C-8303-F49B2351032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3753A31-2822-4054-ADE6-E94ECD99D8B3}"/>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140084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0C76F5D-A0EE-4A38-91D1-C53574A3CBD0}"/>
              </a:ext>
            </a:extLst>
          </p:cNvPr>
          <p:cNvSpPr>
            <a:spLocks noGrp="1"/>
          </p:cNvSpPr>
          <p:nvPr>
            <p:ph type="dt" sz="half" idx="10"/>
          </p:nvPr>
        </p:nvSpPr>
        <p:spPr/>
        <p:txBody>
          <a:bodyPr/>
          <a:lstStyle/>
          <a:p>
            <a:fld id="{C5056263-2D09-46C0-B989-9F60D27696D2}" type="datetime1">
              <a:rPr lang="ko-KR" altLang="en-US" smtClean="0"/>
              <a:t>2023-09-25</a:t>
            </a:fld>
            <a:endParaRPr lang="ko-KR" altLang="en-US"/>
          </a:p>
        </p:txBody>
      </p:sp>
      <p:sp>
        <p:nvSpPr>
          <p:cNvPr id="3" name="바닥글 개체 틀 2">
            <a:extLst>
              <a:ext uri="{FF2B5EF4-FFF2-40B4-BE49-F238E27FC236}">
                <a16:creationId xmlns:a16="http://schemas.microsoft.com/office/drawing/2014/main" id="{933478AC-A1A2-4A5F-8BA7-BA7A12F3A2A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4C7108F-D707-454E-8FD4-21FDE4B7152D}"/>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314682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7E326F-A099-429E-A3A1-655CC3386EF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EEB2B56-7818-4558-B9EA-B660FF7A8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542F99C0-4C25-4B39-8153-E4DFBB9D5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7B1D57E-7005-476C-8350-9F2283D5BC55}"/>
              </a:ext>
            </a:extLst>
          </p:cNvPr>
          <p:cNvSpPr>
            <a:spLocks noGrp="1"/>
          </p:cNvSpPr>
          <p:nvPr>
            <p:ph type="dt" sz="half" idx="10"/>
          </p:nvPr>
        </p:nvSpPr>
        <p:spPr/>
        <p:txBody>
          <a:bodyPr/>
          <a:lstStyle/>
          <a:p>
            <a:fld id="{3F2A1979-9DAE-408D-8A33-A9477FF7EAAC}" type="datetime1">
              <a:rPr lang="ko-KR" altLang="en-US" smtClean="0"/>
              <a:t>2023-09-25</a:t>
            </a:fld>
            <a:endParaRPr lang="ko-KR" altLang="en-US"/>
          </a:p>
        </p:txBody>
      </p:sp>
      <p:sp>
        <p:nvSpPr>
          <p:cNvPr id="6" name="바닥글 개체 틀 5">
            <a:extLst>
              <a:ext uri="{FF2B5EF4-FFF2-40B4-BE49-F238E27FC236}">
                <a16:creationId xmlns:a16="http://schemas.microsoft.com/office/drawing/2014/main" id="{E9ADD4CE-02AB-43AA-A618-EFC07C3ECE6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F178E5-B4FF-4115-AC95-7ACB2D09BCBB}"/>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271828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88545-01D0-45D3-93C4-732A8A0421D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996E889-3875-4EC4-8D92-0720AC9AF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2CDD5B8-AF11-4699-BEA4-0C215D8DE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D166442-60F3-4587-96CF-81679F023144}"/>
              </a:ext>
            </a:extLst>
          </p:cNvPr>
          <p:cNvSpPr>
            <a:spLocks noGrp="1"/>
          </p:cNvSpPr>
          <p:nvPr>
            <p:ph type="dt" sz="half" idx="10"/>
          </p:nvPr>
        </p:nvSpPr>
        <p:spPr/>
        <p:txBody>
          <a:bodyPr/>
          <a:lstStyle/>
          <a:p>
            <a:fld id="{748ECCF5-C974-456C-B72A-F4078431BB61}" type="datetime1">
              <a:rPr lang="ko-KR" altLang="en-US" smtClean="0"/>
              <a:t>2023-09-25</a:t>
            </a:fld>
            <a:endParaRPr lang="ko-KR" altLang="en-US"/>
          </a:p>
        </p:txBody>
      </p:sp>
      <p:sp>
        <p:nvSpPr>
          <p:cNvPr id="6" name="바닥글 개체 틀 5">
            <a:extLst>
              <a:ext uri="{FF2B5EF4-FFF2-40B4-BE49-F238E27FC236}">
                <a16:creationId xmlns:a16="http://schemas.microsoft.com/office/drawing/2014/main" id="{F05B10D1-F7D3-45FF-AB2E-211E7CF842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78E1F4-1EC2-4BAC-AA59-D7DFB4578FE0}"/>
              </a:ext>
            </a:extLst>
          </p:cNvPr>
          <p:cNvSpPr>
            <a:spLocks noGrp="1"/>
          </p:cNvSpPr>
          <p:nvPr>
            <p:ph type="sldNum" sz="quarter" idx="12"/>
          </p:nvPr>
        </p:nvSpPr>
        <p:spPr/>
        <p:txBody>
          <a:body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415297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F174AE6-0A7E-4EB6-90C7-A13B7C4E7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5F28D5D-AAE6-417B-BF1D-032A8306F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B42C32B-F6DD-432E-9329-37ADE830F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EDD77-2FB4-4C72-8D17-54C79A82AAD1}" type="datetime1">
              <a:rPr lang="ko-KR" altLang="en-US" smtClean="0"/>
              <a:t>2023-09-25</a:t>
            </a:fld>
            <a:endParaRPr lang="ko-KR" altLang="en-US"/>
          </a:p>
        </p:txBody>
      </p:sp>
      <p:sp>
        <p:nvSpPr>
          <p:cNvPr id="5" name="바닥글 개체 틀 4">
            <a:extLst>
              <a:ext uri="{FF2B5EF4-FFF2-40B4-BE49-F238E27FC236}">
                <a16:creationId xmlns:a16="http://schemas.microsoft.com/office/drawing/2014/main" id="{E645B1D1-3FBA-4D77-8752-362C90342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181BCB9-FE18-4DF0-AD02-F29D8D109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4BBCE-2797-41B5-8BA4-105457AB5E7A}" type="slidenum">
              <a:rPr lang="ko-KR" altLang="en-US" smtClean="0"/>
              <a:t>‹#›</a:t>
            </a:fld>
            <a:endParaRPr lang="ko-KR" altLang="en-US"/>
          </a:p>
        </p:txBody>
      </p:sp>
    </p:spTree>
    <p:extLst>
      <p:ext uri="{BB962C8B-B14F-4D97-AF65-F5344CB8AC3E}">
        <p14:creationId xmlns:p14="http://schemas.microsoft.com/office/powerpoint/2010/main" val="148121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1524000" y="1122363"/>
            <a:ext cx="9144000" cy="2387600"/>
          </a:xfrm>
        </p:spPr>
        <p:txBody>
          <a:bodyPr/>
          <a:lstStyle/>
          <a:p>
            <a:r>
              <a:rPr lang="en-US" altLang="ko-KR" dirty="0">
                <a:latin typeface="Gowun Batang" pitchFamily="2" charset="-127"/>
                <a:ea typeface="Gowun Batang" pitchFamily="2" charset="-127"/>
              </a:rPr>
              <a:t>GCAM Assignment #3</a:t>
            </a:r>
            <a:endParaRPr lang="ko-KR" altLang="en-US" dirty="0">
              <a:latin typeface="Gowun Batang" pitchFamily="2" charset="-127"/>
              <a:ea typeface="Gowun Batang" pitchFamily="2" charset="-127"/>
            </a:endParaRPr>
          </a:p>
        </p:txBody>
      </p:sp>
      <p:sp>
        <p:nvSpPr>
          <p:cNvPr id="3" name="부제목 2">
            <a:extLst>
              <a:ext uri="{FF2B5EF4-FFF2-40B4-BE49-F238E27FC236}">
                <a16:creationId xmlns:a16="http://schemas.microsoft.com/office/drawing/2014/main" id="{2A89AD0A-964D-4D1D-80AD-40A740354932}"/>
              </a:ext>
            </a:extLst>
          </p:cNvPr>
          <p:cNvSpPr>
            <a:spLocks noGrp="1"/>
          </p:cNvSpPr>
          <p:nvPr>
            <p:ph type="subTitle" idx="1"/>
          </p:nvPr>
        </p:nvSpPr>
        <p:spPr>
          <a:xfrm>
            <a:off x="1524000" y="4079875"/>
            <a:ext cx="9144000" cy="1655762"/>
          </a:xfrm>
        </p:spPr>
        <p:txBody>
          <a:bodyPr>
            <a:normAutofit/>
          </a:bodyPr>
          <a:lstStyle/>
          <a:p>
            <a:endParaRPr lang="en-US" altLang="ko-KR" dirty="0"/>
          </a:p>
          <a:p>
            <a:endParaRPr lang="en-US" altLang="ko-KR" dirty="0">
              <a:latin typeface="Gowun Batang" pitchFamily="2" charset="-127"/>
              <a:ea typeface="Gowun Batang" pitchFamily="2" charset="-127"/>
            </a:endParaRPr>
          </a:p>
          <a:p>
            <a:r>
              <a:rPr lang="en-US" altLang="ko-KR" dirty="0">
                <a:latin typeface="Gowun Batang" pitchFamily="2" charset="-127"/>
                <a:ea typeface="Gowun Batang" pitchFamily="2" charset="-127"/>
              </a:rPr>
              <a:t>ITM 20235575 </a:t>
            </a:r>
            <a:r>
              <a:rPr lang="ko-KR" altLang="en-US" dirty="0">
                <a:latin typeface="Gowun Batang" pitchFamily="2" charset="-127"/>
                <a:ea typeface="Gowun Batang" pitchFamily="2" charset="-127"/>
              </a:rPr>
              <a:t>안지석</a:t>
            </a:r>
            <a:endParaRPr lang="en-US" altLang="ko-KR" dirty="0">
              <a:latin typeface="Gowun Batang" pitchFamily="2" charset="-127"/>
              <a:ea typeface="Gowun Batang" pitchFamily="2" charset="-127"/>
            </a:endParaRPr>
          </a:p>
        </p:txBody>
      </p:sp>
      <p:sp>
        <p:nvSpPr>
          <p:cNvPr id="4" name="슬라이드 번호 개체 틀 3">
            <a:extLst>
              <a:ext uri="{FF2B5EF4-FFF2-40B4-BE49-F238E27FC236}">
                <a16:creationId xmlns:a16="http://schemas.microsoft.com/office/drawing/2014/main" id="{2E78A4AE-BCFC-4B59-A968-A0FD84D34E96}"/>
              </a:ext>
            </a:extLst>
          </p:cNvPr>
          <p:cNvSpPr>
            <a:spLocks noGrp="1"/>
          </p:cNvSpPr>
          <p:nvPr>
            <p:ph type="sldNum" sz="quarter" idx="12"/>
          </p:nvPr>
        </p:nvSpPr>
        <p:spPr/>
        <p:txBody>
          <a:bodyPr/>
          <a:lstStyle/>
          <a:p>
            <a:fld id="{21B4BBCE-2797-41B5-8BA4-105457AB5E7A}" type="slidenum">
              <a:rPr lang="ko-KR" altLang="en-US" smtClean="0"/>
              <a:t>1</a:t>
            </a:fld>
            <a:endParaRPr lang="ko-KR" altLang="en-US"/>
          </a:p>
        </p:txBody>
      </p:sp>
    </p:spTree>
    <p:extLst>
      <p:ext uri="{BB962C8B-B14F-4D97-AF65-F5344CB8AC3E}">
        <p14:creationId xmlns:p14="http://schemas.microsoft.com/office/powerpoint/2010/main" val="220831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BF23D46-A077-451D-8F38-546CB2D2A729}"/>
              </a:ext>
            </a:extLst>
          </p:cNvPr>
          <p:cNvSpPr txBox="1"/>
          <p:nvPr/>
        </p:nvSpPr>
        <p:spPr>
          <a:xfrm>
            <a:off x="416169" y="1371600"/>
            <a:ext cx="11220018" cy="4401205"/>
          </a:xfrm>
          <a:prstGeom prst="rect">
            <a:avLst/>
          </a:prstGeom>
          <a:noFill/>
        </p:spPr>
        <p:txBody>
          <a:bodyPr wrap="square" rtlCol="0">
            <a:spAutoFit/>
          </a:bodyPr>
          <a:lstStyle/>
          <a:p>
            <a:pPr marL="457200" indent="-457200">
              <a:buFontTx/>
              <a:buChar char="-"/>
            </a:pPr>
            <a:r>
              <a:rPr lang="en-US" altLang="ko-KR" sz="2800" dirty="0">
                <a:latin typeface="Gowun Batang" pitchFamily="2" charset="-127"/>
                <a:ea typeface="Gowun Batang" pitchFamily="2" charset="-127"/>
              </a:rPr>
              <a:t>I ran two different scenarios(Reference, Decarbonization) using the given  material for GCAM assignment 3. </a:t>
            </a:r>
          </a:p>
          <a:p>
            <a:pPr marL="457200" indent="-457200">
              <a:buFontTx/>
              <a:buChar char="-"/>
            </a:pPr>
            <a:endParaRPr lang="en-US" altLang="ko-KR" sz="2800" dirty="0">
              <a:latin typeface="Gowun Batang" pitchFamily="2" charset="-127"/>
              <a:ea typeface="Gowun Batang" pitchFamily="2" charset="-127"/>
            </a:endParaRPr>
          </a:p>
          <a:p>
            <a:pPr marL="457200" indent="-457200">
              <a:buFontTx/>
              <a:buChar char="-"/>
            </a:pPr>
            <a:r>
              <a:rPr lang="en-US" altLang="ko-KR" sz="2800" dirty="0">
                <a:latin typeface="Gowun Batang" pitchFamily="2" charset="-127"/>
                <a:ea typeface="Gowun Batang" pitchFamily="2" charset="-127"/>
              </a:rPr>
              <a:t>To plot the results, used R library called </a:t>
            </a:r>
            <a:r>
              <a:rPr lang="en-US" altLang="ko-KR" sz="2800" dirty="0" err="1">
                <a:latin typeface="Gowun Batang" pitchFamily="2" charset="-127"/>
                <a:ea typeface="Gowun Batang" pitchFamily="2" charset="-127"/>
              </a:rPr>
              <a:t>gcamextractor</a:t>
            </a:r>
            <a:r>
              <a:rPr lang="en-US" altLang="ko-KR" sz="2800" dirty="0">
                <a:latin typeface="Gowun Batang" pitchFamily="2" charset="-127"/>
                <a:ea typeface="Gowun Batang" pitchFamily="2" charset="-127"/>
              </a:rPr>
              <a:t>.</a:t>
            </a:r>
          </a:p>
          <a:p>
            <a:pPr marL="457200" indent="-457200">
              <a:buFontTx/>
              <a:buChar char="-"/>
            </a:pPr>
            <a:endParaRPr lang="en-US" altLang="ko-KR" sz="2800" dirty="0">
              <a:latin typeface="Gowun Batang" pitchFamily="2" charset="-127"/>
              <a:ea typeface="Gowun Batang" pitchFamily="2" charset="-127"/>
            </a:endParaRPr>
          </a:p>
          <a:p>
            <a:pPr marL="457200" indent="-457200">
              <a:buFontTx/>
              <a:buChar char="-"/>
            </a:pPr>
            <a:r>
              <a:rPr lang="en-US" altLang="ko-KR" sz="2800" dirty="0">
                <a:latin typeface="Gowun Batang" pitchFamily="2" charset="-127"/>
                <a:ea typeface="Gowun Batang" pitchFamily="2" charset="-127"/>
              </a:rPr>
              <a:t>After data is imported to R with </a:t>
            </a:r>
            <a:r>
              <a:rPr lang="en-US" altLang="ko-KR" sz="2800" dirty="0" err="1">
                <a:latin typeface="Gowun Batang" pitchFamily="2" charset="-127"/>
                <a:ea typeface="Gowun Batang" pitchFamily="2" charset="-127"/>
              </a:rPr>
              <a:t>gcamextractor</a:t>
            </a:r>
            <a:r>
              <a:rPr lang="en-US" altLang="ko-KR" sz="2800" dirty="0">
                <a:latin typeface="Gowun Batang" pitchFamily="2" charset="-127"/>
                <a:ea typeface="Gowun Batang" pitchFamily="2" charset="-127"/>
              </a:rPr>
              <a:t>, wrote a function to plot results for different parameters. </a:t>
            </a:r>
          </a:p>
          <a:p>
            <a:pPr marL="457200" indent="-457200">
              <a:buFontTx/>
              <a:buChar char="-"/>
            </a:pPr>
            <a:endParaRPr lang="en-US" altLang="ko-KR" sz="2800" dirty="0">
              <a:latin typeface="Gowun Batang" pitchFamily="2" charset="-127"/>
              <a:ea typeface="Gowun Batang" pitchFamily="2" charset="-127"/>
            </a:endParaRPr>
          </a:p>
          <a:p>
            <a:pPr marL="457200" indent="-457200">
              <a:buFontTx/>
              <a:buChar char="-"/>
            </a:pPr>
            <a:r>
              <a:rPr lang="en-US" altLang="ko-KR" sz="2800" dirty="0">
                <a:latin typeface="Gowun Batang" pitchFamily="2" charset="-127"/>
                <a:ea typeface="Gowun Batang" pitchFamily="2" charset="-127"/>
              </a:rPr>
              <a:t>Tried to plot the results as clearly as possible to recognize, so stylistically beautiful plots(than before) are included.</a:t>
            </a:r>
          </a:p>
        </p:txBody>
      </p:sp>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137869"/>
            <a:ext cx="11359661" cy="811701"/>
          </a:xfrm>
        </p:spPr>
        <p:txBody>
          <a:bodyPr>
            <a:normAutofit/>
          </a:bodyPr>
          <a:lstStyle/>
          <a:p>
            <a:r>
              <a:rPr lang="en-US" altLang="ko-KR" sz="4400" dirty="0">
                <a:latin typeface="Gowun Batang" pitchFamily="2" charset="-127"/>
                <a:ea typeface="Gowun Batang" pitchFamily="2" charset="-127"/>
              </a:rPr>
              <a:t>Intro</a:t>
            </a:r>
            <a:endParaRPr lang="ko-KR" altLang="en-US" sz="4400" dirty="0">
              <a:latin typeface="Gowun Batang" pitchFamily="2" charset="-127"/>
              <a:ea typeface="Gowun Batang" pitchFamily="2" charset="-127"/>
            </a:endParaRPr>
          </a:p>
        </p:txBody>
      </p:sp>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2</a:t>
            </a:fld>
            <a:endParaRPr lang="ko-KR" altLang="en-US"/>
          </a:p>
        </p:txBody>
      </p:sp>
    </p:spTree>
    <p:extLst>
      <p:ext uri="{BB962C8B-B14F-4D97-AF65-F5344CB8AC3E}">
        <p14:creationId xmlns:p14="http://schemas.microsoft.com/office/powerpoint/2010/main" val="13447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BF23D46-A077-451D-8F38-546CB2D2A729}"/>
              </a:ext>
            </a:extLst>
          </p:cNvPr>
          <p:cNvSpPr txBox="1"/>
          <p:nvPr/>
        </p:nvSpPr>
        <p:spPr>
          <a:xfrm>
            <a:off x="416169" y="1215189"/>
            <a:ext cx="11220018" cy="707886"/>
          </a:xfrm>
          <a:prstGeom prst="rect">
            <a:avLst/>
          </a:prstGeom>
          <a:noFill/>
        </p:spPr>
        <p:txBody>
          <a:bodyPr wrap="square" rtlCol="0">
            <a:spAutoFit/>
          </a:bodyPr>
          <a:lstStyle/>
          <a:p>
            <a:r>
              <a:rPr lang="en-US" altLang="ko-KR" sz="2000" dirty="0">
                <a:latin typeface="Gowun Batang" pitchFamily="2" charset="-127"/>
                <a:ea typeface="Gowun Batang" pitchFamily="2" charset="-127"/>
              </a:rPr>
              <a:t>- Concerning electricity generation in Decarbonization scenario, coal decreases but nuclear, solar, wind increase</a:t>
            </a:r>
          </a:p>
        </p:txBody>
      </p:sp>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137869"/>
            <a:ext cx="11359661" cy="811701"/>
          </a:xfrm>
        </p:spPr>
        <p:txBody>
          <a:bodyPr>
            <a:normAutofit/>
          </a:bodyPr>
          <a:lstStyle/>
          <a:p>
            <a:r>
              <a:rPr lang="en-US" altLang="ko-KR" sz="4400" dirty="0">
                <a:latin typeface="Gowun Batang" pitchFamily="2" charset="-127"/>
                <a:ea typeface="Gowun Batang" pitchFamily="2" charset="-127"/>
              </a:rPr>
              <a:t>What fuel decreases and what fuel increases?</a:t>
            </a:r>
            <a:endParaRPr lang="ko-KR" altLang="en-US" sz="4400" dirty="0">
              <a:latin typeface="Gowun Batang" pitchFamily="2" charset="-127"/>
              <a:ea typeface="Gowun Batang" pitchFamily="2" charset="-127"/>
            </a:endParaRPr>
          </a:p>
        </p:txBody>
      </p:sp>
      <p:pic>
        <p:nvPicPr>
          <p:cNvPr id="8" name="그림 7">
            <a:extLst>
              <a:ext uri="{FF2B5EF4-FFF2-40B4-BE49-F238E27FC236}">
                <a16:creationId xmlns:a16="http://schemas.microsoft.com/office/drawing/2014/main" id="{8AAA809E-7613-46BA-B11D-7D6F8B4B1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548" y="1903561"/>
            <a:ext cx="10837282" cy="4816570"/>
          </a:xfrm>
          <a:prstGeom prst="rect">
            <a:avLst/>
          </a:prstGeom>
        </p:spPr>
      </p:pic>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3</a:t>
            </a:fld>
            <a:endParaRPr lang="ko-KR" altLang="en-US" dirty="0"/>
          </a:p>
        </p:txBody>
      </p:sp>
    </p:spTree>
    <p:extLst>
      <p:ext uri="{BB962C8B-B14F-4D97-AF65-F5344CB8AC3E}">
        <p14:creationId xmlns:p14="http://schemas.microsoft.com/office/powerpoint/2010/main" val="426123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C67846B-D20B-4B1D-80F3-F82AAB6C4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4" y="1894820"/>
            <a:ext cx="10973751" cy="4877223"/>
          </a:xfrm>
          <a:prstGeom prst="rect">
            <a:avLst/>
          </a:prstGeom>
        </p:spPr>
      </p:pic>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137869"/>
            <a:ext cx="11359661" cy="811701"/>
          </a:xfrm>
        </p:spPr>
        <p:txBody>
          <a:bodyPr>
            <a:normAutofit fontScale="90000"/>
          </a:bodyPr>
          <a:lstStyle/>
          <a:p>
            <a:r>
              <a:rPr lang="en-US" altLang="ko-KR" sz="4400" dirty="0">
                <a:latin typeface="Gowun Batang" pitchFamily="2" charset="-127"/>
                <a:ea typeface="Gowun Batang" pitchFamily="2" charset="-127"/>
              </a:rPr>
              <a:t>What sector does most of the emission reductions?</a:t>
            </a:r>
            <a:endParaRPr lang="ko-KR" altLang="en-US" sz="4400" dirty="0">
              <a:latin typeface="Gowun Batang" pitchFamily="2" charset="-127"/>
              <a:ea typeface="Gowun Batang" pitchFamily="2" charset="-127"/>
            </a:endParaRPr>
          </a:p>
        </p:txBody>
      </p:sp>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4</a:t>
            </a:fld>
            <a:endParaRPr lang="ko-KR" altLang="en-US"/>
          </a:p>
        </p:txBody>
      </p:sp>
      <p:sp>
        <p:nvSpPr>
          <p:cNvPr id="9" name="TextBox 8">
            <a:extLst>
              <a:ext uri="{FF2B5EF4-FFF2-40B4-BE49-F238E27FC236}">
                <a16:creationId xmlns:a16="http://schemas.microsoft.com/office/drawing/2014/main" id="{3187D4E0-9AE5-4C99-87CD-61A29C8A1538}"/>
              </a:ext>
            </a:extLst>
          </p:cNvPr>
          <p:cNvSpPr txBox="1"/>
          <p:nvPr/>
        </p:nvSpPr>
        <p:spPr>
          <a:xfrm>
            <a:off x="416169" y="1215189"/>
            <a:ext cx="11220018" cy="400110"/>
          </a:xfrm>
          <a:prstGeom prst="rect">
            <a:avLst/>
          </a:prstGeom>
          <a:noFill/>
        </p:spPr>
        <p:txBody>
          <a:bodyPr wrap="square" rtlCol="0">
            <a:spAutoFit/>
          </a:bodyPr>
          <a:lstStyle/>
          <a:p>
            <a:r>
              <a:rPr lang="en-US" altLang="ko-KR" sz="2000" dirty="0">
                <a:latin typeface="Gowun Batang" pitchFamily="2" charset="-127"/>
                <a:ea typeface="Gowun Batang" pitchFamily="2" charset="-127"/>
              </a:rPr>
              <a:t>- CO2 emissions from the electricity sector show the biggest reductions.</a:t>
            </a:r>
          </a:p>
        </p:txBody>
      </p:sp>
    </p:spTree>
    <p:extLst>
      <p:ext uri="{BB962C8B-B14F-4D97-AF65-F5344CB8AC3E}">
        <p14:creationId xmlns:p14="http://schemas.microsoft.com/office/powerpoint/2010/main" val="21066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BF23D46-A077-451D-8F38-546CB2D2A729}"/>
              </a:ext>
            </a:extLst>
          </p:cNvPr>
          <p:cNvSpPr txBox="1"/>
          <p:nvPr/>
        </p:nvSpPr>
        <p:spPr>
          <a:xfrm>
            <a:off x="416169" y="1371600"/>
            <a:ext cx="11220018" cy="1261884"/>
          </a:xfrm>
          <a:prstGeom prst="rect">
            <a:avLst/>
          </a:prstGeom>
          <a:noFill/>
        </p:spPr>
        <p:txBody>
          <a:bodyPr wrap="square" rtlCol="0">
            <a:spAutoFit/>
          </a:bodyPr>
          <a:lstStyle/>
          <a:p>
            <a:r>
              <a:rPr lang="en-US" altLang="ko-KR" sz="2800" dirty="0">
                <a:latin typeface="Gowun Batang" pitchFamily="2" charset="-127"/>
                <a:ea typeface="Gowun Batang" pitchFamily="2" charset="-127"/>
              </a:rPr>
              <a:t>- </a:t>
            </a:r>
            <a:r>
              <a:rPr lang="en-US" altLang="ko-KR" sz="2400" dirty="0">
                <a:latin typeface="Gowun Batang" pitchFamily="2" charset="-127"/>
                <a:ea typeface="Gowun Batang" pitchFamily="2" charset="-127"/>
              </a:rPr>
              <a:t>Concerning sectoral electricity demand, all sectors show increase in electricity final consumption. It means that electrification is necessary in Decarbonization scenario</a:t>
            </a:r>
            <a:endParaRPr lang="en-US" altLang="ko-KR" sz="2800" dirty="0">
              <a:latin typeface="Gowun Batang" pitchFamily="2" charset="-127"/>
              <a:ea typeface="Gowun Batang" pitchFamily="2" charset="-127"/>
            </a:endParaRPr>
          </a:p>
        </p:txBody>
      </p:sp>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137869"/>
            <a:ext cx="11359661" cy="811701"/>
          </a:xfrm>
        </p:spPr>
        <p:txBody>
          <a:bodyPr>
            <a:normAutofit fontScale="90000"/>
          </a:bodyPr>
          <a:lstStyle/>
          <a:p>
            <a:r>
              <a:rPr lang="en-US" altLang="ko-KR" sz="4400" dirty="0">
                <a:latin typeface="Gowun Batang" pitchFamily="2" charset="-127"/>
                <a:ea typeface="Gowun Batang" pitchFamily="2" charset="-127"/>
              </a:rPr>
              <a:t>How much is demand reduction vs. fuel switching?</a:t>
            </a:r>
            <a:endParaRPr lang="ko-KR" altLang="en-US" sz="4400" dirty="0">
              <a:latin typeface="Gowun Batang" pitchFamily="2" charset="-127"/>
              <a:ea typeface="Gowun Batang" pitchFamily="2" charset="-127"/>
            </a:endParaRPr>
          </a:p>
        </p:txBody>
      </p:sp>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5</a:t>
            </a:fld>
            <a:endParaRPr lang="ko-KR" altLang="en-US"/>
          </a:p>
        </p:txBody>
      </p:sp>
      <p:pic>
        <p:nvPicPr>
          <p:cNvPr id="5" name="그림 4">
            <a:extLst>
              <a:ext uri="{FF2B5EF4-FFF2-40B4-BE49-F238E27FC236}">
                <a16:creationId xmlns:a16="http://schemas.microsoft.com/office/drawing/2014/main" id="{9D0A93E8-BF8F-4778-BC8D-321C8AD489EE}"/>
              </a:ext>
            </a:extLst>
          </p:cNvPr>
          <p:cNvPicPr>
            <a:picLocks noChangeAspect="1"/>
          </p:cNvPicPr>
          <p:nvPr/>
        </p:nvPicPr>
        <p:blipFill>
          <a:blip r:embed="rId2"/>
          <a:stretch>
            <a:fillRect/>
          </a:stretch>
        </p:blipFill>
        <p:spPr>
          <a:xfrm>
            <a:off x="1991228" y="2849305"/>
            <a:ext cx="8452183" cy="3756526"/>
          </a:xfrm>
          <a:prstGeom prst="rect">
            <a:avLst/>
          </a:prstGeom>
        </p:spPr>
      </p:pic>
    </p:spTree>
    <p:extLst>
      <p:ext uri="{BB962C8B-B14F-4D97-AF65-F5344CB8AC3E}">
        <p14:creationId xmlns:p14="http://schemas.microsoft.com/office/powerpoint/2010/main" val="48260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BF23D46-A077-451D-8F38-546CB2D2A729}"/>
              </a:ext>
            </a:extLst>
          </p:cNvPr>
          <p:cNvSpPr txBox="1"/>
          <p:nvPr/>
        </p:nvSpPr>
        <p:spPr>
          <a:xfrm>
            <a:off x="416169" y="949570"/>
            <a:ext cx="11220018" cy="707886"/>
          </a:xfrm>
          <a:prstGeom prst="rect">
            <a:avLst/>
          </a:prstGeom>
          <a:noFill/>
        </p:spPr>
        <p:txBody>
          <a:bodyPr wrap="square" rtlCol="0">
            <a:spAutoFit/>
          </a:bodyPr>
          <a:lstStyle/>
          <a:p>
            <a:r>
              <a:rPr lang="en-US" altLang="ko-KR" sz="2000" dirty="0">
                <a:latin typeface="Gowun Batang" pitchFamily="2" charset="-127"/>
                <a:ea typeface="Gowun Batang" pitchFamily="2" charset="-127"/>
              </a:rPr>
              <a:t>-</a:t>
            </a:r>
            <a:r>
              <a:rPr lang="ko-KR" altLang="en-US" sz="2000" dirty="0">
                <a:latin typeface="Gowun Batang" pitchFamily="2" charset="-127"/>
                <a:ea typeface="Gowun Batang" pitchFamily="2" charset="-127"/>
              </a:rPr>
              <a:t> </a:t>
            </a:r>
            <a:r>
              <a:rPr lang="en-US" altLang="ko-KR" sz="2000" dirty="0">
                <a:latin typeface="Gowun Batang" pitchFamily="2" charset="-127"/>
                <a:ea typeface="Gowun Batang" pitchFamily="2" charset="-127"/>
              </a:rPr>
              <a:t>We</a:t>
            </a:r>
            <a:r>
              <a:rPr lang="ko-KR" altLang="en-US" sz="2000" dirty="0">
                <a:latin typeface="Gowun Batang" pitchFamily="2" charset="-127"/>
                <a:ea typeface="Gowun Batang" pitchFamily="2" charset="-127"/>
              </a:rPr>
              <a:t> </a:t>
            </a:r>
            <a:r>
              <a:rPr lang="en-US" altLang="ko-KR" sz="2000" dirty="0">
                <a:latin typeface="Gowun Batang" pitchFamily="2" charset="-127"/>
                <a:ea typeface="Gowun Batang" pitchFamily="2" charset="-127"/>
              </a:rPr>
              <a:t>can see from GHG emissions from different sectors that electricity sector shows the biggest  GHG reduction, and it is due to decrease in coal and increase in nuclear(showed in slide 3) </a:t>
            </a:r>
          </a:p>
        </p:txBody>
      </p:sp>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137869"/>
            <a:ext cx="11359661" cy="811701"/>
          </a:xfrm>
        </p:spPr>
        <p:txBody>
          <a:bodyPr>
            <a:normAutofit/>
          </a:bodyPr>
          <a:lstStyle/>
          <a:p>
            <a:r>
              <a:rPr lang="en-US" altLang="ko-KR" sz="4400" dirty="0">
                <a:latin typeface="Gowun Batang" pitchFamily="2" charset="-127"/>
                <a:ea typeface="Gowun Batang" pitchFamily="2" charset="-127"/>
              </a:rPr>
              <a:t>What fuel decreases and what fuel increases?</a:t>
            </a:r>
            <a:endParaRPr lang="ko-KR" altLang="en-US" sz="4400" dirty="0">
              <a:latin typeface="Gowun Batang" pitchFamily="2" charset="-127"/>
              <a:ea typeface="Gowun Batang" pitchFamily="2" charset="-127"/>
            </a:endParaRPr>
          </a:p>
        </p:txBody>
      </p:sp>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6</a:t>
            </a:fld>
            <a:endParaRPr lang="ko-KR" altLang="en-US"/>
          </a:p>
        </p:txBody>
      </p:sp>
      <p:pic>
        <p:nvPicPr>
          <p:cNvPr id="10" name="그림 9">
            <a:extLst>
              <a:ext uri="{FF2B5EF4-FFF2-40B4-BE49-F238E27FC236}">
                <a16:creationId xmlns:a16="http://schemas.microsoft.com/office/drawing/2014/main" id="{5C2EBBA3-8988-45FA-AE4D-780E5B82B908}"/>
              </a:ext>
            </a:extLst>
          </p:cNvPr>
          <p:cNvPicPr>
            <a:picLocks noChangeAspect="1"/>
          </p:cNvPicPr>
          <p:nvPr/>
        </p:nvPicPr>
        <p:blipFill>
          <a:blip r:embed="rId2"/>
          <a:stretch>
            <a:fillRect/>
          </a:stretch>
        </p:blipFill>
        <p:spPr>
          <a:xfrm>
            <a:off x="1564664" y="1761271"/>
            <a:ext cx="9378057" cy="4879002"/>
          </a:xfrm>
          <a:prstGeom prst="rect">
            <a:avLst/>
          </a:prstGeom>
        </p:spPr>
      </p:pic>
    </p:spTree>
    <p:extLst>
      <p:ext uri="{BB962C8B-B14F-4D97-AF65-F5344CB8AC3E}">
        <p14:creationId xmlns:p14="http://schemas.microsoft.com/office/powerpoint/2010/main" val="354629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BF23D46-A077-451D-8F38-546CB2D2A729}"/>
              </a:ext>
            </a:extLst>
          </p:cNvPr>
          <p:cNvSpPr txBox="1"/>
          <p:nvPr/>
        </p:nvSpPr>
        <p:spPr>
          <a:xfrm>
            <a:off x="416169" y="1371600"/>
            <a:ext cx="11220018" cy="707886"/>
          </a:xfrm>
          <a:prstGeom prst="rect">
            <a:avLst/>
          </a:prstGeom>
          <a:noFill/>
        </p:spPr>
        <p:txBody>
          <a:bodyPr wrap="square" rtlCol="0">
            <a:spAutoFit/>
          </a:bodyPr>
          <a:lstStyle/>
          <a:p>
            <a:r>
              <a:rPr lang="en-US" altLang="ko-KR" sz="2000" dirty="0">
                <a:latin typeface="Gowun Batang" pitchFamily="2" charset="-127"/>
                <a:ea typeface="Gowun Batang" pitchFamily="2" charset="-127"/>
              </a:rPr>
              <a:t>In demand side, we can look at the final energy consumption. And in the Decarbonization scenario, final energy consumption decreases compared to the Reference.</a:t>
            </a:r>
          </a:p>
        </p:txBody>
      </p:sp>
      <p:sp>
        <p:nvSpPr>
          <p:cNvPr id="2" name="제목 1">
            <a:extLst>
              <a:ext uri="{FF2B5EF4-FFF2-40B4-BE49-F238E27FC236}">
                <a16:creationId xmlns:a16="http://schemas.microsoft.com/office/drawing/2014/main" id="{11D2B000-75F2-4B26-A9D4-73447CBD3863}"/>
              </a:ext>
            </a:extLst>
          </p:cNvPr>
          <p:cNvSpPr>
            <a:spLocks noGrp="1"/>
          </p:cNvSpPr>
          <p:nvPr>
            <p:ph type="ctrTitle"/>
          </p:nvPr>
        </p:nvSpPr>
        <p:spPr>
          <a:xfrm>
            <a:off x="416169" y="625148"/>
            <a:ext cx="11359661" cy="811701"/>
          </a:xfrm>
        </p:spPr>
        <p:txBody>
          <a:bodyPr>
            <a:normAutofit fontScale="90000"/>
          </a:bodyPr>
          <a:lstStyle/>
          <a:p>
            <a:r>
              <a:rPr lang="en-US" altLang="ko-KR" sz="4400" dirty="0">
                <a:latin typeface="Gowun Batang" pitchFamily="2" charset="-127"/>
                <a:ea typeface="Gowun Batang" pitchFamily="2" charset="-127"/>
              </a:rPr>
              <a:t>How much reduction happens in supply side vs. demand side?</a:t>
            </a:r>
            <a:endParaRPr lang="ko-KR" altLang="en-US" sz="4400" dirty="0">
              <a:latin typeface="Gowun Batang" pitchFamily="2" charset="-127"/>
              <a:ea typeface="Gowun Batang" pitchFamily="2" charset="-127"/>
            </a:endParaRPr>
          </a:p>
        </p:txBody>
      </p:sp>
      <p:sp>
        <p:nvSpPr>
          <p:cNvPr id="3" name="슬라이드 번호 개체 틀 2">
            <a:extLst>
              <a:ext uri="{FF2B5EF4-FFF2-40B4-BE49-F238E27FC236}">
                <a16:creationId xmlns:a16="http://schemas.microsoft.com/office/drawing/2014/main" id="{22A7A6A2-15EF-4DD0-B10C-99E508935D5E}"/>
              </a:ext>
            </a:extLst>
          </p:cNvPr>
          <p:cNvSpPr>
            <a:spLocks noGrp="1"/>
          </p:cNvSpPr>
          <p:nvPr>
            <p:ph type="sldNum" sz="quarter" idx="12"/>
          </p:nvPr>
        </p:nvSpPr>
        <p:spPr/>
        <p:txBody>
          <a:bodyPr/>
          <a:lstStyle/>
          <a:p>
            <a:fld id="{21B4BBCE-2797-41B5-8BA4-105457AB5E7A}" type="slidenum">
              <a:rPr lang="ko-KR" altLang="en-US" smtClean="0"/>
              <a:t>7</a:t>
            </a:fld>
            <a:endParaRPr lang="ko-KR" altLang="en-US"/>
          </a:p>
        </p:txBody>
      </p:sp>
      <p:pic>
        <p:nvPicPr>
          <p:cNvPr id="5" name="그림 4">
            <a:extLst>
              <a:ext uri="{FF2B5EF4-FFF2-40B4-BE49-F238E27FC236}">
                <a16:creationId xmlns:a16="http://schemas.microsoft.com/office/drawing/2014/main" id="{F154C5E1-2DFE-4985-A415-B80F0DD144F7}"/>
              </a:ext>
            </a:extLst>
          </p:cNvPr>
          <p:cNvPicPr>
            <a:picLocks noChangeAspect="1"/>
          </p:cNvPicPr>
          <p:nvPr/>
        </p:nvPicPr>
        <p:blipFill>
          <a:blip r:embed="rId2"/>
          <a:stretch>
            <a:fillRect/>
          </a:stretch>
        </p:blipFill>
        <p:spPr>
          <a:xfrm>
            <a:off x="3160443" y="2273538"/>
            <a:ext cx="6821757" cy="4389443"/>
          </a:xfrm>
          <a:prstGeom prst="rect">
            <a:avLst/>
          </a:prstGeom>
        </p:spPr>
      </p:pic>
    </p:spTree>
    <p:extLst>
      <p:ext uri="{BB962C8B-B14F-4D97-AF65-F5344CB8AC3E}">
        <p14:creationId xmlns:p14="http://schemas.microsoft.com/office/powerpoint/2010/main" val="96347422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252</Words>
  <Application>Microsoft Office PowerPoint</Application>
  <PresentationFormat>와이드스크린</PresentationFormat>
  <Paragraphs>29</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Gowun Batang</vt:lpstr>
      <vt:lpstr>맑은 고딕</vt:lpstr>
      <vt:lpstr>Arial</vt:lpstr>
      <vt:lpstr>Office 테마</vt:lpstr>
      <vt:lpstr>GCAM Assignment #3</vt:lpstr>
      <vt:lpstr>Intro</vt:lpstr>
      <vt:lpstr>What fuel decreases and what fuel increases?</vt:lpstr>
      <vt:lpstr>What sector does most of the emission reductions?</vt:lpstr>
      <vt:lpstr>How much is demand reduction vs. fuel switching?</vt:lpstr>
      <vt:lpstr>What fuel decreases and what fuel increases?</vt:lpstr>
      <vt:lpstr>How much reduction happens in supply side vs. demand side?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사람은 무엇으로  성장하는가</dc:title>
  <dc:creator>지석 안</dc:creator>
  <cp:lastModifiedBy>안지석</cp:lastModifiedBy>
  <cp:revision>61</cp:revision>
  <dcterms:created xsi:type="dcterms:W3CDTF">2023-09-12T13:35:50Z</dcterms:created>
  <dcterms:modified xsi:type="dcterms:W3CDTF">2023-09-25T11:42:46Z</dcterms:modified>
</cp:coreProperties>
</file>