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4" r:id="rId4"/>
    <p:sldId id="262" r:id="rId5"/>
    <p:sldId id="258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862C1-D7DC-4414-9023-C20CA71B82F5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58F10-19AD-48EF-BA0C-00A5775E2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73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5F2B7-DE3D-48C9-91E3-E145167EA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863241-3E4C-48F7-99A4-226039609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28725-2C06-4F2E-8148-A1E09FEB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C754-F403-403C-B916-A7AF2A86B878}" type="datetime1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7CE57-ED55-4397-93A6-5C9D25E3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86EF9-7BBD-4199-8A93-27FEF470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11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D0F76-496B-4960-B1C9-D83A6615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992F7B-A039-47C1-9A60-72773D430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E232E-0B9A-4B1E-9402-3C3B6F32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B99B-7D9F-4CEB-8E7D-0B21AC0C5F42}" type="datetime1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06672-7588-41EB-99B6-3139ED44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085D3-3E21-4375-A669-5B871A29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44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D593F6-E4E0-44E1-B709-053FDFD46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2AF111-D28D-4ED2-ABCF-6CAC2E35B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DF230-EB86-48B0-AC75-5164161D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02B2-B378-409E-B52C-174AFDC2D3AF}" type="datetime1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4FEB1-0E03-4F84-AE7A-FC09C817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53711-081B-4401-81ED-4AE10F0F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52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CC70D-3DE4-4E19-8E33-11AF41DD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C7DD5-49F6-4598-9E0C-7206D3500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EF4D89-7A7C-4A7E-A5BA-5729048F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C80D-9AB6-467E-B177-E2A7E9AC66A6}" type="datetime1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2DE9E-BFA4-4609-BC08-9E7A66F8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00E7E5-61B2-44EF-90E0-08DB1A8D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76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CDF6A-3941-4B68-8DAD-0BE7B77D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2ED3E7-39B0-4121-9E52-98E53F273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F026A-F821-4CBB-8BEF-2C13C748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B733-D165-4907-BEB0-C8B9A19A67D3}" type="datetime1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2C5FE-B2B0-46C4-ACDB-27840C43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2E4C7-2D8B-48E6-9BE4-7A0BFFE6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4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0A918-C834-4D1F-911E-18F364A2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5EE11-179E-4611-9191-ECFE3F01F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A540B7-FE1F-4075-8309-D0D8DF26D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C9BDCB-8E13-4BCE-B0A1-75470C67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2A59-DCA0-461E-A4E4-F4D1B0CD9613}" type="datetime1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9BB8DA-14B5-4661-9D0E-01848B1F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A37524-210E-419C-9DA3-D1FFF06E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8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B9E6A-3E6E-4154-A8CF-BF3177FB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B6A3BC-2F62-41FE-B8DC-8B1D79E06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EE2F6-EBAB-44A0-8034-3884110A2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CC28AE-9622-41E4-9D7C-17CA280D2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AD5438-8482-4FAD-B06B-58CBF91D0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17B17A-4673-47C8-BB5A-3E35FBA0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BC09-3ABA-4FE3-978C-269E4611FEE9}" type="datetime1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8951D5-F1C1-4665-935E-4988A3B2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61669F-2B90-4263-8EFF-84B187FA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58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55059-510F-48CE-96DB-F120827D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7364B9-8BDE-428F-93C1-664A224C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9A4-902D-4246-871D-CC44969FB96D}" type="datetime1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C75886-D787-4C3C-8303-F49B2351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753A31-2822-4054-ADE6-E94ECD99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84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C76F5D-A0EE-4A38-91D1-C53574A3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6263-2D09-46C0-B989-9F60D27696D2}" type="datetime1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3478AC-A1A2-4A5F-8BA7-BA7A12F3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C7108F-D707-454E-8FD4-21FDE4B7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82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E326F-A099-429E-A3A1-655CC338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B2B56-7818-4558-B9EA-B660FF7A8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2F99C0-4C25-4B39-8153-E4DFBB9D5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1D57E-7005-476C-8350-9F2283D5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1979-9DAE-408D-8A33-A9477FF7EAAC}" type="datetime1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DD4CE-02AB-43AA-A618-EFC07C3E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F178E5-B4FF-4115-AC95-7ACB2D09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88545-01D0-45D3-93C4-732A8A04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96E889-3875-4EC4-8D92-0720AC9AF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CDD5B8-AF11-4699-BEA4-0C215D8DE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66442-60F3-4587-96CF-81679F02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CCF5-C974-456C-B72A-F4078431BB61}" type="datetime1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B10D1-F7D3-45FF-AB2E-211E7CF8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78E1F4-1EC2-4BAC-AA59-D7DFB457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7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174AE6-0A7E-4EB6-90C7-A13B7C4E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F28D5D-AAE6-417B-BF1D-032A8306F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2C32B-F6DD-432E-9329-37ADE830F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EDD77-2FB4-4C72-8D17-54C79A82AAD1}" type="datetime1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5B1D1-3FBA-4D77-8752-362C90342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1BCB9-FE18-4DF0-AD02-F29D8D109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21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ko-KR" altLang="en-US" dirty="0">
                <a:latin typeface="Gowun Batang" pitchFamily="2" charset="-127"/>
                <a:ea typeface="Gowun Batang" pitchFamily="2" charset="-127"/>
              </a:rPr>
              <a:t>사람은 무엇으로 </a:t>
            </a:r>
            <a:br>
              <a:rPr lang="en-US" altLang="ko-KR" dirty="0">
                <a:latin typeface="Gowun Batang" pitchFamily="2" charset="-127"/>
                <a:ea typeface="Gowun Batang" pitchFamily="2" charset="-127"/>
              </a:rPr>
            </a:br>
            <a:r>
              <a:rPr lang="ko-KR" altLang="en-US" dirty="0">
                <a:latin typeface="Gowun Batang" pitchFamily="2" charset="-127"/>
                <a:ea typeface="Gowun Batang" pitchFamily="2" charset="-127"/>
              </a:rPr>
              <a:t>성장하는가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89AD0A-964D-4D1D-80AD-40A740354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77500" lnSpcReduction="20000"/>
          </a:bodyPr>
          <a:lstStyle/>
          <a:p>
            <a:endParaRPr lang="en-US" altLang="ko-KR" dirty="0"/>
          </a:p>
          <a:p>
            <a:r>
              <a:rPr lang="ko-KR" altLang="en-US" dirty="0">
                <a:latin typeface="Gowun Batang" pitchFamily="2" charset="-127"/>
                <a:ea typeface="Gowun Batang" pitchFamily="2" charset="-127"/>
              </a:rPr>
              <a:t>혁신과 전략 특강 </a:t>
            </a:r>
            <a:r>
              <a:rPr lang="en-US" altLang="ko-KR" dirty="0">
                <a:latin typeface="Gowun Batang" pitchFamily="2" charset="-127"/>
                <a:ea typeface="Gowun Batang" pitchFamily="2" charset="-127"/>
              </a:rPr>
              <a:t>3</a:t>
            </a:r>
            <a:r>
              <a:rPr lang="ko-KR" altLang="en-US" dirty="0">
                <a:latin typeface="Gowun Batang" pitchFamily="2" charset="-127"/>
                <a:ea typeface="Gowun Batang" pitchFamily="2" charset="-127"/>
              </a:rPr>
              <a:t>주차 발표과제</a:t>
            </a:r>
            <a:endParaRPr lang="en-US" altLang="ko-KR" dirty="0">
              <a:latin typeface="Gowun Batang" pitchFamily="2" charset="-127"/>
              <a:ea typeface="Gowun Batang" pitchFamily="2" charset="-127"/>
            </a:endParaRPr>
          </a:p>
          <a:p>
            <a:r>
              <a:rPr lang="en-US" altLang="ko-KR" dirty="0">
                <a:latin typeface="Gowun Batang" pitchFamily="2" charset="-127"/>
                <a:ea typeface="Gowun Batang" pitchFamily="2" charset="-127"/>
              </a:rPr>
              <a:t>2023.09.16</a:t>
            </a:r>
          </a:p>
          <a:p>
            <a:endParaRPr lang="en-US" altLang="ko-KR" dirty="0">
              <a:latin typeface="Gowun Batang" pitchFamily="2" charset="-127"/>
              <a:ea typeface="Gowun Batang" pitchFamily="2" charset="-127"/>
            </a:endParaRPr>
          </a:p>
          <a:p>
            <a:r>
              <a:rPr lang="en-US" altLang="ko-KR" dirty="0">
                <a:latin typeface="Gowun Batang" pitchFamily="2" charset="-127"/>
                <a:ea typeface="Gowun Batang" pitchFamily="2" charset="-127"/>
              </a:rPr>
              <a:t>ITM 20235575 </a:t>
            </a:r>
            <a:r>
              <a:rPr lang="ko-KR" altLang="en-US" dirty="0">
                <a:latin typeface="Gowun Batang" pitchFamily="2" charset="-127"/>
                <a:ea typeface="Gowun Batang" pitchFamily="2" charset="-127"/>
              </a:rPr>
              <a:t>안지석</a:t>
            </a:r>
            <a:endParaRPr lang="en-US" altLang="ko-KR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78A4AE-BCFC-4B59-A968-A0FD84D3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31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BF23D46-A077-451D-8F38-546CB2D2A729}"/>
              </a:ext>
            </a:extLst>
          </p:cNvPr>
          <p:cNvSpPr txBox="1"/>
          <p:nvPr/>
        </p:nvSpPr>
        <p:spPr>
          <a:xfrm>
            <a:off x="416170" y="1649506"/>
            <a:ext cx="66300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>
                <a:latin typeface="Gowun Batang" pitchFamily="2" charset="-127"/>
                <a:ea typeface="Gowun Batang" pitchFamily="2" charset="-127"/>
              </a:rPr>
              <a:t>성장하기로 결단하는 사람들은 대부분 책 속에서 모범이 될 수 있는 </a:t>
            </a:r>
            <a:r>
              <a:rPr lang="ko-KR" altLang="en-US" sz="2800" b="1" dirty="0">
                <a:latin typeface="Gowun Batang" pitchFamily="2" charset="-127"/>
                <a:ea typeface="Gowun Batang" pitchFamily="2" charset="-127"/>
              </a:rPr>
              <a:t>멘토</a:t>
            </a:r>
            <a:r>
              <a:rPr lang="ko-KR" altLang="en-US" sz="2800" dirty="0">
                <a:latin typeface="Gowun Batang" pitchFamily="2" charset="-127"/>
                <a:ea typeface="Gowun Batang" pitchFamily="2" charset="-127"/>
              </a:rPr>
              <a:t>를 찾는다</a:t>
            </a:r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endParaRPr lang="en-US" altLang="ko-KR" sz="2800" dirty="0">
              <a:latin typeface="Gowun Batang" pitchFamily="2" charset="-127"/>
              <a:ea typeface="Gowun Batang" pitchFamily="2" charset="-127"/>
            </a:endParaRPr>
          </a:p>
          <a:p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- </a:t>
            </a:r>
            <a:r>
              <a:rPr lang="ko-KR" altLang="en-US" sz="2800" dirty="0">
                <a:latin typeface="Gowun Batang" pitchFamily="2" charset="-127"/>
                <a:ea typeface="Gowun Batang" pitchFamily="2" charset="-127"/>
              </a:rPr>
              <a:t>멘토의 경험</a:t>
            </a:r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, </a:t>
            </a:r>
            <a:r>
              <a:rPr lang="ko-KR" altLang="en-US" sz="2800" dirty="0">
                <a:latin typeface="Gowun Batang" pitchFamily="2" charset="-127"/>
                <a:ea typeface="Gowun Batang" pitchFamily="2" charset="-127"/>
              </a:rPr>
              <a:t>안목</a:t>
            </a:r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, </a:t>
            </a:r>
            <a:r>
              <a:rPr lang="ko-KR" altLang="en-US" sz="2800" dirty="0">
                <a:latin typeface="Gowun Batang" pitchFamily="2" charset="-127"/>
                <a:ea typeface="Gowun Batang" pitchFamily="2" charset="-127"/>
              </a:rPr>
              <a:t>지식의 도움을 받으면 우리가 혼자서는 애먹었을 </a:t>
            </a:r>
            <a:r>
              <a:rPr lang="ko-KR" altLang="en-US" sz="2800" b="1" dirty="0">
                <a:latin typeface="Gowun Batang" pitchFamily="2" charset="-127"/>
                <a:ea typeface="Gowun Batang" pitchFamily="2" charset="-127"/>
              </a:rPr>
              <a:t>문제를 빠르게 해결</a:t>
            </a:r>
            <a:r>
              <a:rPr lang="ko-KR" altLang="en-US" sz="2800" dirty="0">
                <a:latin typeface="Gowun Batang" pitchFamily="2" charset="-127"/>
                <a:ea typeface="Gowun Batang" pitchFamily="2" charset="-127"/>
              </a:rPr>
              <a:t>할 수 있다</a:t>
            </a:r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endParaRPr lang="en-US" altLang="ko-KR" sz="2800" dirty="0">
              <a:latin typeface="Gowun Batang" pitchFamily="2" charset="-127"/>
              <a:ea typeface="Gowun Batang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800" dirty="0">
                <a:latin typeface="Gowun Batang" pitchFamily="2" charset="-127"/>
                <a:ea typeface="Gowun Batang" pitchFamily="2" charset="-127"/>
              </a:rPr>
              <a:t>앞에 있는 길을 알고 싶으면 </a:t>
            </a:r>
            <a:r>
              <a:rPr lang="ko-KR" altLang="en-US" sz="2800" b="1" dirty="0">
                <a:latin typeface="Gowun Batang" pitchFamily="2" charset="-127"/>
                <a:ea typeface="Gowun Batang" pitchFamily="2" charset="-127"/>
              </a:rPr>
              <a:t>돌아오는 사람</a:t>
            </a:r>
            <a:r>
              <a:rPr lang="ko-KR" altLang="en-US" sz="2800" dirty="0">
                <a:latin typeface="Gowun Batang" pitchFamily="2" charset="-127"/>
                <a:ea typeface="Gowun Batang" pitchFamily="2" charset="-127"/>
              </a:rPr>
              <a:t>에게 물어보라</a:t>
            </a:r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8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811701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13</a:t>
            </a:r>
            <a:r>
              <a:rPr lang="ko-KR" altLang="en-US" sz="4400" dirty="0">
                <a:latin typeface="Gowun Batang" pitchFamily="2" charset="-127"/>
                <a:ea typeface="Gowun Batang" pitchFamily="2" charset="-127"/>
              </a:rPr>
              <a:t>장 본보기의 법칙</a:t>
            </a:r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THE LAW OF MODELING </a:t>
            </a:r>
            <a:endParaRPr lang="ko-KR" altLang="en-US" sz="4400" dirty="0">
              <a:latin typeface="Gowun Batang" pitchFamily="2" charset="-127"/>
              <a:ea typeface="Gowun Batang" pitchFamily="2" charset="-127"/>
            </a:endParaRPr>
          </a:p>
        </p:txBody>
      </p:sp>
      <p:pic>
        <p:nvPicPr>
          <p:cNvPr id="1028" name="Picture 4" descr="멘토와 멘토링, 역할과 효과">
            <a:extLst>
              <a:ext uri="{FF2B5EF4-FFF2-40B4-BE49-F238E27FC236}">
                <a16:creationId xmlns:a16="http://schemas.microsoft.com/office/drawing/2014/main" id="{E1304A94-D204-4E43-B128-BFD689AB7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036" y="2429062"/>
            <a:ext cx="4560794" cy="258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31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BF23D46-A077-451D-8F38-546CB2D2A729}"/>
              </a:ext>
            </a:extLst>
          </p:cNvPr>
          <p:cNvSpPr txBox="1"/>
          <p:nvPr/>
        </p:nvSpPr>
        <p:spPr>
          <a:xfrm>
            <a:off x="416170" y="1918448"/>
            <a:ext cx="66300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- </a:t>
            </a:r>
            <a:r>
              <a:rPr lang="ko-KR" altLang="en-US" sz="2800" dirty="0">
                <a:latin typeface="Gowun Batang" pitchFamily="2" charset="-127"/>
                <a:ea typeface="Gowun Batang" pitchFamily="2" charset="-127"/>
              </a:rPr>
              <a:t>모든 리더는 자기가 </a:t>
            </a:r>
            <a:r>
              <a:rPr lang="ko-KR" altLang="en-US" sz="2800" b="1" dirty="0">
                <a:latin typeface="Gowun Batang" pitchFamily="2" charset="-127"/>
                <a:ea typeface="Gowun Batang" pitchFamily="2" charset="-127"/>
              </a:rPr>
              <a:t>존경하는 사람의 영향</a:t>
            </a:r>
            <a:r>
              <a:rPr lang="ko-KR" altLang="en-US" sz="2800" dirty="0">
                <a:latin typeface="Gowun Batang" pitchFamily="2" charset="-127"/>
                <a:ea typeface="Gowun Batang" pitchFamily="2" charset="-127"/>
              </a:rPr>
              <a:t>을 받는다</a:t>
            </a:r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endParaRPr lang="en-US" altLang="ko-KR" sz="2800" dirty="0">
              <a:latin typeface="Gowun Batang" pitchFamily="2" charset="-127"/>
              <a:ea typeface="Gowun Batang" pitchFamily="2" charset="-127"/>
            </a:endParaRPr>
          </a:p>
          <a:p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- </a:t>
            </a:r>
            <a:r>
              <a:rPr lang="ko-KR" altLang="en-US" sz="2800" dirty="0">
                <a:latin typeface="Gowun Batang" pitchFamily="2" charset="-127"/>
                <a:ea typeface="Gowun Batang" pitchFamily="2" charset="-127"/>
              </a:rPr>
              <a:t>사람들에게 힘을 주는 리더는 자기가 </a:t>
            </a:r>
            <a:r>
              <a:rPr lang="ko-KR" altLang="en-US" sz="2800" b="1" dirty="0">
                <a:latin typeface="Gowun Batang" pitchFamily="2" charset="-127"/>
                <a:ea typeface="Gowun Batang" pitchFamily="2" charset="-127"/>
              </a:rPr>
              <a:t>존경하는 사람</a:t>
            </a:r>
            <a:r>
              <a:rPr lang="ko-KR" altLang="en-US" sz="2800" dirty="0">
                <a:latin typeface="Gowun Batang" pitchFamily="2" charset="-127"/>
                <a:ea typeface="Gowun Batang" pitchFamily="2" charset="-127"/>
              </a:rPr>
              <a:t>에 관해 읽고</a:t>
            </a:r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, </a:t>
            </a:r>
            <a:r>
              <a:rPr lang="ko-KR" altLang="en-US" sz="2800" dirty="0">
                <a:latin typeface="Gowun Batang" pitchFamily="2" charset="-127"/>
                <a:ea typeface="Gowun Batang" pitchFamily="2" charset="-127"/>
              </a:rPr>
              <a:t>그의 특징을 연구하면서 자연스럽게 </a:t>
            </a:r>
            <a:r>
              <a:rPr lang="ko-KR" altLang="en-US" sz="2800" dirty="0">
                <a:highlight>
                  <a:srgbClr val="FFFF00"/>
                </a:highlight>
                <a:latin typeface="Gowun Batang" pitchFamily="2" charset="-127"/>
                <a:ea typeface="Gowun Batang" pitchFamily="2" charset="-127"/>
              </a:rPr>
              <a:t>자기만의 리더십</a:t>
            </a:r>
            <a:r>
              <a:rPr lang="ko-KR" altLang="en-US" sz="2800" dirty="0">
                <a:latin typeface="Gowun Batang" pitchFamily="2" charset="-127"/>
                <a:ea typeface="Gowun Batang" pitchFamily="2" charset="-127"/>
              </a:rPr>
              <a:t>을 계발한다</a:t>
            </a:r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8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811701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13</a:t>
            </a:r>
            <a:r>
              <a:rPr lang="ko-KR" altLang="en-US" sz="4400" dirty="0">
                <a:latin typeface="Gowun Batang" pitchFamily="2" charset="-127"/>
                <a:ea typeface="Gowun Batang" pitchFamily="2" charset="-127"/>
              </a:rPr>
              <a:t>장 본보기의 법칙</a:t>
            </a:r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THE LAW OF MODELING </a:t>
            </a:r>
            <a:endParaRPr lang="ko-KR" altLang="en-US" sz="4400" dirty="0">
              <a:latin typeface="Gowun Batang" pitchFamily="2" charset="-127"/>
              <a:ea typeface="Gowun Batang" pitchFamily="2" charset="-127"/>
            </a:endParaRPr>
          </a:p>
        </p:txBody>
      </p:sp>
      <p:pic>
        <p:nvPicPr>
          <p:cNvPr id="3" name="Picture 2" descr="내게 맞는 멘토 찾는 법">
            <a:extLst>
              <a:ext uri="{FF2B5EF4-FFF2-40B4-BE49-F238E27FC236}">
                <a16:creationId xmlns:a16="http://schemas.microsoft.com/office/drawing/2014/main" id="{8B967997-7E30-4073-B0BC-6A0B8A5AD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918448"/>
            <a:ext cx="4715556" cy="330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FCC3D3-7A82-4B60-BA62-290CD028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38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BF23D46-A077-451D-8F38-546CB2D2A729}"/>
              </a:ext>
            </a:extLst>
          </p:cNvPr>
          <p:cNvSpPr txBox="1"/>
          <p:nvPr/>
        </p:nvSpPr>
        <p:spPr>
          <a:xfrm>
            <a:off x="416169" y="1237130"/>
            <a:ext cx="106821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- </a:t>
            </a:r>
            <a:r>
              <a:rPr lang="ko-KR" altLang="en-US" sz="2800" dirty="0">
                <a:latin typeface="Gowun Batang" pitchFamily="2" charset="-127"/>
                <a:ea typeface="Gowun Batang" pitchFamily="2" charset="-127"/>
              </a:rPr>
              <a:t>누구에게나 강점을 갈고 닦거나 문제를 해결하는 데 도움을 줄 </a:t>
            </a:r>
            <a:r>
              <a:rPr lang="ko-KR" altLang="en-US" sz="2800" b="1" dirty="0">
                <a:latin typeface="Gowun Batang" pitchFamily="2" charset="-127"/>
                <a:ea typeface="Gowun Batang" pitchFamily="2" charset="-127"/>
              </a:rPr>
              <a:t>사람</a:t>
            </a:r>
            <a:r>
              <a:rPr lang="ko-KR" altLang="en-US" sz="2800" dirty="0">
                <a:latin typeface="Gowun Batang" pitchFamily="2" charset="-127"/>
                <a:ea typeface="Gowun Batang" pitchFamily="2" charset="-127"/>
              </a:rPr>
              <a:t>이 필요하다</a:t>
            </a:r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endParaRPr lang="en-US" altLang="ko-KR" sz="2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811701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13</a:t>
            </a:r>
            <a:r>
              <a:rPr lang="ko-KR" altLang="en-US" sz="4400" dirty="0">
                <a:latin typeface="Gowun Batang" pitchFamily="2" charset="-127"/>
                <a:ea typeface="Gowun Batang" pitchFamily="2" charset="-127"/>
              </a:rPr>
              <a:t>장 본보기의 법칙</a:t>
            </a:r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THE LAW OF MODELING </a:t>
            </a:r>
            <a:endParaRPr lang="ko-KR" altLang="en-US" sz="4400" dirty="0">
              <a:latin typeface="Gowun Batang" pitchFamily="2" charset="-127"/>
              <a:ea typeface="Gowun Batang" pitchFamily="2" charset="-127"/>
            </a:endParaRPr>
          </a:p>
        </p:txBody>
      </p:sp>
      <p:pic>
        <p:nvPicPr>
          <p:cNvPr id="3076" name="Picture 4" descr="이미지">
            <a:extLst>
              <a:ext uri="{FF2B5EF4-FFF2-40B4-BE49-F238E27FC236}">
                <a16:creationId xmlns:a16="http://schemas.microsoft.com/office/drawing/2014/main" id="{389A7BC8-4E47-4AE1-8A2D-80AD8C240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189" y="2275932"/>
            <a:ext cx="2718121" cy="362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서울경제신문">
            <a:extLst>
              <a:ext uri="{FF2B5EF4-FFF2-40B4-BE49-F238E27FC236}">
                <a16:creationId xmlns:a16="http://schemas.microsoft.com/office/drawing/2014/main" id="{8CC33BC2-E111-43C1-8195-7EC5B1442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662" y="2347650"/>
            <a:ext cx="2718121" cy="413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고대인의 시선] 어느 날 고궁을 나오면서 - 김수영 &lt; 여론 &lt; 여론 &lt; 기사본문 - 고대신문">
            <a:extLst>
              <a:ext uri="{FF2B5EF4-FFF2-40B4-BE49-F238E27FC236}">
                <a16:creationId xmlns:a16="http://schemas.microsoft.com/office/drawing/2014/main" id="{FBC74FF8-BF7E-4177-BF3B-B884ABC57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716" y="2275932"/>
            <a:ext cx="3667590" cy="383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2D27103-BFD4-4634-97B6-55630CE4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11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CAD2078-695F-43CF-B5A0-C35D8D1B51D7}"/>
              </a:ext>
            </a:extLst>
          </p:cNvPr>
          <p:cNvSpPr txBox="1">
            <a:spLocks/>
          </p:cNvSpPr>
          <p:nvPr/>
        </p:nvSpPr>
        <p:spPr>
          <a:xfrm>
            <a:off x="416169" y="137869"/>
            <a:ext cx="11359661" cy="8117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14</a:t>
            </a:r>
            <a:r>
              <a:rPr lang="ko-KR" altLang="en-US" sz="4400" dirty="0">
                <a:latin typeface="Gowun Batang" pitchFamily="2" charset="-127"/>
                <a:ea typeface="Gowun Batang" pitchFamily="2" charset="-127"/>
              </a:rPr>
              <a:t>장 확장의 법칙</a:t>
            </a:r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THE LAW OF MODELING </a:t>
            </a:r>
            <a:endParaRPr lang="ko-KR" altLang="en-US" sz="4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88A0B8-44FE-47A7-9513-B653F2AFEAAC}"/>
              </a:ext>
            </a:extLst>
          </p:cNvPr>
          <p:cNvSpPr txBox="1"/>
          <p:nvPr/>
        </p:nvSpPr>
        <p:spPr>
          <a:xfrm>
            <a:off x="416168" y="1541930"/>
            <a:ext cx="888919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- </a:t>
            </a:r>
            <a:r>
              <a:rPr lang="ko-KR" altLang="en-US" sz="2800" dirty="0">
                <a:latin typeface="Gowun Batang" pitchFamily="2" charset="-127"/>
                <a:ea typeface="Gowun Batang" pitchFamily="2" charset="-127"/>
              </a:rPr>
              <a:t>한계는 우리가 </a:t>
            </a:r>
            <a:r>
              <a:rPr lang="ko-KR" altLang="en-US" sz="2800" b="1" dirty="0">
                <a:latin typeface="Gowun Batang" pitchFamily="2" charset="-127"/>
                <a:ea typeface="Gowun Batang" pitchFamily="2" charset="-127"/>
              </a:rPr>
              <a:t>생각</a:t>
            </a:r>
            <a:r>
              <a:rPr lang="ko-KR" altLang="en-US" sz="2800" dirty="0">
                <a:latin typeface="Gowun Batang" pitchFamily="2" charset="-127"/>
                <a:ea typeface="Gowun Batang" pitchFamily="2" charset="-127"/>
              </a:rPr>
              <a:t>하는 순간 만들어진다</a:t>
            </a:r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2800" dirty="0">
              <a:latin typeface="Gowun Batang" pitchFamily="2" charset="-127"/>
              <a:ea typeface="Gowun Batang" pitchFamily="2" charset="-127"/>
            </a:endParaRPr>
          </a:p>
          <a:p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- </a:t>
            </a:r>
            <a:r>
              <a:rPr lang="ko-KR" altLang="en-US" sz="2800" b="1" dirty="0">
                <a:latin typeface="Gowun Batang" pitchFamily="2" charset="-127"/>
                <a:ea typeface="Gowun Batang" pitchFamily="2" charset="-127"/>
              </a:rPr>
              <a:t>사고역량</a:t>
            </a:r>
            <a:r>
              <a:rPr lang="ko-KR" altLang="en-US" sz="2800" dirty="0">
                <a:latin typeface="Gowun Batang" pitchFamily="2" charset="-127"/>
                <a:ea typeface="Gowun Batang" pitchFamily="2" charset="-127"/>
              </a:rPr>
              <a:t>을 키워라</a:t>
            </a:r>
            <a:endParaRPr lang="en-US" altLang="ko-KR" sz="2800" dirty="0">
              <a:latin typeface="Gowun Batang" pitchFamily="2" charset="-127"/>
              <a:ea typeface="Gowun Batang" pitchFamily="2" charset="-127"/>
            </a:endParaRPr>
          </a:p>
          <a:p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   - </a:t>
            </a:r>
            <a:r>
              <a:rPr lang="ko-KR" altLang="en-US" sz="2800" dirty="0" err="1">
                <a:latin typeface="Gowun Batang" pitchFamily="2" charset="-127"/>
                <a:ea typeface="Gowun Batang" pitchFamily="2" charset="-127"/>
              </a:rPr>
              <a:t>열심히가</a:t>
            </a:r>
            <a:r>
              <a:rPr lang="ko-KR" altLang="en-US" sz="2800" dirty="0">
                <a:latin typeface="Gowun Batang" pitchFamily="2" charset="-127"/>
                <a:ea typeface="Gowun Batang" pitchFamily="2" charset="-127"/>
              </a:rPr>
              <a:t> 아니라 </a:t>
            </a:r>
            <a:r>
              <a:rPr lang="ko-KR" altLang="en-US" sz="2800" b="1" dirty="0">
                <a:latin typeface="Gowun Batang" pitchFamily="2" charset="-127"/>
                <a:ea typeface="Gowun Batang" pitchFamily="2" charset="-127"/>
              </a:rPr>
              <a:t>효과</a:t>
            </a:r>
            <a:r>
              <a:rPr lang="ko-KR" altLang="en-US" sz="2800" dirty="0">
                <a:latin typeface="Gowun Batang" pitchFamily="2" charset="-127"/>
                <a:ea typeface="Gowun Batang" pitchFamily="2" charset="-127"/>
              </a:rPr>
              <a:t>를 생각해야 한다</a:t>
            </a:r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   - </a:t>
            </a:r>
            <a:r>
              <a:rPr lang="ko-KR" altLang="en-US" sz="2800" dirty="0">
                <a:latin typeface="Gowun Batang" pitchFamily="2" charset="-127"/>
                <a:ea typeface="Gowun Batang" pitchFamily="2" charset="-127"/>
              </a:rPr>
              <a:t>할 수 있을까</a:t>
            </a:r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?</a:t>
            </a:r>
            <a:r>
              <a:rPr lang="ko-KR" altLang="en-US" sz="2800" dirty="0">
                <a:latin typeface="Gowun Batang" pitchFamily="2" charset="-127"/>
                <a:ea typeface="Gowun Batang" pitchFamily="2" charset="-127"/>
              </a:rPr>
              <a:t>가 아니라 </a:t>
            </a:r>
            <a:r>
              <a:rPr lang="ko-KR" altLang="en-US" sz="2800" dirty="0">
                <a:highlight>
                  <a:srgbClr val="FFFF00"/>
                </a:highlight>
                <a:latin typeface="Gowun Batang" pitchFamily="2" charset="-127"/>
                <a:ea typeface="Gowun Batang" pitchFamily="2" charset="-127"/>
              </a:rPr>
              <a:t>어떻게 할 수 있을까</a:t>
            </a:r>
            <a:r>
              <a:rPr lang="en-US" altLang="ko-KR" sz="2800" dirty="0">
                <a:highlight>
                  <a:srgbClr val="FFFF00"/>
                </a:highlight>
                <a:latin typeface="Gowun Batang" pitchFamily="2" charset="-127"/>
                <a:ea typeface="Gowun Batang" pitchFamily="2" charset="-127"/>
              </a:rPr>
              <a:t>?</a:t>
            </a:r>
            <a:r>
              <a:rPr lang="ko-KR" altLang="en-US" sz="2800" dirty="0">
                <a:latin typeface="Gowun Batang" pitchFamily="2" charset="-127"/>
                <a:ea typeface="Gowun Batang" pitchFamily="2" charset="-127"/>
              </a:rPr>
              <a:t> 를 생각</a:t>
            </a:r>
            <a:endParaRPr lang="en-US" altLang="ko-KR" sz="2800" dirty="0">
              <a:latin typeface="Gowun Batang" pitchFamily="2" charset="-127"/>
              <a:ea typeface="Gowun Batang" pitchFamily="2" charset="-127"/>
            </a:endParaRPr>
          </a:p>
          <a:p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   - </a:t>
            </a:r>
            <a:r>
              <a:rPr lang="ko-KR" altLang="en-US" sz="2800" dirty="0">
                <a:latin typeface="Gowun Batang" pitchFamily="2" charset="-127"/>
                <a:ea typeface="Gowun Batang" pitchFamily="2" charset="-127"/>
              </a:rPr>
              <a:t>하나의 문이 아니라 </a:t>
            </a:r>
            <a:r>
              <a:rPr lang="ko-KR" altLang="en-US" sz="2800" b="1" dirty="0">
                <a:latin typeface="Gowun Batang" pitchFamily="2" charset="-127"/>
                <a:ea typeface="Gowun Batang" pitchFamily="2" charset="-127"/>
              </a:rPr>
              <a:t>여러 문</a:t>
            </a:r>
            <a:r>
              <a:rPr lang="ko-KR" altLang="en-US" sz="2800" dirty="0">
                <a:latin typeface="Gowun Batang" pitchFamily="2" charset="-127"/>
                <a:ea typeface="Gowun Batang" pitchFamily="2" charset="-127"/>
              </a:rPr>
              <a:t>을 생각할 것</a:t>
            </a:r>
            <a:endParaRPr lang="en-US" altLang="ko-KR" sz="2800" dirty="0">
              <a:latin typeface="Gowun Batang" pitchFamily="2" charset="-127"/>
              <a:ea typeface="Gowun Batang" pitchFamily="2" charset="-127"/>
            </a:endParaRPr>
          </a:p>
          <a:p>
            <a:endParaRPr lang="en-US" altLang="ko-KR" sz="2800" dirty="0">
              <a:latin typeface="Gowun Batang" pitchFamily="2" charset="-127"/>
              <a:ea typeface="Gowun Batang" pitchFamily="2" charset="-127"/>
            </a:endParaRPr>
          </a:p>
          <a:p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- </a:t>
            </a:r>
            <a:r>
              <a:rPr lang="ko-KR" altLang="en-US" sz="2800" b="1" dirty="0">
                <a:latin typeface="Gowun Batang" pitchFamily="2" charset="-127"/>
                <a:ea typeface="Gowun Batang" pitchFamily="2" charset="-127"/>
              </a:rPr>
              <a:t>인간의 정신</a:t>
            </a:r>
            <a:r>
              <a:rPr lang="ko-KR" altLang="en-US" sz="2800" dirty="0">
                <a:latin typeface="Gowun Batang" pitchFamily="2" charset="-127"/>
                <a:ea typeface="Gowun Batang" pitchFamily="2" charset="-127"/>
              </a:rPr>
              <a:t>은 한번 새로운 생각으로 확대되면 원래 크기로 줄어드는 법이 없다</a:t>
            </a:r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endParaRPr lang="en-US" altLang="ko-KR" sz="2800" dirty="0">
              <a:latin typeface="Gowun Batang" pitchFamily="2" charset="-127"/>
              <a:ea typeface="Gowun Batang" pitchFamily="2" charset="-127"/>
            </a:endParaRPr>
          </a:p>
          <a:p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- </a:t>
            </a:r>
            <a:r>
              <a:rPr lang="ko-KR" altLang="en-US" sz="2800" dirty="0">
                <a:latin typeface="Gowun Batang" pitchFamily="2" charset="-127"/>
                <a:ea typeface="Gowun Batang" pitchFamily="2" charset="-127"/>
              </a:rPr>
              <a:t>역량을 키우려면 </a:t>
            </a:r>
            <a:r>
              <a:rPr lang="ko-KR" altLang="en-US" sz="2800" b="1" dirty="0">
                <a:latin typeface="Gowun Batang" pitchFamily="2" charset="-127"/>
                <a:ea typeface="Gowun Batang" pitchFamily="2" charset="-127"/>
              </a:rPr>
              <a:t>정신</a:t>
            </a:r>
            <a:r>
              <a:rPr lang="ko-KR" altLang="en-US" sz="2800" dirty="0">
                <a:latin typeface="Gowun Batang" pitchFamily="2" charset="-127"/>
                <a:ea typeface="Gowun Batang" pitchFamily="2" charset="-127"/>
              </a:rPr>
              <a:t>부터 키워야 한다</a:t>
            </a:r>
            <a:r>
              <a:rPr lang="en-US" altLang="ko-KR" sz="2800" dirty="0">
                <a:latin typeface="Gowun Batang" pitchFamily="2" charset="-127"/>
                <a:ea typeface="Gowun Batang" pitchFamily="2" charset="-127"/>
              </a:rPr>
              <a:t>.</a:t>
            </a:r>
          </a:p>
        </p:txBody>
      </p:sp>
      <p:pic>
        <p:nvPicPr>
          <p:cNvPr id="4098" name="Picture 2" descr="코끼리는 생각하지 마">
            <a:extLst>
              <a:ext uri="{FF2B5EF4-FFF2-40B4-BE49-F238E27FC236}">
                <a16:creationId xmlns:a16="http://schemas.microsoft.com/office/drawing/2014/main" id="{2B3B1DEF-E49D-48E3-A2DA-FA38BE5CB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365" y="1541930"/>
            <a:ext cx="2796989" cy="419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804A2B-B383-4350-8E28-4E60519B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10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CAD2078-695F-43CF-B5A0-C35D8D1B51D7}"/>
              </a:ext>
            </a:extLst>
          </p:cNvPr>
          <p:cNvSpPr txBox="1">
            <a:spLocks/>
          </p:cNvSpPr>
          <p:nvPr/>
        </p:nvSpPr>
        <p:spPr>
          <a:xfrm>
            <a:off x="416169" y="137869"/>
            <a:ext cx="11359661" cy="8117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>
                <a:latin typeface="Gowun Batang" pitchFamily="2" charset="-127"/>
                <a:ea typeface="Gowun Batang" pitchFamily="2" charset="-127"/>
              </a:rPr>
              <a:t>마무리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88A0B8-44FE-47A7-9513-B653F2AFEAAC}"/>
              </a:ext>
            </a:extLst>
          </p:cNvPr>
          <p:cNvSpPr txBox="1"/>
          <p:nvPr/>
        </p:nvSpPr>
        <p:spPr>
          <a:xfrm>
            <a:off x="416168" y="933745"/>
            <a:ext cx="725762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>
                <a:latin typeface="Gowun Batang" pitchFamily="2" charset="-127"/>
                <a:ea typeface="Gowun Batang" pitchFamily="2" charset="-127"/>
              </a:rPr>
              <a:t>모범이 될 수 있는 멘토를 찾고</a:t>
            </a:r>
            <a:r>
              <a:rPr lang="en-US" altLang="ko-KR" sz="2400" dirty="0">
                <a:latin typeface="Gowun Batang" pitchFamily="2" charset="-127"/>
                <a:ea typeface="Gowun Batang" pitchFamily="2" charset="-127"/>
              </a:rPr>
              <a:t>, </a:t>
            </a:r>
            <a:r>
              <a:rPr lang="ko-KR" altLang="en-US" sz="2400" dirty="0">
                <a:latin typeface="Gowun Batang" pitchFamily="2" charset="-127"/>
                <a:ea typeface="Gowun Batang" pitchFamily="2" charset="-127"/>
              </a:rPr>
              <a:t>멘토를 본보기 삼아 나만의 리더십을 구축해야 한다</a:t>
            </a:r>
            <a:r>
              <a:rPr lang="en-US" altLang="ko-KR" sz="2400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24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>
                <a:latin typeface="Gowun Batang" pitchFamily="2" charset="-127"/>
                <a:ea typeface="Gowun Batang" pitchFamily="2" charset="-127"/>
              </a:rPr>
              <a:t>어떻게 나만의 리더십을 구축할지 끊임없이 생각하고</a:t>
            </a:r>
            <a:r>
              <a:rPr lang="en-US" altLang="ko-KR" sz="2400" dirty="0">
                <a:latin typeface="Gowun Batang" pitchFamily="2" charset="-127"/>
                <a:ea typeface="Gowun Batang" pitchFamily="2" charset="-127"/>
              </a:rPr>
              <a:t>, </a:t>
            </a:r>
            <a:r>
              <a:rPr lang="ko-KR" altLang="en-US" sz="2400" dirty="0">
                <a:latin typeface="Gowun Batang" pitchFamily="2" charset="-127"/>
                <a:ea typeface="Gowun Batang" pitchFamily="2" charset="-127"/>
              </a:rPr>
              <a:t>정신력을 키워야 한다</a:t>
            </a:r>
            <a:r>
              <a:rPr lang="en-US" altLang="ko-KR" sz="2400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24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>
                <a:latin typeface="Gowun Batang" pitchFamily="2" charset="-127"/>
                <a:ea typeface="Gowun Batang" pitchFamily="2" charset="-127"/>
              </a:rPr>
              <a:t>하지만</a:t>
            </a:r>
            <a:r>
              <a:rPr lang="en-US" altLang="ko-KR" sz="2400" dirty="0">
                <a:latin typeface="Gowun Batang" pitchFamily="2" charset="-127"/>
                <a:ea typeface="Gowun Batang" pitchFamily="2" charset="-127"/>
              </a:rPr>
              <a:t>, </a:t>
            </a:r>
            <a:r>
              <a:rPr lang="ko-KR" altLang="en-US" sz="2400" dirty="0">
                <a:highlight>
                  <a:srgbClr val="FFFF00"/>
                </a:highlight>
                <a:latin typeface="Gowun Batang" pitchFamily="2" charset="-127"/>
                <a:ea typeface="Gowun Batang" pitchFamily="2" charset="-127"/>
              </a:rPr>
              <a:t>나만 성장하면 되는 것일까</a:t>
            </a:r>
            <a:r>
              <a:rPr lang="en-US" altLang="ko-KR" sz="2400" dirty="0">
                <a:highlight>
                  <a:srgbClr val="FFFF00"/>
                </a:highlight>
                <a:latin typeface="Gowun Batang" pitchFamily="2" charset="-127"/>
                <a:ea typeface="Gowun Batang" pitchFamily="2" charset="-127"/>
              </a:rPr>
              <a:t>?</a:t>
            </a:r>
          </a:p>
          <a:p>
            <a:pPr marL="457200" indent="-457200">
              <a:buFontTx/>
              <a:buChar char="-"/>
            </a:pPr>
            <a:endParaRPr lang="en-US" altLang="ko-KR" sz="24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>
                <a:latin typeface="Gowun Batang" pitchFamily="2" charset="-127"/>
                <a:ea typeface="Gowun Batang" pitchFamily="2" charset="-127"/>
              </a:rPr>
              <a:t>요즘 우리 사회에서 발생하는 범죄들을 보면 사회적 고립에서 발생하는 것들이 많다</a:t>
            </a:r>
            <a:r>
              <a:rPr lang="en-US" altLang="ko-KR" sz="2400" dirty="0">
                <a:latin typeface="Gowun Batang" pitchFamily="2" charset="-127"/>
                <a:ea typeface="Gowun Batang" pitchFamily="2" charset="-127"/>
              </a:rPr>
              <a:t>.  </a:t>
            </a:r>
          </a:p>
          <a:p>
            <a:pPr marL="457200" indent="-457200">
              <a:buFontTx/>
              <a:buChar char="-"/>
            </a:pPr>
            <a:endParaRPr lang="en-US" altLang="ko-KR" sz="24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>
                <a:latin typeface="Gowun Batang" pitchFamily="2" charset="-127"/>
                <a:ea typeface="Gowun Batang" pitchFamily="2" charset="-127"/>
              </a:rPr>
              <a:t>시야를 나에게만 비추는 것이 아니라</a:t>
            </a:r>
            <a:r>
              <a:rPr lang="en-US" altLang="ko-KR" sz="2400" dirty="0">
                <a:latin typeface="Gowun Batang" pitchFamily="2" charset="-127"/>
                <a:ea typeface="Gowun Batang" pitchFamily="2" charset="-127"/>
              </a:rPr>
              <a:t>, </a:t>
            </a:r>
            <a:r>
              <a:rPr lang="ko-KR" altLang="en-US" sz="2400" dirty="0">
                <a:latin typeface="Gowun Batang" pitchFamily="2" charset="-127"/>
                <a:ea typeface="Gowun Batang" pitchFamily="2" charset="-127"/>
              </a:rPr>
              <a:t>우리 모두에게</a:t>
            </a:r>
            <a:r>
              <a:rPr lang="en-US" altLang="ko-KR" sz="2400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2400" dirty="0">
                <a:latin typeface="Gowun Batang" pitchFamily="2" charset="-127"/>
                <a:ea typeface="Gowun Batang" pitchFamily="2" charset="-127"/>
              </a:rPr>
              <a:t>비춰줄 필요가 있다</a:t>
            </a:r>
            <a:r>
              <a:rPr lang="en-US" altLang="ko-KR" sz="2400" dirty="0">
                <a:latin typeface="Gowun Batang" pitchFamily="2" charset="-127"/>
                <a:ea typeface="Gowun Batang" pitchFamily="2" charset="-127"/>
              </a:rPr>
              <a:t>.</a:t>
            </a:r>
            <a:r>
              <a:rPr lang="ko-KR" altLang="en-US" sz="2400" dirty="0">
                <a:latin typeface="Gowun Batang" pitchFamily="2" charset="-127"/>
                <a:ea typeface="Gowun Batang" pitchFamily="2" charset="-127"/>
              </a:rPr>
              <a:t> </a:t>
            </a:r>
            <a:endParaRPr lang="en-US" altLang="ko-KR" sz="2800" dirty="0">
              <a:latin typeface="Gowun Batang" pitchFamily="2" charset="-127"/>
              <a:ea typeface="Gowun Batang" pitchFamily="2" charset="-127"/>
            </a:endParaRPr>
          </a:p>
          <a:p>
            <a:endParaRPr lang="en-US" altLang="ko-KR" sz="2800" dirty="0">
              <a:latin typeface="Gowun Batang" pitchFamily="2" charset="-127"/>
              <a:ea typeface="Gowun Batang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6FD772E-A21C-4AE3-BE87-4CEEFFE349E3}"/>
              </a:ext>
            </a:extLst>
          </p:cNvPr>
          <p:cNvGrpSpPr/>
          <p:nvPr/>
        </p:nvGrpSpPr>
        <p:grpSpPr>
          <a:xfrm>
            <a:off x="7897906" y="1398493"/>
            <a:ext cx="4074724" cy="3110754"/>
            <a:chOff x="6579986" y="2593307"/>
            <a:chExt cx="5383573" cy="317996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69D2BD48-6846-45FE-90DC-4B51D9562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9986" y="2593307"/>
              <a:ext cx="5383573" cy="2931619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531FD56-450D-44CC-B018-A279280EB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66409" y="5524926"/>
              <a:ext cx="3516871" cy="248344"/>
            </a:xfrm>
            <a:prstGeom prst="rect">
              <a:avLst/>
            </a:prstGeom>
          </p:spPr>
        </p:pic>
      </p:grp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000B52-0DDF-4DBB-8564-28AE8537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028" name="Picture 4" descr="혼자만 잘 살믄 무슨 재민겨 대표 이미지">
            <a:extLst>
              <a:ext uri="{FF2B5EF4-FFF2-40B4-BE49-F238E27FC236}">
                <a16:creationId xmlns:a16="http://schemas.microsoft.com/office/drawing/2014/main" id="{9D098737-433B-4F6F-AADC-B47AEB2D9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906" y="1900387"/>
            <a:ext cx="1072136" cy="152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55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253</Words>
  <Application>Microsoft Office PowerPoint</Application>
  <PresentationFormat>와이드스크린</PresentationFormat>
  <Paragraphs>46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Gowun Batang</vt:lpstr>
      <vt:lpstr>맑은 고딕</vt:lpstr>
      <vt:lpstr>Arial</vt:lpstr>
      <vt:lpstr>Office 테마</vt:lpstr>
      <vt:lpstr>사람은 무엇으로  성장하는가</vt:lpstr>
      <vt:lpstr>13장 본보기의 법칙 THE LAW OF MODELING </vt:lpstr>
      <vt:lpstr>13장 본보기의 법칙 THE LAW OF MODELING </vt:lpstr>
      <vt:lpstr>13장 본보기의 법칙 THE LAW OF MODELING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사람은 무엇으로  성장하는가</dc:title>
  <dc:creator>지석 안</dc:creator>
  <cp:lastModifiedBy>안지석</cp:lastModifiedBy>
  <cp:revision>16</cp:revision>
  <dcterms:created xsi:type="dcterms:W3CDTF">2023-09-12T13:35:50Z</dcterms:created>
  <dcterms:modified xsi:type="dcterms:W3CDTF">2023-09-13T11:54:58Z</dcterms:modified>
</cp:coreProperties>
</file>