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73" r:id="rId2"/>
    <p:sldId id="262" r:id="rId3"/>
    <p:sldId id="268" r:id="rId4"/>
    <p:sldId id="264" r:id="rId5"/>
    <p:sldId id="269" r:id="rId6"/>
    <p:sldId id="263" r:id="rId7"/>
    <p:sldId id="266" r:id="rId8"/>
    <p:sldId id="267" r:id="rId9"/>
    <p:sldId id="270" r:id="rId10"/>
    <p:sldId id="271" r:id="rId11"/>
    <p:sldId id="272" r:id="rId12"/>
    <p:sldId id="274" r:id="rId13"/>
  </p:sldIdLst>
  <p:sldSz cx="12192000" cy="6858000"/>
  <p:notesSz cx="6858000" cy="9144000"/>
  <p:embeddedFontLst>
    <p:embeddedFont>
      <p:font typeface="Gowun Batang" pitchFamily="2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62C1-D7DC-4414-9023-C20CA71B82F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8F10-19AD-48EF-BA0C-00A5775E2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owun Batang" pitchFamily="2" charset="-127"/>
                <a:ea typeface="Gowun Batang" pitchFamily="2" charset="-127"/>
              </a:rPr>
              <a:t>Exogenous treatment of GCAM allows sensitivity analysis of cost or efficiency targets for different </a:t>
            </a:r>
            <a:r>
              <a:rPr lang="en-US" altLang="ko-KR" sz="1200" dirty="0" err="1">
                <a:latin typeface="Gowun Batang" pitchFamily="2" charset="-127"/>
                <a:ea typeface="Gowun Batang" pitchFamily="2" charset="-127"/>
              </a:rPr>
              <a:t>technologries</a:t>
            </a:r>
            <a:r>
              <a:rPr lang="en-US" altLang="ko-KR" sz="12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8F10-19AD-48EF-BA0C-00A5775E2F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9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8F10-19AD-48EF-BA0C-00A5775E2F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8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58F10-19AD-48EF-BA0C-00A5775E2F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5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754-F403-403C-B916-A7AF2A86B878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B99B-7D9F-4CEB-8E7D-0B21AC0C5F42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B2-B378-409E-B52C-174AFDC2D3AF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C80D-9AB6-467E-B177-E2A7E9AC66A6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733-D165-4907-BEB0-C8B9A19A67D3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2A59-DCA0-461E-A4E4-F4D1B0CD9613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C09-3ABA-4FE3-978C-269E4611FEE9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9A4-902D-4246-871D-CC44969FB96D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6263-2D09-46C0-B989-9F60D27696D2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1979-9DAE-408D-8A33-A9477FF7EAAC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F5-C974-456C-B72A-F4078431BB61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DD77-2FB4-4C72-8D17-54C79A82AAD1}" type="datetime1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0459" y="1218255"/>
            <a:ext cx="6786282" cy="65236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Paper</a:t>
            </a:r>
            <a:r>
              <a:rPr lang="ko-KR" altLang="en-US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Gowun Batang" pitchFamily="2" charset="-127"/>
                <a:ea typeface="Gowun Batang" pitchFamily="2" charset="-127"/>
              </a:rPr>
              <a:t>critique</a:t>
            </a:r>
            <a:endParaRPr lang="ko-KR" altLang="en-US" sz="3600" dirty="0">
              <a:solidFill>
                <a:schemeClr val="bg1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9AD0A-964D-4D1D-80AD-40A74035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870625"/>
            <a:ext cx="10820400" cy="23338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altLang="ko-KR" sz="1400" dirty="0"/>
          </a:p>
          <a:p>
            <a:pPr lvl="1"/>
            <a:r>
              <a:rPr lang="en-US" altLang="ko-KR" sz="3200" dirty="0">
                <a:latin typeface="Gowun Batang" pitchFamily="2" charset="-127"/>
                <a:ea typeface="Gowun Batang" pitchFamily="2" charset="-127"/>
              </a:rPr>
              <a:t>The role of direct air capture and negative emissions technologies in the shared socioeconomic pathways towards +1.5 ◦C and +2 ◦C futures</a:t>
            </a:r>
          </a:p>
          <a:p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(Fuhrman et al. 2021.)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8A4AE-BCFC-4B59-A968-A0FD84D3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A67E753-E12D-4A27-B762-D0FF41A64185}"/>
              </a:ext>
            </a:extLst>
          </p:cNvPr>
          <p:cNvSpPr txBox="1">
            <a:spLocks/>
          </p:cNvSpPr>
          <p:nvPr/>
        </p:nvSpPr>
        <p:spPr>
          <a:xfrm>
            <a:off x="685800" y="4987375"/>
            <a:ext cx="10820400" cy="45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owun Batang" pitchFamily="2" charset="-127"/>
                <a:ea typeface="Gowun Batang" pitchFamily="2" charset="-127"/>
              </a:rPr>
              <a:t> ITM 20235575, Jiseok AHN</a:t>
            </a:r>
          </a:p>
        </p:txBody>
      </p:sp>
    </p:spTree>
    <p:extLst>
      <p:ext uri="{BB962C8B-B14F-4D97-AF65-F5344CB8AC3E}">
        <p14:creationId xmlns:p14="http://schemas.microsoft.com/office/powerpoint/2010/main" val="57355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793629"/>
            <a:ext cx="11220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SSP1 scenario is the only one of the below +2 ̊ C scenarios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that did not temporarily overshoot this warming target, and all scenarios temporarily overshot the +1.5 ̊ C target.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This highlights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the importance of strengthened near-term policy ambition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in case negative emissions prove unable to scale up quickly enough to reverse the overshoot of a less ambitious goal.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Given the emerging emphasis on DACCS in deep negative emissions scenarios, this study propose that the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IAM community more fully integrate DACCS into future SSP scenarios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such that opportunities to reduce reliance on future negative emissions can be highlighted.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Summary of the key findings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C88B-7A7E-44FF-975A-8A44259764CF}"/>
              </a:ext>
            </a:extLst>
          </p:cNvPr>
          <p:cNvSpPr txBox="1"/>
          <p:nvPr/>
        </p:nvSpPr>
        <p:spPr>
          <a:xfrm>
            <a:off x="143696" y="1140767"/>
            <a:ext cx="899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Strengthened near-term policy ambition is needed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0863B6-9B31-416E-8920-D190538C52F2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7001164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4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731819"/>
            <a:ext cx="112200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Comparative summary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allows us to see clearly the main results of the research.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data that support the findings of this study are available online, so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GCAM modeler and other IAM communities can easily access the configuration of the analysis.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Urge people to avoid the risks of delaying mitigation policies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and thus further deepening the reliance on large-scale negative emissions, or else failing to meeting the goals of the Paris Agreement.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Some figures can be stylistically improved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such as a color scheme for legend properties or using different plots to show what the authors want to point out.</a:t>
            </a: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Critique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47AFF-0F35-461D-81E0-B9020EA5C5E2}"/>
              </a:ext>
            </a:extLst>
          </p:cNvPr>
          <p:cNvSpPr txBox="1"/>
          <p:nvPr/>
        </p:nvSpPr>
        <p:spPr>
          <a:xfrm>
            <a:off x="143696" y="1140767"/>
            <a:ext cx="985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I suggest 3 strengths and 1 weakness of this research as critique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211F88-E8C2-4CE0-9C39-E3BFD2AB6034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8885382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88B7087-EA9C-4164-9214-165028A90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752"/>
          <a:stretch/>
        </p:blipFill>
        <p:spPr>
          <a:xfrm>
            <a:off x="4756577" y="5553385"/>
            <a:ext cx="5492520" cy="1024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87F24F-0629-4B2B-8019-93E7FB9B6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03"/>
          <a:stretch/>
        </p:blipFill>
        <p:spPr>
          <a:xfrm>
            <a:off x="1407458" y="5347704"/>
            <a:ext cx="3992871" cy="12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6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5" y="1686421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Thank you for listening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CE042-7F7B-4376-B3F2-1F415228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83" y="3878995"/>
            <a:ext cx="9174129" cy="19413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6B6AC4D-A3F6-4761-B325-FF04CD3C7138}"/>
              </a:ext>
            </a:extLst>
          </p:cNvPr>
          <p:cNvSpPr txBox="1">
            <a:spLocks/>
          </p:cNvSpPr>
          <p:nvPr/>
        </p:nvSpPr>
        <p:spPr>
          <a:xfrm>
            <a:off x="1478483" y="3578609"/>
            <a:ext cx="6067723" cy="349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Gowun Batang" pitchFamily="2" charset="-127"/>
                <a:ea typeface="Gowun Batang" pitchFamily="2" charset="-127"/>
              </a:rPr>
              <a:t>For those who wants know more about carbon capture</a:t>
            </a:r>
            <a:endParaRPr lang="ko-KR" altLang="en-US" sz="1800" dirty="0">
              <a:latin typeface="Gowun Batang" pitchFamily="2" charset="-127"/>
              <a:ea typeface="Gowun Batang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4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Table of contents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AAF6D-7F4A-4F42-8943-6CB52365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9" y="1504950"/>
            <a:ext cx="6841756" cy="42677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93D407-836E-408A-BCF7-0D62784A2017}"/>
              </a:ext>
            </a:extLst>
          </p:cNvPr>
          <p:cNvSpPr/>
          <p:nvPr/>
        </p:nvSpPr>
        <p:spPr>
          <a:xfrm>
            <a:off x="1502793" y="1888292"/>
            <a:ext cx="2469097" cy="41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950D-B2BD-4BDA-BE2B-DC67C1340DDB}"/>
              </a:ext>
            </a:extLst>
          </p:cNvPr>
          <p:cNvSpPr/>
          <p:nvPr/>
        </p:nvSpPr>
        <p:spPr>
          <a:xfrm flipH="1" flipV="1">
            <a:off x="571497" y="4151720"/>
            <a:ext cx="919751" cy="315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72005A-2B24-4323-BB02-2EF04E0A4AE8}"/>
              </a:ext>
            </a:extLst>
          </p:cNvPr>
          <p:cNvSpPr txBox="1">
            <a:spLocks/>
          </p:cNvSpPr>
          <p:nvPr/>
        </p:nvSpPr>
        <p:spPr>
          <a:xfrm>
            <a:off x="7570524" y="1888292"/>
            <a:ext cx="4270682" cy="3186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Introduction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Methods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Results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Summary of the key findings</a:t>
            </a:r>
          </a:p>
          <a:p>
            <a:pPr marL="514350" indent="-514350" algn="l">
              <a:lnSpc>
                <a:spcPct val="200000"/>
              </a:lnSpc>
              <a:buAutoNum type="arabicPeriod"/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Critique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27559C-AC74-469A-A7AC-24E5297FB188}"/>
              </a:ext>
            </a:extLst>
          </p:cNvPr>
          <p:cNvCxnSpPr/>
          <p:nvPr/>
        </p:nvCxnSpPr>
        <p:spPr>
          <a:xfrm>
            <a:off x="7313845" y="1504950"/>
            <a:ext cx="0" cy="4731327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20D556-BB37-4854-9916-230E3EA895AD}"/>
              </a:ext>
            </a:extLst>
          </p:cNvPr>
          <p:cNvSpPr/>
          <p:nvPr/>
        </p:nvSpPr>
        <p:spPr>
          <a:xfrm flipH="1" flipV="1">
            <a:off x="5537941" y="3906472"/>
            <a:ext cx="1086969" cy="190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24182"/>
            <a:ext cx="70560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Several forms of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direct air capture with carbon storage (DACCS)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are in development, with different costs and energy inputs, as well as potential for future cost and performance improvements.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Recent progress in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DACCS commercialization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suggests it could be a viable means of removing CO2 in the near future.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DACCS has the advantage of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lower land intensity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than bioenergy with carbon capture or afforestation but requires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higher energy demands.</a:t>
            </a: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Introduction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Direct Air Capture Explained: The Buzzy New Carbon Reduction Tech Gaining  Exec Attention - CB Insights Research">
            <a:extLst>
              <a:ext uri="{FF2B5EF4-FFF2-40B4-BE49-F238E27FC236}">
                <a16:creationId xmlns:a16="http://schemas.microsoft.com/office/drawing/2014/main" id="{154E611C-0659-4AB5-BD99-E458B903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18" y="1824182"/>
            <a:ext cx="4462481" cy="294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79876-93EC-4239-AD01-0FD975C3B33C}"/>
              </a:ext>
            </a:extLst>
          </p:cNvPr>
          <p:cNvSpPr txBox="1"/>
          <p:nvPr/>
        </p:nvSpPr>
        <p:spPr>
          <a:xfrm>
            <a:off x="143696" y="1140767"/>
            <a:ext cx="791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DACCS as a viable negative emission technology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564E13-7958-4183-B235-253B0BD6C1E0}"/>
              </a:ext>
            </a:extLst>
          </p:cNvPr>
          <p:cNvCxnSpPr>
            <a:cxnSpLocks/>
          </p:cNvCxnSpPr>
          <p:nvPr/>
        </p:nvCxnSpPr>
        <p:spPr>
          <a:xfrm>
            <a:off x="711200" y="1602432"/>
            <a:ext cx="7109279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2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997839"/>
            <a:ext cx="11220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Assess the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high-temperature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DACCS process that uses heat from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natural gas combustion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electricity, and water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could contribute to both ambitious near-term and delayed mitigation scenarios that limit end-of century warming to below +1.5 ◦C.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For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low-temperature DACCS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, this study converted the required low-temperature thermal energy to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electricity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by assuming an electric compression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heat pump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plant with a coefficient of performance equal to 3 and accounted for its additional levelized financial input.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Methods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33A80-7E92-46AC-9FBA-747435E53726}"/>
              </a:ext>
            </a:extLst>
          </p:cNvPr>
          <p:cNvSpPr txBox="1"/>
          <p:nvPr/>
        </p:nvSpPr>
        <p:spPr>
          <a:xfrm>
            <a:off x="143696" y="1140767"/>
            <a:ext cx="948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Two types of DACCS technology are considered in GCAM 5.4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2FB716-BE79-440F-B153-52F1C4BE45B8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8599055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A8E25FF-EA8B-4560-841A-1BC12712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66" y="4401611"/>
            <a:ext cx="6646424" cy="2318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9BD44-6797-4C54-B80C-983315420D91}"/>
              </a:ext>
            </a:extLst>
          </p:cNvPr>
          <p:cNvSpPr txBox="1"/>
          <p:nvPr/>
        </p:nvSpPr>
        <p:spPr>
          <a:xfrm>
            <a:off x="9349390" y="6400412"/>
            <a:ext cx="1411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Gowun Batang" pitchFamily="2" charset="-127"/>
                <a:ea typeface="Gowun Batang" pitchFamily="2" charset="-127"/>
              </a:rPr>
              <a:t>Fasihi</a:t>
            </a:r>
            <a:r>
              <a:rPr lang="en-US" altLang="ko-KR" sz="1200" dirty="0">
                <a:latin typeface="Gowun Batang" pitchFamily="2" charset="-127"/>
                <a:ea typeface="Gowun Batang" pitchFamily="2" charset="-127"/>
              </a:rPr>
              <a:t> et al (2019)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90A7A-5E74-41CF-9831-925AD463792C}"/>
              </a:ext>
            </a:extLst>
          </p:cNvPr>
          <p:cNvSpPr/>
          <p:nvPr/>
        </p:nvSpPr>
        <p:spPr>
          <a:xfrm>
            <a:off x="3946358" y="4857549"/>
            <a:ext cx="847023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AF2B1D-39D6-42A8-8414-52D2309E210B}"/>
              </a:ext>
            </a:extLst>
          </p:cNvPr>
          <p:cNvSpPr/>
          <p:nvPr/>
        </p:nvSpPr>
        <p:spPr>
          <a:xfrm>
            <a:off x="4864743" y="4857549"/>
            <a:ext cx="3826870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1204CF-6B17-4A80-B9EF-4880143E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10" y="1652440"/>
            <a:ext cx="6029617" cy="5205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79600"/>
            <a:ext cx="42993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This paper uses GCAM to understand the role of DACCS across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all 5 SSPs for the below 2 ◦C and below 1.5 ◦C 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end-of-century warming goals.</a:t>
            </a:r>
          </a:p>
          <a:p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For parametrizations, generally follow the detailed methodology of </a:t>
            </a:r>
            <a:r>
              <a:rPr lang="en-US" altLang="ko-KR" sz="2000" b="1" dirty="0" err="1">
                <a:latin typeface="Gowun Batang" pitchFamily="2" charset="-127"/>
                <a:ea typeface="Gowun Batang" pitchFamily="2" charset="-127"/>
              </a:rPr>
              <a:t>Fasihi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et al (2019)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Methods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FDBD2-CC0D-4BEC-9F77-9AF30C197514}"/>
              </a:ext>
            </a:extLst>
          </p:cNvPr>
          <p:cNvSpPr/>
          <p:nvPr/>
        </p:nvSpPr>
        <p:spPr>
          <a:xfrm>
            <a:off x="6939815" y="2491102"/>
            <a:ext cx="1670785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43A41-3602-4BC8-AACA-DF4E63963F33}"/>
              </a:ext>
            </a:extLst>
          </p:cNvPr>
          <p:cNvSpPr txBox="1"/>
          <p:nvPr/>
        </p:nvSpPr>
        <p:spPr>
          <a:xfrm>
            <a:off x="143696" y="1140767"/>
            <a:ext cx="948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Parametrizations for DACCS technologies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6CF90E-849B-4037-89F6-47EF33024385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5698837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3503E7-F887-4CF9-9064-5AC7E039668C}"/>
              </a:ext>
            </a:extLst>
          </p:cNvPr>
          <p:cNvSpPr/>
          <p:nvPr/>
        </p:nvSpPr>
        <p:spPr>
          <a:xfrm>
            <a:off x="7873465" y="3897746"/>
            <a:ext cx="737135" cy="1406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1212A2-135C-4101-8D74-1F327BFEC53E}"/>
              </a:ext>
            </a:extLst>
          </p:cNvPr>
          <p:cNvSpPr/>
          <p:nvPr/>
        </p:nvSpPr>
        <p:spPr>
          <a:xfrm>
            <a:off x="7873465" y="5304389"/>
            <a:ext cx="737135" cy="1394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371600"/>
            <a:ext cx="11220018" cy="348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DACCS could play up to tens of GtCO2 yr−1 role in many of these scenarios, particularly those with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delayed climate policy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and/or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higher challenges to emissions mitigation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Provides 4 different results for different SSP scenarios and target temperature goals.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  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- Positive and negative CO2 emissions by sector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- Primary energy consumption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- Global land use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    - Water use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Results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CC210-2994-4788-BA42-946368899F37}"/>
              </a:ext>
            </a:extLst>
          </p:cNvPr>
          <p:cNvSpPr txBox="1"/>
          <p:nvPr/>
        </p:nvSpPr>
        <p:spPr>
          <a:xfrm>
            <a:off x="143696" y="1140767"/>
            <a:ext cx="948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Main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9363FB-0CC0-4966-B5B2-74530196B313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1690255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6526305" y="1371600"/>
            <a:ext cx="510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Primary energy consumption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Results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Figure 3.">
            <a:extLst>
              <a:ext uri="{FF2B5EF4-FFF2-40B4-BE49-F238E27FC236}">
                <a16:creationId xmlns:a16="http://schemas.microsoft.com/office/drawing/2014/main" id="{B3A55759-2D96-4F0E-BD12-9A00A5D5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1890708"/>
            <a:ext cx="3380047" cy="48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FF7FDE-8794-4E8B-A442-AF7274D3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98" y="1890708"/>
            <a:ext cx="3380047" cy="4758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D0F5B-5074-45E4-B739-0D7758B463E5}"/>
              </a:ext>
            </a:extLst>
          </p:cNvPr>
          <p:cNvSpPr txBox="1"/>
          <p:nvPr/>
        </p:nvSpPr>
        <p:spPr>
          <a:xfrm>
            <a:off x="416169" y="1371600"/>
            <a:ext cx="625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Positive and negative CO2 emissions by sector</a:t>
            </a:r>
          </a:p>
        </p:txBody>
      </p:sp>
    </p:spTree>
    <p:extLst>
      <p:ext uri="{BB962C8B-B14F-4D97-AF65-F5344CB8AC3E}">
        <p14:creationId xmlns:p14="http://schemas.microsoft.com/office/powerpoint/2010/main" val="3390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Results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D8AB6A-32E3-482B-BFFD-D40669C4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89" y="1799871"/>
            <a:ext cx="3537865" cy="4920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B89A3-437A-420D-98E0-BFC25E36900D}"/>
              </a:ext>
            </a:extLst>
          </p:cNvPr>
          <p:cNvSpPr txBox="1"/>
          <p:nvPr/>
        </p:nvSpPr>
        <p:spPr>
          <a:xfrm>
            <a:off x="7191324" y="1371600"/>
            <a:ext cx="376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Water consumption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1D494-B108-4080-AD02-DDC060928F1E}"/>
              </a:ext>
            </a:extLst>
          </p:cNvPr>
          <p:cNvSpPr txBox="1"/>
          <p:nvPr/>
        </p:nvSpPr>
        <p:spPr>
          <a:xfrm>
            <a:off x="281081" y="1371600"/>
            <a:ext cx="6313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Global land use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6DD55-E9CC-47B8-8740-99B6DEDF7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90" y="1822853"/>
            <a:ext cx="3537865" cy="48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F23D46-A077-451D-8F38-546CB2D2A729}"/>
              </a:ext>
            </a:extLst>
          </p:cNvPr>
          <p:cNvSpPr txBox="1"/>
          <p:nvPr/>
        </p:nvSpPr>
        <p:spPr>
          <a:xfrm>
            <a:off x="416169" y="1873110"/>
            <a:ext cx="46668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The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SSP1- 1.5 ◦C -DACCS scenario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shows the least overshoot of the +1.5 ◦C goal.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Gowun Batang" pitchFamily="2" charset="-127"/>
              <a:ea typeface="Gowun Batang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DACCS could play </a:t>
            </a:r>
            <a:r>
              <a:rPr lang="en-US" altLang="ko-KR" sz="2000" b="1" dirty="0">
                <a:latin typeface="Gowun Batang" pitchFamily="2" charset="-127"/>
                <a:ea typeface="Gowun Batang" pitchFamily="2" charset="-127"/>
              </a:rPr>
              <a:t>a large role in mitigation and reduce the sharpest tradeoffs</a:t>
            </a:r>
            <a:r>
              <a:rPr lang="en-US" altLang="ko-KR" sz="2000" dirty="0">
                <a:latin typeface="Gowun Batang" pitchFamily="2" charset="-127"/>
                <a:ea typeface="Gowun Batang" pitchFamily="2" charset="-127"/>
              </a:rPr>
              <a:t> of land and irrigation-intensive negative emissions deployments.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D2B000-75F2-4B26-A9D4-73447CBD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69" y="137869"/>
            <a:ext cx="11359661" cy="81170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owun Batang" pitchFamily="2" charset="-127"/>
                <a:ea typeface="Gowun Batang" pitchFamily="2" charset="-127"/>
              </a:rPr>
              <a:t>Summary of the key findings</a:t>
            </a:r>
            <a:endParaRPr lang="ko-KR" altLang="en-US" sz="4400" dirty="0"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A7A6A2-15EF-4DD0-B10C-99E5089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0EAE0-0426-411A-9D6F-6A44CF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1220248"/>
            <a:ext cx="6786281" cy="51361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E9459C-1D27-480C-B0CF-2CFE97E3E3B8}"/>
              </a:ext>
            </a:extLst>
          </p:cNvPr>
          <p:cNvSpPr/>
          <p:nvPr/>
        </p:nvSpPr>
        <p:spPr>
          <a:xfrm>
            <a:off x="8476129" y="2061067"/>
            <a:ext cx="515472" cy="18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4A30-62C7-40A2-A45E-73ED03559C27}"/>
              </a:ext>
            </a:extLst>
          </p:cNvPr>
          <p:cNvSpPr txBox="1"/>
          <p:nvPr/>
        </p:nvSpPr>
        <p:spPr>
          <a:xfrm>
            <a:off x="143697" y="1140767"/>
            <a:ext cx="392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Gowun Batang" pitchFamily="2" charset="-127"/>
                <a:ea typeface="Gowun Batang" pitchFamily="2" charset="-127"/>
              </a:rPr>
              <a:t>Comparative summary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571DF9-3495-41C1-8350-27D9FF257953}"/>
              </a:ext>
            </a:extLst>
          </p:cNvPr>
          <p:cNvCxnSpPr>
            <a:cxnSpLocks/>
          </p:cNvCxnSpPr>
          <p:nvPr/>
        </p:nvCxnSpPr>
        <p:spPr>
          <a:xfrm>
            <a:off x="692727" y="1602432"/>
            <a:ext cx="3075709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FC96D-3231-4D12-934E-94846C1FBCA2}"/>
              </a:ext>
            </a:extLst>
          </p:cNvPr>
          <p:cNvSpPr/>
          <p:nvPr/>
        </p:nvSpPr>
        <p:spPr>
          <a:xfrm>
            <a:off x="5153808" y="2713980"/>
            <a:ext cx="1372119" cy="375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1E724B-37DA-469C-9933-2D14CB498872}"/>
              </a:ext>
            </a:extLst>
          </p:cNvPr>
          <p:cNvSpPr/>
          <p:nvPr/>
        </p:nvSpPr>
        <p:spPr>
          <a:xfrm>
            <a:off x="5118089" y="3742892"/>
            <a:ext cx="1733561" cy="492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85DA2-F753-428A-97B2-F18A34AE7347}"/>
              </a:ext>
            </a:extLst>
          </p:cNvPr>
          <p:cNvSpPr/>
          <p:nvPr/>
        </p:nvSpPr>
        <p:spPr>
          <a:xfrm>
            <a:off x="5118089" y="4242874"/>
            <a:ext cx="1937229" cy="34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696</Words>
  <Application>Microsoft Office PowerPoint</Application>
  <PresentationFormat>와이드스크린</PresentationFormat>
  <Paragraphs>84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Gowun Batang</vt:lpstr>
      <vt:lpstr>맑은 고딕</vt:lpstr>
      <vt:lpstr>Arial</vt:lpstr>
      <vt:lpstr>Office 테마</vt:lpstr>
      <vt:lpstr>Paper critique</vt:lpstr>
      <vt:lpstr>Table of contents</vt:lpstr>
      <vt:lpstr>Introduction</vt:lpstr>
      <vt:lpstr>Methods</vt:lpstr>
      <vt:lpstr>Methods</vt:lpstr>
      <vt:lpstr>Results</vt:lpstr>
      <vt:lpstr>Results</vt:lpstr>
      <vt:lpstr>Results</vt:lpstr>
      <vt:lpstr>Summary of the key findings</vt:lpstr>
      <vt:lpstr>Summary of the key findings</vt:lpstr>
      <vt:lpstr>Critique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119</cp:revision>
  <dcterms:created xsi:type="dcterms:W3CDTF">2023-09-12T13:35:50Z</dcterms:created>
  <dcterms:modified xsi:type="dcterms:W3CDTF">2023-10-04T00:41:18Z</dcterms:modified>
</cp:coreProperties>
</file>