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4" r:id="rId4"/>
    <p:sldId id="265" r:id="rId5"/>
    <p:sldId id="266" r:id="rId6"/>
    <p:sldId id="267" r:id="rId7"/>
    <p:sldId id="268" r:id="rId8"/>
    <p:sldId id="273" r:id="rId9"/>
    <p:sldId id="269" r:id="rId10"/>
    <p:sldId id="277" r:id="rId11"/>
    <p:sldId id="270" r:id="rId12"/>
    <p:sldId id="274" r:id="rId13"/>
    <p:sldId id="278" r:id="rId14"/>
    <p:sldId id="272" r:id="rId15"/>
    <p:sldId id="276" r:id="rId16"/>
    <p:sldId id="271" r:id="rId17"/>
    <p:sldId id="275" r:id="rId18"/>
    <p:sldId id="280" r:id="rId19"/>
    <p:sldId id="279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2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5F2B7-DE3D-48C9-91E3-E145167EA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863241-3E4C-48F7-99A4-226039609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28725-2C06-4F2E-8148-A1E09FE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7CE57-ED55-4397-93A6-5C9D25E3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86EF9-7BBD-4199-8A93-27FEF470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1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D0F76-496B-4960-B1C9-D83A6615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992F7B-A039-47C1-9A60-72773D430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E232E-0B9A-4B1E-9402-3C3B6F3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06672-7588-41EB-99B6-3139ED44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085D3-3E21-4375-A669-5B871A29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4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593F6-E4E0-44E1-B709-053FDFD46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2AF111-D28D-4ED2-ABCF-6CAC2E35B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DF230-EB86-48B0-AC75-5164161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4FEB1-0E03-4F84-AE7A-FC09C817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53711-081B-4401-81ED-4AE10F0F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2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CC70D-3DE4-4E19-8E33-11AF41DD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C7DD5-49F6-4598-9E0C-7206D350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F4D89-7A7C-4A7E-A5BA-5729048F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2DE9E-BFA4-4609-BC08-9E7A66F8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0E7E5-61B2-44EF-90E0-08DB1A8D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6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DF6A-3941-4B68-8DAD-0BE7B77D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ED3E7-39B0-4121-9E52-98E53F273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F026A-F821-4CBB-8BEF-2C13C748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C5FE-B2B0-46C4-ACDB-27840C43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2E4C7-2D8B-48E6-9BE4-7A0BFFE6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4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918-C834-4D1F-911E-18F364A2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5EE11-179E-4611-9191-ECFE3F01F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A540B7-FE1F-4075-8309-D0D8DF26D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9BDCB-8E13-4BCE-B0A1-75470C67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BB8DA-14B5-4661-9D0E-01848B1F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A37524-210E-419C-9DA3-D1FFF06E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8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B9E6A-3E6E-4154-A8CF-BF3177FB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6A3BC-2F62-41FE-B8DC-8B1D79E0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EE2F6-EBAB-44A0-8034-3884110A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CC28AE-9622-41E4-9D7C-17CA280D2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AD5438-8482-4FAD-B06B-58CBF91D0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17B17A-4673-47C8-BB5A-3E35FBA0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8951D5-F1C1-4665-935E-4988A3B2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61669F-2B90-4263-8EFF-84B187FA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8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55059-510F-48CE-96DB-F120827D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7364B9-8BDE-428F-93C1-664A224C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C75886-D787-4C3C-8303-F49B2351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753A31-2822-4054-ADE6-E94ECD99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4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C76F5D-A0EE-4A38-91D1-C53574A3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3478AC-A1A2-4A5F-8BA7-BA7A12F3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C7108F-D707-454E-8FD4-21FDE4B7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2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E326F-A099-429E-A3A1-655CC338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B2B56-7818-4558-B9EA-B660FF7A8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2F99C0-4C25-4B39-8153-E4DFBB9D5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1D57E-7005-476C-8350-9F2283D5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DD4CE-02AB-43AA-A618-EFC07C3E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F178E5-B4FF-4115-AC95-7ACB2D0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88545-01D0-45D3-93C4-732A8A04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96E889-3875-4EC4-8D92-0720AC9AF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CDD5B8-AF11-4699-BEA4-0C215D8DE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66442-60F3-4587-96CF-81679F02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B10D1-F7D3-45FF-AB2E-211E7CF8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8E1F4-1EC2-4BAC-AA59-D7DFB457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7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174AE6-0A7E-4EB6-90C7-A13B7C4E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28D5D-AAE6-417B-BF1D-032A8306F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2C32B-F6DD-432E-9329-37ADE830F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C0C4-EA8E-4FFC-BD2D-657BEAC6653B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5B1D1-3FBA-4D77-8752-362C90342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1BCB9-FE18-4DF0-AD02-F29D8D109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21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067317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Success story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Tried to find out the the difference between </a:t>
            </a:r>
            <a:r>
              <a:rPr lang="en-US" altLang="ko-KR" i="1" u="sng" dirty="0"/>
              <a:t>Cstorage.xml </a:t>
            </a:r>
            <a:r>
              <a:rPr lang="en-US" altLang="ko-KR" dirty="0"/>
              <a:t>and  </a:t>
            </a:r>
            <a:r>
              <a:rPr lang="en-US" altLang="ko-KR" i="1" u="sng" dirty="0"/>
              <a:t>Cstorage_X2.xml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Some modifications are found in Cstorage_X2.xml file. target country : </a:t>
            </a:r>
            <a:r>
              <a:rPr lang="en-US" altLang="ko-KR" dirty="0">
                <a:highlight>
                  <a:srgbClr val="FFFF00"/>
                </a:highlight>
              </a:rPr>
              <a:t>South Korea</a:t>
            </a:r>
            <a:r>
              <a:rPr lang="en-US" altLang="ko-KR" dirty="0"/>
              <a:t>, target tech : </a:t>
            </a:r>
            <a:r>
              <a:rPr lang="en-US" altLang="ko-KR" dirty="0">
                <a:highlight>
                  <a:srgbClr val="FFFF00"/>
                </a:highlight>
              </a:rPr>
              <a:t>offshore carbon-storage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Input cost for South Korea’s offshore carbon storage is set to 423 by 2050. Where</a:t>
            </a:r>
            <a:r>
              <a:rPr lang="ko-KR" altLang="en-US" dirty="0"/>
              <a:t> </a:t>
            </a:r>
            <a:r>
              <a:rPr lang="en-US" altLang="ko-KR" dirty="0"/>
              <a:t>does</a:t>
            </a:r>
            <a:r>
              <a:rPr lang="ko-KR" altLang="en-US" dirty="0"/>
              <a:t> </a:t>
            </a:r>
            <a:r>
              <a:rPr lang="en-US" altLang="ko-KR" dirty="0"/>
              <a:t>that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 </a:t>
            </a:r>
            <a:r>
              <a:rPr lang="en-US" altLang="ko-KR" dirty="0"/>
              <a:t>come</a:t>
            </a:r>
            <a:r>
              <a:rPr lang="ko-KR" altLang="en-US" dirty="0"/>
              <a:t> </a:t>
            </a:r>
            <a:r>
              <a:rPr lang="en-US" altLang="ko-KR" dirty="0"/>
              <a:t>from??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E5EAB65-F3C5-4273-BE33-F013033C2D69}"/>
              </a:ext>
            </a:extLst>
          </p:cNvPr>
          <p:cNvSpPr txBox="1">
            <a:spLocks/>
          </p:cNvSpPr>
          <p:nvPr/>
        </p:nvSpPr>
        <p:spPr>
          <a:xfrm>
            <a:off x="5136776" y="1509212"/>
            <a:ext cx="4724401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6AEB169-0ABE-433A-8FAA-B4F0C3845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632903"/>
            <a:ext cx="8152709" cy="403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37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06731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231010 Success -&gt; </a:t>
            </a:r>
            <a:r>
              <a:rPr lang="ko-KR" altLang="en-US" sz="4400" dirty="0">
                <a:highlight>
                  <a:srgbClr val="FFFF00"/>
                </a:highlight>
              </a:rPr>
              <a:t>일본 값으로 변경</a:t>
            </a:r>
            <a:endParaRPr lang="en-US" altLang="ko-KR" sz="4400" dirty="0">
              <a:highlight>
                <a:srgbClr val="FFFF00"/>
              </a:highlight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Onshore </a:t>
            </a:r>
            <a:r>
              <a:rPr lang="ko-KR" altLang="en-US" dirty="0"/>
              <a:t>값 일본과 동일하게 변경 후 파악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ighlight>
                  <a:srgbClr val="FFFF00"/>
                </a:highlight>
              </a:rPr>
              <a:t>No </a:t>
            </a:r>
            <a:r>
              <a:rPr lang="en-US" altLang="ko-KR" dirty="0" err="1">
                <a:highlight>
                  <a:srgbClr val="FFFF00"/>
                </a:highlight>
              </a:rPr>
              <a:t>dac</a:t>
            </a:r>
            <a:r>
              <a:rPr lang="en-US" altLang="ko-KR" dirty="0">
                <a:highlight>
                  <a:srgbClr val="FFFF00"/>
                </a:highlight>
              </a:rPr>
              <a:t> technologies introduced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47E741-5346-4CDB-9841-CF470181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76" y="1819096"/>
            <a:ext cx="10673172" cy="482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3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13016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231004 Success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 deliberately filtered out huge negative emission sectors like </a:t>
            </a:r>
            <a:r>
              <a:rPr lang="en-US" altLang="ko-KR" u="sng" dirty="0"/>
              <a:t>chemical feed stocks </a:t>
            </a:r>
            <a:r>
              <a:rPr lang="en-US" altLang="ko-KR" dirty="0"/>
              <a:t>and </a:t>
            </a:r>
            <a:r>
              <a:rPr lang="en-US" altLang="ko-KR" u="sng" dirty="0"/>
              <a:t>refining</a:t>
            </a:r>
            <a:r>
              <a:rPr lang="en-US" altLang="ko-KR" dirty="0"/>
              <a:t> to clearly see the differences between the scenarios.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773ED7-07FC-4659-B61D-0CC2C585C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130" y="2078905"/>
            <a:ext cx="8215776" cy="463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1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0673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231004 Success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CO2 emission by sector no bio for South Korea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D1004C-930B-40EE-9FA5-2153B6F3E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4" y="2590430"/>
            <a:ext cx="10973751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1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0673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231010 Success -&gt;</a:t>
            </a:r>
            <a:r>
              <a:rPr lang="ko-KR" altLang="en-US" sz="4400" dirty="0"/>
              <a:t> </a:t>
            </a:r>
            <a:r>
              <a:rPr lang="ko-KR" altLang="en-US" sz="4400" dirty="0">
                <a:highlight>
                  <a:srgbClr val="FFFF00"/>
                </a:highlight>
              </a:rPr>
              <a:t>일본 값으로 변경</a:t>
            </a:r>
            <a:endParaRPr lang="en-US" altLang="ko-KR" sz="4400" dirty="0">
              <a:highlight>
                <a:srgbClr val="FFFF00"/>
              </a:highlight>
            </a:endParaRP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CO2 emission by sector no bio for South Korea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58F4718-F285-4F88-9344-4AD328FC2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4" y="2590430"/>
            <a:ext cx="10973751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47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6587D5-DFD8-4D03-B939-4086528C5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1" y="2323959"/>
            <a:ext cx="11035553" cy="37505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7455DD-2E95-4FE6-A7AD-34780A0CF050}"/>
              </a:ext>
            </a:extLst>
          </p:cNvPr>
          <p:cNvSpPr txBox="1"/>
          <p:nvPr/>
        </p:nvSpPr>
        <p:spPr>
          <a:xfrm>
            <a:off x="416169" y="201468"/>
            <a:ext cx="10673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231004 Questions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Cost by tech, CO2 removal </a:t>
            </a:r>
            <a:r>
              <a:rPr lang="en-US" altLang="ko-KR" dirty="0" err="1"/>
              <a:t>dac</a:t>
            </a:r>
            <a:r>
              <a:rPr lang="en-US" altLang="ko-KR" dirty="0"/>
              <a:t> technologies costs are extremely high only in year 2020. why??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9BAB5C-EA6A-4B11-804E-A22170C206F0}"/>
              </a:ext>
            </a:extLst>
          </p:cNvPr>
          <p:cNvSpPr/>
          <p:nvPr/>
        </p:nvSpPr>
        <p:spPr>
          <a:xfrm>
            <a:off x="4909264" y="3657600"/>
            <a:ext cx="438591" cy="54165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7455DD-2E95-4FE6-A7AD-34780A0CF050}"/>
              </a:ext>
            </a:extLst>
          </p:cNvPr>
          <p:cNvSpPr txBox="1"/>
          <p:nvPr/>
        </p:nvSpPr>
        <p:spPr>
          <a:xfrm>
            <a:off x="416169" y="201468"/>
            <a:ext cx="1067317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231004 Questions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In prices of all markets, South Korea’s onshore carbon-storage market prices are high from 2025 to 2100.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What’s the implications of these high prices?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9BAB5C-EA6A-4B11-804E-A22170C206F0}"/>
              </a:ext>
            </a:extLst>
          </p:cNvPr>
          <p:cNvSpPr/>
          <p:nvPr/>
        </p:nvSpPr>
        <p:spPr>
          <a:xfrm>
            <a:off x="4909264" y="3619468"/>
            <a:ext cx="477438" cy="57978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7C83F0-0819-425A-88F1-C0C8397ED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56" y="2228695"/>
            <a:ext cx="11222182" cy="358600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BD248E6-0CF1-46CB-83F5-F8BE29527E92}"/>
              </a:ext>
            </a:extLst>
          </p:cNvPr>
          <p:cNvSpPr/>
          <p:nvPr/>
        </p:nvSpPr>
        <p:spPr>
          <a:xfrm>
            <a:off x="5532582" y="3657601"/>
            <a:ext cx="5652654" cy="21243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814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13016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Research</a:t>
            </a:r>
            <a:r>
              <a:rPr lang="ko-KR" altLang="en-US" sz="4400" dirty="0"/>
              <a:t> </a:t>
            </a:r>
            <a:r>
              <a:rPr lang="en-US" altLang="ko-KR" sz="4400" dirty="0"/>
              <a:t>questions</a:t>
            </a:r>
            <a:endParaRPr lang="en-US" altLang="ko-KR" dirty="0"/>
          </a:p>
          <a:p>
            <a:r>
              <a:rPr lang="en-US" altLang="ko-KR" dirty="0"/>
              <a:t>My research questions are regarding negative emission technologies generally, their treatment by IAMs, and the potential role and adverse effects of implementing large-scale NETs, particularly on a country-scale(South Korea) energy system.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C0E47-7B3B-4E7B-8C3F-E9D8196118B6}"/>
              </a:ext>
            </a:extLst>
          </p:cNvPr>
          <p:cNvSpPr txBox="1"/>
          <p:nvPr/>
        </p:nvSpPr>
        <p:spPr>
          <a:xfrm>
            <a:off x="529986" y="1973776"/>
            <a:ext cx="11132028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2000" dirty="0"/>
          </a:p>
          <a:p>
            <a:r>
              <a:rPr lang="en-US" altLang="ko-KR" sz="3200" i="1" u="sng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ko-KR" altLang="en-US" sz="32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ko-KR" altLang="en-US" sz="32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32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ko-KR" altLang="en-US" sz="32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32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ko-KR" altLang="en-US" sz="32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32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consequences</a:t>
            </a:r>
            <a:r>
              <a:rPr lang="ko-KR" altLang="en-US" sz="3200" i="1" u="sng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altLang="ko-KR" sz="32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ko-KR" altLang="en-US" sz="32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ko-KR" altLang="en-US" sz="32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32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treatment</a:t>
            </a:r>
            <a:r>
              <a:rPr lang="ko-KR" altLang="en-US" sz="3200" i="1" u="sng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ko-KR" altLang="en-US" sz="32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r>
              <a:rPr lang="ko-KR" altLang="en-US" sz="32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32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emissions</a:t>
            </a:r>
            <a:r>
              <a:rPr lang="ko-KR" altLang="en-US" sz="32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32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technologies</a:t>
            </a:r>
            <a:r>
              <a:rPr lang="ko-KR" altLang="en-US" sz="32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32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ko-KR" altLang="en-US" sz="32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32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IAMs</a:t>
            </a:r>
            <a:r>
              <a:rPr lang="ko-KR" altLang="en-US" sz="32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32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ko-KR" altLang="en-US" sz="32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32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South Korea’s</a:t>
            </a:r>
            <a:r>
              <a:rPr lang="ko-KR" altLang="en-US" sz="32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32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 zero in 2050?</a:t>
            </a:r>
          </a:p>
          <a:p>
            <a:endParaRPr lang="en-US" altLang="ko-KR" sz="3200" i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32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How can the availability of CCUS contribute to country-scale decarbonization efforts?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916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13016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Research</a:t>
            </a:r>
            <a:r>
              <a:rPr lang="ko-KR" altLang="en-US" sz="4400" dirty="0"/>
              <a:t> </a:t>
            </a:r>
            <a:r>
              <a:rPr lang="en-US" altLang="ko-KR" sz="4400" dirty="0"/>
              <a:t>questions</a:t>
            </a:r>
            <a:endParaRPr lang="en-US" altLang="ko-KR" dirty="0"/>
          </a:p>
          <a:p>
            <a:r>
              <a:rPr lang="en-US" altLang="ko-KR" dirty="0"/>
              <a:t>a research question or two that is "specific" enough to be a unique and tangible topic to work with, "relevant" to stakeholders (policymakers, analysts, or business managers), and "novel" enough to fill the gap in the literature.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C0E47-7B3B-4E7B-8C3F-E9D8196118B6}"/>
              </a:ext>
            </a:extLst>
          </p:cNvPr>
          <p:cNvSpPr txBox="1"/>
          <p:nvPr/>
        </p:nvSpPr>
        <p:spPr>
          <a:xfrm>
            <a:off x="529986" y="2039950"/>
            <a:ext cx="1118788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References for research question</a:t>
            </a:r>
          </a:p>
          <a:p>
            <a:endParaRPr lang="en-US" altLang="ko-KR" dirty="0"/>
          </a:p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[1] J. Fuhrman, “Integrated Assessment Modeling of Direct Air Capture for Negative CO</a:t>
            </a:r>
            <a:r>
              <a:rPr lang="en-US" altLang="ko-KR" sz="1800" kern="100" baseline="-25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Emissions,” University of Virginia, 2021.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doi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10.18130/QGGA-G857.</a:t>
            </a:r>
          </a:p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[2]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관계부처 합동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“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탄소중립 녹색성장 국가전략 및 제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 국가 기본계획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”, 2023.4.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8212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3D013A-7791-4140-BE22-5122B0D83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75" y="1524907"/>
            <a:ext cx="12192000" cy="43605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1301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231011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Dac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base service = 10, no</a:t>
            </a:r>
            <a:r>
              <a:rPr lang="ko-KR" altLang="en-US" dirty="0"/>
              <a:t> </a:t>
            </a:r>
            <a:r>
              <a:rPr lang="en-US" altLang="ko-KR" dirty="0" err="1"/>
              <a:t>dac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으로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아래와 같이 </a:t>
            </a:r>
            <a:r>
              <a:rPr lang="en-US" altLang="ko-KR" dirty="0" err="1"/>
              <a:t>dac</a:t>
            </a:r>
            <a:r>
              <a:rPr lang="en-US" altLang="ko-KR" dirty="0"/>
              <a:t> </a:t>
            </a:r>
            <a:r>
              <a:rPr lang="ko-KR" altLang="en-US" dirty="0"/>
              <a:t>기술 </a:t>
            </a:r>
            <a:r>
              <a:rPr lang="ko-KR" altLang="en-US" dirty="0" err="1"/>
              <a:t>들어오는거</a:t>
            </a:r>
            <a:r>
              <a:rPr lang="ko-KR" altLang="en-US" dirty="0"/>
              <a:t> 확인</a:t>
            </a:r>
            <a:r>
              <a:rPr lang="en-US" altLang="ko-KR" dirty="0"/>
              <a:t>(South Korea)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F555AF-C848-4AB6-B8BC-94B56F1625A7}"/>
              </a:ext>
            </a:extLst>
          </p:cNvPr>
          <p:cNvSpPr/>
          <p:nvPr/>
        </p:nvSpPr>
        <p:spPr>
          <a:xfrm>
            <a:off x="0" y="1924050"/>
            <a:ext cx="12125325" cy="4572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07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1301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231011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Dac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base service = 10, no</a:t>
            </a:r>
            <a:r>
              <a:rPr lang="ko-KR" altLang="en-US" dirty="0"/>
              <a:t> </a:t>
            </a:r>
            <a:r>
              <a:rPr lang="en-US" altLang="ko-KR" dirty="0" err="1"/>
              <a:t>dac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으로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아래와 같이 </a:t>
            </a:r>
            <a:r>
              <a:rPr lang="en-US" altLang="ko-KR" dirty="0" err="1"/>
              <a:t>dac</a:t>
            </a:r>
            <a:r>
              <a:rPr lang="en-US" altLang="ko-KR" dirty="0"/>
              <a:t> </a:t>
            </a:r>
            <a:r>
              <a:rPr lang="ko-KR" altLang="en-US" dirty="0"/>
              <a:t>기술 </a:t>
            </a:r>
            <a:r>
              <a:rPr lang="ko-KR" altLang="en-US" dirty="0" err="1"/>
              <a:t>들어오는거</a:t>
            </a:r>
            <a:r>
              <a:rPr lang="ko-KR" altLang="en-US" dirty="0"/>
              <a:t> 확인</a:t>
            </a:r>
            <a:r>
              <a:rPr lang="en-US" altLang="ko-KR" dirty="0"/>
              <a:t>(South Korea)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6ACFE6-1B9A-4769-9EFD-625AE8978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82" y="2175425"/>
            <a:ext cx="10461803" cy="424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E5EAB65-F3C5-4273-BE33-F013033C2D69}"/>
              </a:ext>
            </a:extLst>
          </p:cNvPr>
          <p:cNvSpPr txBox="1">
            <a:spLocks/>
          </p:cNvSpPr>
          <p:nvPr/>
        </p:nvSpPr>
        <p:spPr>
          <a:xfrm>
            <a:off x="5136776" y="1509212"/>
            <a:ext cx="4724401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C8CA0C-448C-4A35-8FA5-9724CC53E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28" y="1948082"/>
            <a:ext cx="9478931" cy="28771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9CDB52-EDC7-41EB-9FAE-66369B99C89A}"/>
              </a:ext>
            </a:extLst>
          </p:cNvPr>
          <p:cNvSpPr txBox="1"/>
          <p:nvPr/>
        </p:nvSpPr>
        <p:spPr>
          <a:xfrm>
            <a:off x="526179" y="3937805"/>
            <a:ext cx="98728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+</a:t>
            </a:r>
          </a:p>
          <a:p>
            <a:endParaRPr lang="en-US" altLang="ko-KR" sz="3600" dirty="0"/>
          </a:p>
          <a:p>
            <a:r>
              <a:rPr lang="en-US" altLang="ko-KR" sz="2800" dirty="0"/>
              <a:t>Cstorage.xml        or        Cstorage_x2.xml</a:t>
            </a:r>
          </a:p>
          <a:p>
            <a:r>
              <a:rPr lang="en-US" altLang="ko-KR" sz="2800" dirty="0"/>
              <a:t>=&gt; </a:t>
            </a:r>
            <a:r>
              <a:rPr lang="en-US" altLang="ko-KR" sz="2800" i="1" u="sng" dirty="0" err="1"/>
              <a:t>dac</a:t>
            </a:r>
            <a:r>
              <a:rPr lang="en-US" altLang="ko-KR" sz="2800" i="1" u="sng" dirty="0"/>
              <a:t> scenario</a:t>
            </a:r>
            <a:r>
              <a:rPr lang="ko-KR" altLang="en-US" sz="2800" dirty="0"/>
              <a:t>          </a:t>
            </a:r>
            <a:r>
              <a:rPr lang="en-US" altLang="ko-KR" sz="2800" dirty="0"/>
              <a:t> =&gt; </a:t>
            </a:r>
            <a:r>
              <a:rPr lang="en-US" altLang="ko-KR" sz="2800" i="1" u="sng" dirty="0" err="1"/>
              <a:t>dac+cstorage</a:t>
            </a:r>
            <a:r>
              <a:rPr lang="en-US" altLang="ko-KR" sz="2800" i="1" u="sng" dirty="0"/>
              <a:t> scenario</a:t>
            </a:r>
            <a:endParaRPr lang="ko-KR" altLang="en-US" sz="2800" i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B89B0-E7CF-4A99-9BF7-8594DE55FCEE}"/>
              </a:ext>
            </a:extLst>
          </p:cNvPr>
          <p:cNvSpPr txBox="1"/>
          <p:nvPr/>
        </p:nvSpPr>
        <p:spPr>
          <a:xfrm>
            <a:off x="416169" y="201468"/>
            <a:ext cx="1067317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Success story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Scenario setting is as follows.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91BC1D-CB26-4FAE-86BF-3AFFB9162CB2}"/>
              </a:ext>
            </a:extLst>
          </p:cNvPr>
          <p:cNvSpPr/>
          <p:nvPr/>
        </p:nvSpPr>
        <p:spPr>
          <a:xfrm>
            <a:off x="831408" y="2345656"/>
            <a:ext cx="9146309" cy="13179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9DF46-DD75-4C5F-B54A-35A52902B340}"/>
              </a:ext>
            </a:extLst>
          </p:cNvPr>
          <p:cNvSpPr txBox="1"/>
          <p:nvPr/>
        </p:nvSpPr>
        <p:spPr>
          <a:xfrm>
            <a:off x="7391285" y="1916863"/>
            <a:ext cx="351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These are scenarios for Japan</a:t>
            </a:r>
          </a:p>
        </p:txBody>
      </p:sp>
    </p:spTree>
    <p:extLst>
      <p:ext uri="{BB962C8B-B14F-4D97-AF65-F5344CB8AC3E}">
        <p14:creationId xmlns:p14="http://schemas.microsoft.com/office/powerpoint/2010/main" val="3897488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1301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231011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Dac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base service = 10, no</a:t>
            </a:r>
            <a:r>
              <a:rPr lang="ko-KR" altLang="en-US" dirty="0"/>
              <a:t> </a:t>
            </a:r>
            <a:r>
              <a:rPr lang="en-US" altLang="ko-KR" dirty="0" err="1"/>
              <a:t>dac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으로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아래 </a:t>
            </a:r>
            <a:r>
              <a:rPr lang="en-US" altLang="ko-KR" dirty="0"/>
              <a:t>CO2 removal</a:t>
            </a:r>
            <a:r>
              <a:rPr lang="ko-KR" altLang="en-US" dirty="0"/>
              <a:t>과 같이 </a:t>
            </a:r>
            <a:r>
              <a:rPr lang="en-US" altLang="ko-KR" dirty="0" err="1"/>
              <a:t>dac</a:t>
            </a:r>
            <a:r>
              <a:rPr lang="en-US" altLang="ko-KR" dirty="0"/>
              <a:t> </a:t>
            </a:r>
            <a:r>
              <a:rPr lang="ko-KR" altLang="en-US" dirty="0"/>
              <a:t>기술 </a:t>
            </a:r>
            <a:r>
              <a:rPr lang="ko-KR" altLang="en-US" dirty="0" err="1"/>
              <a:t>들어오는거</a:t>
            </a:r>
            <a:r>
              <a:rPr lang="ko-KR" altLang="en-US" dirty="0"/>
              <a:t> 확인</a:t>
            </a:r>
            <a:r>
              <a:rPr lang="en-US" altLang="ko-KR" dirty="0"/>
              <a:t>(South Korea) -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ED3C39-EAAC-4A50-AEAA-DA087E2E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835485"/>
            <a:ext cx="12192000" cy="502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25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1301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231018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Dac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base service = 10, no</a:t>
            </a:r>
            <a:r>
              <a:rPr lang="ko-KR" altLang="en-US" dirty="0"/>
              <a:t> </a:t>
            </a:r>
            <a:r>
              <a:rPr lang="en-US" altLang="ko-KR" dirty="0" err="1"/>
              <a:t>dac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으로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-&gt; </a:t>
            </a:r>
            <a:r>
              <a:rPr lang="en-US" altLang="ko-KR" dirty="0">
                <a:highlight>
                  <a:srgbClr val="FFFF00"/>
                </a:highlight>
              </a:rPr>
              <a:t>revert to South Korea   -&gt;</a:t>
            </a:r>
            <a:r>
              <a:rPr lang="en-US" altLang="ko-KR" dirty="0" err="1">
                <a:highlight>
                  <a:srgbClr val="FFFF00"/>
                </a:highlight>
              </a:rPr>
              <a:t>ahuge</a:t>
            </a:r>
            <a:r>
              <a:rPr lang="en-US" altLang="ko-KR" dirty="0">
                <a:highlight>
                  <a:srgbClr val="FFFF00"/>
                </a:highlight>
              </a:rPr>
              <a:t> amount of CO2 </a:t>
            </a:r>
            <a:r>
              <a:rPr lang="en-US" altLang="ko-KR">
                <a:highlight>
                  <a:srgbClr val="FFFF00"/>
                </a:highlight>
              </a:rPr>
              <a:t>sequestration in chemical feedstocks appears. </a:t>
            </a:r>
            <a:r>
              <a:rPr lang="en-US" altLang="ko-KR" dirty="0">
                <a:highlight>
                  <a:srgbClr val="FFFF00"/>
                </a:highlight>
              </a:rPr>
              <a:t>Why?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0D9801-CD05-4316-9B29-1F0E21FF7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81" y="1752020"/>
            <a:ext cx="10726960" cy="500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04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13016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231018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Dac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base service = 10, no</a:t>
            </a:r>
            <a:r>
              <a:rPr lang="ko-KR" altLang="en-US" dirty="0"/>
              <a:t> </a:t>
            </a:r>
            <a:r>
              <a:rPr lang="en-US" altLang="ko-KR" dirty="0" err="1"/>
              <a:t>dac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으로 설정</a:t>
            </a:r>
            <a:endParaRPr lang="en-US" altLang="ko-KR" dirty="0"/>
          </a:p>
          <a:p>
            <a:r>
              <a:rPr lang="en-US" altLang="ko-KR" dirty="0"/>
              <a:t>-&gt; when we revert to South Korea’s original value from Japan’s value, CO2 removal(MTC) has been decreased. </a:t>
            </a:r>
            <a:r>
              <a:rPr lang="en-US" altLang="ko-KR" dirty="0">
                <a:highlight>
                  <a:srgbClr val="FFFF00"/>
                </a:highlight>
              </a:rPr>
              <a:t>ANYWAYS WE CAN SEE THAT DACs ARE COMING IN FOR SOUTH KOREA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en-US" altLang="ko-KR" dirty="0">
              <a:highlight>
                <a:srgbClr val="FFFF00"/>
              </a:highligh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19C9DD-37F7-45C6-8283-AAF84EB9F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074" y="1925359"/>
            <a:ext cx="8789055" cy="46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5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067317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Success story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Carbon storage is about negative emission technology.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In </a:t>
            </a:r>
            <a:r>
              <a:rPr lang="en-US" altLang="ko-KR" dirty="0" err="1"/>
              <a:t>dac+cstorage</a:t>
            </a:r>
            <a:r>
              <a:rPr lang="en-US" altLang="ko-KR" dirty="0"/>
              <a:t> scenario, negative emission in </a:t>
            </a:r>
            <a:r>
              <a:rPr lang="en-US" altLang="ko-KR" dirty="0">
                <a:solidFill>
                  <a:srgbClr val="FF0000"/>
                </a:solidFill>
              </a:rPr>
              <a:t>iron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FF0000"/>
                </a:solidFill>
              </a:rPr>
              <a:t>steel &amp; refining </a:t>
            </a:r>
            <a:r>
              <a:rPr lang="en-US" altLang="ko-KR" dirty="0"/>
              <a:t>sector decreases due to increased cost.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E5EAB65-F3C5-4273-BE33-F013033C2D69}"/>
              </a:ext>
            </a:extLst>
          </p:cNvPr>
          <p:cNvSpPr txBox="1">
            <a:spLocks/>
          </p:cNvSpPr>
          <p:nvPr/>
        </p:nvSpPr>
        <p:spPr>
          <a:xfrm>
            <a:off x="5136776" y="1509212"/>
            <a:ext cx="4724401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16FAFC-6A75-4A1E-863B-B0E6E4734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17" y="2078905"/>
            <a:ext cx="8066289" cy="438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6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0673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Fail story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With original scenario for South Korea(blue ones), applied two different </a:t>
            </a:r>
            <a:r>
              <a:rPr lang="en-US" altLang="ko-KR" dirty="0" err="1"/>
              <a:t>cstorage</a:t>
            </a:r>
            <a:r>
              <a:rPr lang="en-US" altLang="ko-KR" dirty="0"/>
              <a:t> scenarios.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E3D70-440C-4F9E-B78B-6A49010DD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46" y="1725438"/>
            <a:ext cx="7391780" cy="20194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620F4A-9A59-4E5D-B6C3-5B75AD106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51" y="4339698"/>
            <a:ext cx="7474334" cy="221626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3A40C8-B4FE-4630-8422-69095427F253}"/>
              </a:ext>
            </a:extLst>
          </p:cNvPr>
          <p:cNvSpPr/>
          <p:nvPr/>
        </p:nvSpPr>
        <p:spPr>
          <a:xfrm>
            <a:off x="457446" y="3080281"/>
            <a:ext cx="4828184" cy="66456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25F258-84E5-430D-9A71-1CA612ED0AEA}"/>
              </a:ext>
            </a:extLst>
          </p:cNvPr>
          <p:cNvSpPr/>
          <p:nvPr/>
        </p:nvSpPr>
        <p:spPr>
          <a:xfrm>
            <a:off x="457446" y="5766077"/>
            <a:ext cx="4828184" cy="66456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FC7C34-1837-4439-8A6B-87910ACAC91E}"/>
              </a:ext>
            </a:extLst>
          </p:cNvPr>
          <p:cNvSpPr txBox="1"/>
          <p:nvPr/>
        </p:nvSpPr>
        <p:spPr>
          <a:xfrm>
            <a:off x="6475359" y="3520680"/>
            <a:ext cx="351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dac_ssp2_cstorage scenario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DC8C6E-897E-44A5-8368-AE4993F06EC6}"/>
              </a:ext>
            </a:extLst>
          </p:cNvPr>
          <p:cNvSpPr txBox="1"/>
          <p:nvPr/>
        </p:nvSpPr>
        <p:spPr>
          <a:xfrm>
            <a:off x="6026960" y="5991958"/>
            <a:ext cx="351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dac_ssp2_cstorage_x2 scenario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C8B019-07BC-48A1-85C2-FAF08D81296E}"/>
              </a:ext>
            </a:extLst>
          </p:cNvPr>
          <p:cNvSpPr/>
          <p:nvPr/>
        </p:nvSpPr>
        <p:spPr>
          <a:xfrm>
            <a:off x="457446" y="1951635"/>
            <a:ext cx="7472772" cy="955694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32000D-8B80-49C7-A921-0F7963A0ABDC}"/>
              </a:ext>
            </a:extLst>
          </p:cNvPr>
          <p:cNvSpPr/>
          <p:nvPr/>
        </p:nvSpPr>
        <p:spPr>
          <a:xfrm>
            <a:off x="457446" y="4684912"/>
            <a:ext cx="7472772" cy="1040589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B2E6E0-1EE1-4A9E-833E-E11E9B0CCB08}"/>
              </a:ext>
            </a:extLst>
          </p:cNvPr>
          <p:cNvSpPr/>
          <p:nvPr/>
        </p:nvSpPr>
        <p:spPr>
          <a:xfrm>
            <a:off x="331693" y="1685190"/>
            <a:ext cx="9081247" cy="22162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2B37DA-ECC9-4FB6-91B1-B48A0CA25500}"/>
              </a:ext>
            </a:extLst>
          </p:cNvPr>
          <p:cNvSpPr/>
          <p:nvPr/>
        </p:nvSpPr>
        <p:spPr>
          <a:xfrm>
            <a:off x="259975" y="4214374"/>
            <a:ext cx="9081247" cy="22162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22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06731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Fail story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South Korea’s CO2 sequestration from two scenarios are the same -&gt; seems that cstorage_x2 doesn’t work. Or neither </a:t>
            </a:r>
            <a:r>
              <a:rPr lang="en-US" altLang="ko-KR" dirty="0" err="1"/>
              <a:t>cstorge</a:t>
            </a:r>
            <a:r>
              <a:rPr lang="en-US" altLang="ko-KR" dirty="0"/>
              <a:t> or cstorage_x2 doesn’t work?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9458E6-441D-4288-BD68-2AF22E181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0"/>
          <a:stretch/>
        </p:blipFill>
        <p:spPr>
          <a:xfrm>
            <a:off x="1479589" y="1958677"/>
            <a:ext cx="8847754" cy="469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7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067317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Issues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From the last meeting, we found that </a:t>
            </a:r>
            <a:r>
              <a:rPr lang="en-US" altLang="ko-KR" dirty="0">
                <a:highlight>
                  <a:srgbClr val="FFFF00"/>
                </a:highlight>
              </a:rPr>
              <a:t>carbon-storage price </a:t>
            </a:r>
            <a:r>
              <a:rPr lang="en-US" altLang="ko-KR" dirty="0"/>
              <a:t>for South Korea is set to be extremely high. That is the reason why </a:t>
            </a:r>
            <a:r>
              <a:rPr lang="en-US" altLang="ko-KR" dirty="0" err="1"/>
              <a:t>cstorage</a:t>
            </a:r>
            <a:r>
              <a:rPr lang="en-US" altLang="ko-KR" dirty="0"/>
              <a:t> file doesn’t work in the result. -&gt; What to do with this extreme cost setting? Should we need to modify the cost?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6CFF8C-31B5-4D9A-BB9C-79C03B74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57" y="2168312"/>
            <a:ext cx="10771784" cy="23261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ADDC20-C28A-4BD4-B8A5-154AE5390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57" y="3189191"/>
            <a:ext cx="11437937" cy="317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0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06731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231004 Success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Cstorage</a:t>
            </a:r>
            <a:r>
              <a:rPr lang="en-US" altLang="ko-KR" dirty="0"/>
              <a:t> </a:t>
            </a:r>
            <a:r>
              <a:rPr lang="ko-KR" altLang="en-US" dirty="0"/>
              <a:t>파일에서 </a:t>
            </a:r>
            <a:r>
              <a:rPr lang="en-US" altLang="ko-KR" dirty="0"/>
              <a:t>South Korea</a:t>
            </a:r>
            <a:r>
              <a:rPr lang="ko-KR" altLang="en-US" dirty="0"/>
              <a:t>의 </a:t>
            </a:r>
            <a:r>
              <a:rPr lang="en-US" altLang="ko-KR" dirty="0"/>
              <a:t>onshore </a:t>
            </a:r>
            <a:r>
              <a:rPr lang="ko-KR" altLang="en-US" dirty="0"/>
              <a:t> </a:t>
            </a:r>
            <a:r>
              <a:rPr lang="en-US" altLang="ko-KR" dirty="0" err="1"/>
              <a:t>availiable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으로 되어있어서 </a:t>
            </a:r>
            <a:r>
              <a:rPr lang="en-US" altLang="ko-KR" dirty="0"/>
              <a:t>Taiwan </a:t>
            </a:r>
            <a:r>
              <a:rPr lang="ko-KR" altLang="en-US" dirty="0"/>
              <a:t>과 같은 값으로 수정</a:t>
            </a:r>
            <a:r>
              <a:rPr lang="en-US" altLang="ko-KR" dirty="0"/>
              <a:t>!!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669B60-828F-4555-9A04-ABF5A7A61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16" y="2160494"/>
            <a:ext cx="11214843" cy="373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5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0673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231004 Success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No differences are observable from the figure below-&gt; need to plot differently!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138E83-2188-42E7-A201-82901DB0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55" y="1983597"/>
            <a:ext cx="9633779" cy="441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9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0673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231004 Success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We rarely see any huge differences between the scenarios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5E67D1-CB98-4B50-A362-3A99AECA0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69" y="1783977"/>
            <a:ext cx="10852587" cy="472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0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761</Words>
  <Application>Microsoft Office PowerPoint</Application>
  <PresentationFormat>와이드스크린</PresentationFormat>
  <Paragraphs>86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사람은 무엇으로  성장하는가</dc:title>
  <dc:creator>지석 안</dc:creator>
  <cp:lastModifiedBy>안지석</cp:lastModifiedBy>
  <cp:revision>115</cp:revision>
  <dcterms:created xsi:type="dcterms:W3CDTF">2023-09-12T13:35:50Z</dcterms:created>
  <dcterms:modified xsi:type="dcterms:W3CDTF">2023-10-20T13:57:26Z</dcterms:modified>
</cp:coreProperties>
</file>