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5" r:id="rId5"/>
    <p:sldId id="266" r:id="rId6"/>
    <p:sldId id="267" r:id="rId7"/>
    <p:sldId id="268" r:id="rId8"/>
    <p:sldId id="273" r:id="rId9"/>
    <p:sldId id="269" r:id="rId10"/>
    <p:sldId id="277" r:id="rId11"/>
    <p:sldId id="270" r:id="rId12"/>
    <p:sldId id="274" r:id="rId13"/>
    <p:sldId id="278" r:id="rId14"/>
    <p:sldId id="272" r:id="rId15"/>
    <p:sldId id="276" r:id="rId16"/>
    <p:sldId id="271" r:id="rId17"/>
    <p:sldId id="275" r:id="rId18"/>
    <p:sldId id="280" r:id="rId19"/>
    <p:sldId id="279" r:id="rId20"/>
    <p:sldId id="281" r:id="rId21"/>
    <p:sldId id="282" r:id="rId22"/>
    <p:sldId id="283" r:id="rId23"/>
    <p:sldId id="284" r:id="rId24"/>
    <p:sldId id="289" r:id="rId25"/>
    <p:sldId id="292" r:id="rId26"/>
    <p:sldId id="293" r:id="rId27"/>
    <p:sldId id="290" r:id="rId28"/>
    <p:sldId id="291" r:id="rId29"/>
    <p:sldId id="288" r:id="rId30"/>
    <p:sldId id="286" r:id="rId31"/>
    <p:sldId id="287" r:id="rId32"/>
    <p:sldId id="29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 snapToGrid="0">
      <p:cViewPr>
        <p:scale>
          <a:sx n="100" d="100"/>
          <a:sy n="100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C0C4-EA8E-4FFC-BD2D-657BEAC6653B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Success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Tried to find out the the difference between </a:t>
            </a:r>
            <a:r>
              <a:rPr lang="en-US" altLang="ko-KR" i="1" u="sng" dirty="0"/>
              <a:t>Cstorage.xml </a:t>
            </a:r>
            <a:r>
              <a:rPr lang="en-US" altLang="ko-KR" dirty="0"/>
              <a:t>and  </a:t>
            </a:r>
            <a:r>
              <a:rPr lang="en-US" altLang="ko-KR" i="1" u="sng" dirty="0"/>
              <a:t>Cstorage_X2.xml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Some modifications are found in Cstorage_X2.xml file. target country : </a:t>
            </a:r>
            <a:r>
              <a:rPr lang="en-US" altLang="ko-KR" dirty="0">
                <a:highlight>
                  <a:srgbClr val="FFFF00"/>
                </a:highlight>
              </a:rPr>
              <a:t>South Korea</a:t>
            </a:r>
            <a:r>
              <a:rPr lang="en-US" altLang="ko-KR" dirty="0"/>
              <a:t>, target tech : </a:t>
            </a:r>
            <a:r>
              <a:rPr lang="en-US" altLang="ko-KR" dirty="0">
                <a:highlight>
                  <a:srgbClr val="FFFF00"/>
                </a:highlight>
              </a:rPr>
              <a:t>offshore carbon-storage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Input cost for South Korea’s offshore carbon storage is set to 423 by 2050. Where</a:t>
            </a:r>
            <a:r>
              <a:rPr lang="ko-KR" altLang="en-US" dirty="0"/>
              <a:t> </a:t>
            </a:r>
            <a:r>
              <a:rPr lang="en-US" altLang="ko-KR" dirty="0"/>
              <a:t>does</a:t>
            </a:r>
            <a:r>
              <a:rPr lang="ko-KR" altLang="en-US" dirty="0"/>
              <a:t> </a:t>
            </a:r>
            <a:r>
              <a:rPr lang="en-US" altLang="ko-KR" dirty="0"/>
              <a:t>that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come</a:t>
            </a:r>
            <a:r>
              <a:rPr lang="ko-KR" altLang="en-US" dirty="0"/>
              <a:t> </a:t>
            </a:r>
            <a:r>
              <a:rPr lang="en-US" altLang="ko-KR" dirty="0"/>
              <a:t>from??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AEB169-0ABE-433A-8FAA-B4F0C384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32903"/>
            <a:ext cx="8152709" cy="40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231010 Success -&gt; </a:t>
            </a:r>
            <a:r>
              <a:rPr lang="ko-KR" altLang="en-US" sz="4400" dirty="0">
                <a:highlight>
                  <a:srgbClr val="FFFF00"/>
                </a:highlight>
              </a:rPr>
              <a:t>일본 값으로 변경</a:t>
            </a:r>
            <a:endParaRPr lang="en-US" altLang="ko-KR" sz="4400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Onshore </a:t>
            </a:r>
            <a:r>
              <a:rPr lang="ko-KR" altLang="en-US" dirty="0"/>
              <a:t>값 일본과 동일하게 변경 후 파악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ighlight>
                  <a:srgbClr val="FFFF00"/>
                </a:highlight>
              </a:rPr>
              <a:t>No </a:t>
            </a:r>
            <a:r>
              <a:rPr lang="en-US" altLang="ko-KR" dirty="0" err="1">
                <a:highlight>
                  <a:srgbClr val="FFFF00"/>
                </a:highlight>
              </a:rPr>
              <a:t>dac</a:t>
            </a:r>
            <a:r>
              <a:rPr lang="en-US" altLang="ko-KR" dirty="0">
                <a:highlight>
                  <a:srgbClr val="FFFF00"/>
                </a:highlight>
              </a:rPr>
              <a:t> technologies introduced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7E741-5346-4CDB-9841-CF470181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6" y="1819096"/>
            <a:ext cx="10673172" cy="48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3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 deliberately filtered out huge negative emission sectors like </a:t>
            </a:r>
            <a:r>
              <a:rPr lang="en-US" altLang="ko-KR" u="sng" dirty="0"/>
              <a:t>chemical feed stocks </a:t>
            </a:r>
            <a:r>
              <a:rPr lang="en-US" altLang="ko-KR" dirty="0"/>
              <a:t>and </a:t>
            </a:r>
            <a:r>
              <a:rPr lang="en-US" altLang="ko-KR" u="sng" dirty="0"/>
              <a:t>refining</a:t>
            </a:r>
            <a:r>
              <a:rPr lang="en-US" altLang="ko-KR" dirty="0"/>
              <a:t> to clearly see the differences between the scenarios.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773ED7-07FC-4659-B61D-0CC2C585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0" y="2078905"/>
            <a:ext cx="8215776" cy="46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1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CO2 emission by sector no bio for South Korea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D1004C-930B-40EE-9FA5-2153B6F3E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2590430"/>
            <a:ext cx="10973751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231010 Success -&gt;</a:t>
            </a:r>
            <a:r>
              <a:rPr lang="ko-KR" altLang="en-US" sz="4400" dirty="0"/>
              <a:t> </a:t>
            </a:r>
            <a:r>
              <a:rPr lang="ko-KR" altLang="en-US" sz="4400" dirty="0">
                <a:highlight>
                  <a:srgbClr val="FFFF00"/>
                </a:highlight>
              </a:rPr>
              <a:t>일본 값으로 변경</a:t>
            </a:r>
            <a:endParaRPr lang="en-US" altLang="ko-KR" sz="4400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CO2 emission by sector no bio for South Korea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8F4718-F285-4F88-9344-4AD328FC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4" y="2590430"/>
            <a:ext cx="10973751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6587D5-DFD8-4D03-B939-4086528C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2323959"/>
            <a:ext cx="11035553" cy="3750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455DD-2E95-4FE6-A7AD-34780A0CF050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Questions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Cost by tech, CO2 removal </a:t>
            </a:r>
            <a:r>
              <a:rPr lang="en-US" altLang="ko-KR" dirty="0" err="1"/>
              <a:t>dac</a:t>
            </a:r>
            <a:r>
              <a:rPr lang="en-US" altLang="ko-KR" dirty="0"/>
              <a:t> technologies costs are extremely high only in year 2020. why??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9BAB5C-EA6A-4B11-804E-A22170C206F0}"/>
              </a:ext>
            </a:extLst>
          </p:cNvPr>
          <p:cNvSpPr/>
          <p:nvPr/>
        </p:nvSpPr>
        <p:spPr>
          <a:xfrm>
            <a:off x="4909264" y="3657600"/>
            <a:ext cx="438591" cy="54165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7455DD-2E95-4FE6-A7AD-34780A0CF050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Questions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 prices of all markets, South Korea’s onshore carbon-storage market prices are high from 2025 to 2100.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What’s the implications of these high prices?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9BAB5C-EA6A-4B11-804E-A22170C206F0}"/>
              </a:ext>
            </a:extLst>
          </p:cNvPr>
          <p:cNvSpPr/>
          <p:nvPr/>
        </p:nvSpPr>
        <p:spPr>
          <a:xfrm>
            <a:off x="4909264" y="3619468"/>
            <a:ext cx="477438" cy="57978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C83F0-0819-425A-88F1-C0C8397E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6" y="2228695"/>
            <a:ext cx="11222182" cy="35860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BD248E6-0CF1-46CB-83F5-F8BE29527E92}"/>
              </a:ext>
            </a:extLst>
          </p:cNvPr>
          <p:cNvSpPr/>
          <p:nvPr/>
        </p:nvSpPr>
        <p:spPr>
          <a:xfrm>
            <a:off x="5532582" y="3657601"/>
            <a:ext cx="5652654" cy="21243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1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Research</a:t>
            </a:r>
            <a:r>
              <a:rPr lang="ko-KR" altLang="en-US" sz="4400" dirty="0"/>
              <a:t> </a:t>
            </a:r>
            <a:r>
              <a:rPr lang="en-US" altLang="ko-KR" sz="4400" dirty="0"/>
              <a:t>questions</a:t>
            </a:r>
            <a:endParaRPr lang="en-US" altLang="ko-KR" dirty="0"/>
          </a:p>
          <a:p>
            <a:r>
              <a:rPr lang="en-US" altLang="ko-KR" dirty="0"/>
              <a:t>My research questions are regarding negative emission technologies generally, their treatment by IAMs, and the potential role and adverse effects of implementing large-scale NETs, particularly on a country-scale(South Korea) energy system.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C0E47-7B3B-4E7B-8C3F-E9D8196118B6}"/>
              </a:ext>
            </a:extLst>
          </p:cNvPr>
          <p:cNvSpPr txBox="1"/>
          <p:nvPr/>
        </p:nvSpPr>
        <p:spPr>
          <a:xfrm>
            <a:off x="529986" y="1973776"/>
            <a:ext cx="1113202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r>
              <a:rPr lang="en-US" altLang="ko-KR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ko-KR" sz="3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treatment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emissions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IAMs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32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Korea’s</a:t>
            </a:r>
            <a:r>
              <a:rPr lang="ko-KR" altLang="en-US" sz="3200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3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zero in 2050?</a:t>
            </a:r>
          </a:p>
          <a:p>
            <a:endParaRPr lang="en-US" altLang="ko-KR" sz="3200" i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32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How can the availability of CCUS contribute to country-scale decarbonization efforts?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91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Research</a:t>
            </a:r>
            <a:r>
              <a:rPr lang="ko-KR" altLang="en-US" sz="4400" dirty="0"/>
              <a:t> </a:t>
            </a:r>
            <a:r>
              <a:rPr lang="en-US" altLang="ko-KR" sz="4400" dirty="0"/>
              <a:t>questions</a:t>
            </a:r>
            <a:endParaRPr lang="en-US" altLang="ko-KR" dirty="0"/>
          </a:p>
          <a:p>
            <a:r>
              <a:rPr lang="en-US" altLang="ko-KR" dirty="0"/>
              <a:t>a research question or two that is "specific" enough to be a unique and tangible topic to work with, "relevant" to stakeholders (policymakers, analysts, or business managers), and "novel" enough to fill the gap in the literature.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C0E47-7B3B-4E7B-8C3F-E9D8196118B6}"/>
              </a:ext>
            </a:extLst>
          </p:cNvPr>
          <p:cNvSpPr txBox="1"/>
          <p:nvPr/>
        </p:nvSpPr>
        <p:spPr>
          <a:xfrm>
            <a:off x="529986" y="2039950"/>
            <a:ext cx="111878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References for research question</a:t>
            </a:r>
          </a:p>
          <a:p>
            <a:endParaRPr lang="en-US" altLang="ko-KR" dirty="0"/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[1] J. Fuhrman, “Integrated Assessment Modeling of Direct Air Capture for Negative CO</a:t>
            </a:r>
            <a:r>
              <a:rPr lang="en-US" altLang="ko-KR" sz="1800" kern="100" baseline="-25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Emissions,” University of Virginia, 2021.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10.18130/QGGA-G857.</a:t>
            </a: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[2]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관계부처 합동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탄소중립 녹색성장 국가전략 및 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 국가 기본계획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”, 2023.4.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21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3D013A-7791-4140-BE22-5122B0D8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524907"/>
            <a:ext cx="12192000" cy="4360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231011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아래와 같이 </a:t>
            </a: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기술 </a:t>
            </a:r>
            <a:r>
              <a:rPr lang="ko-KR" altLang="en-US" dirty="0" err="1"/>
              <a:t>들어오는거</a:t>
            </a:r>
            <a:r>
              <a:rPr lang="ko-KR" altLang="en-US" dirty="0"/>
              <a:t> 확인</a:t>
            </a:r>
            <a:r>
              <a:rPr lang="en-US" altLang="ko-KR" dirty="0"/>
              <a:t>(South Korea)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F555AF-C848-4AB6-B8BC-94B56F1625A7}"/>
              </a:ext>
            </a:extLst>
          </p:cNvPr>
          <p:cNvSpPr/>
          <p:nvPr/>
        </p:nvSpPr>
        <p:spPr>
          <a:xfrm>
            <a:off x="0" y="1924050"/>
            <a:ext cx="12125325" cy="457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0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231011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아래와 같이 </a:t>
            </a: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기술 </a:t>
            </a:r>
            <a:r>
              <a:rPr lang="ko-KR" altLang="en-US" dirty="0" err="1"/>
              <a:t>들어오는거</a:t>
            </a:r>
            <a:r>
              <a:rPr lang="ko-KR" altLang="en-US" dirty="0"/>
              <a:t> 확인</a:t>
            </a:r>
            <a:r>
              <a:rPr lang="en-US" altLang="ko-KR" dirty="0"/>
              <a:t>(South Korea)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6ACFE6-1B9A-4769-9EFD-625AE897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2" y="2175425"/>
            <a:ext cx="10461803" cy="42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CA0C-448C-4A35-8FA5-9724CC53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28" y="1948082"/>
            <a:ext cx="9478931" cy="28771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9CDB52-EDC7-41EB-9FAE-66369B99C89A}"/>
              </a:ext>
            </a:extLst>
          </p:cNvPr>
          <p:cNvSpPr txBox="1"/>
          <p:nvPr/>
        </p:nvSpPr>
        <p:spPr>
          <a:xfrm>
            <a:off x="526179" y="3937805"/>
            <a:ext cx="9872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+</a:t>
            </a:r>
          </a:p>
          <a:p>
            <a:endParaRPr lang="en-US" altLang="ko-KR" sz="3600" dirty="0"/>
          </a:p>
          <a:p>
            <a:r>
              <a:rPr lang="en-US" altLang="ko-KR" sz="2800" dirty="0"/>
              <a:t>Cstorage.xml        or        Cstorage_x2.xml</a:t>
            </a:r>
          </a:p>
          <a:p>
            <a:r>
              <a:rPr lang="en-US" altLang="ko-KR" sz="2800" dirty="0"/>
              <a:t>=&gt; </a:t>
            </a:r>
            <a:r>
              <a:rPr lang="en-US" altLang="ko-KR" sz="2800" i="1" u="sng" dirty="0" err="1"/>
              <a:t>dac</a:t>
            </a:r>
            <a:r>
              <a:rPr lang="en-US" altLang="ko-KR" sz="2800" i="1" u="sng" dirty="0"/>
              <a:t> scenario</a:t>
            </a:r>
            <a:r>
              <a:rPr lang="ko-KR" altLang="en-US" sz="2800" dirty="0"/>
              <a:t>          </a:t>
            </a:r>
            <a:r>
              <a:rPr lang="en-US" altLang="ko-KR" sz="2800" dirty="0"/>
              <a:t> =&gt; </a:t>
            </a:r>
            <a:r>
              <a:rPr lang="en-US" altLang="ko-KR" sz="2800" i="1" u="sng" dirty="0" err="1"/>
              <a:t>dac+cstorage</a:t>
            </a:r>
            <a:r>
              <a:rPr lang="en-US" altLang="ko-KR" sz="2800" i="1" u="sng" dirty="0"/>
              <a:t> scenario</a:t>
            </a:r>
            <a:endParaRPr lang="ko-KR" altLang="en-US" sz="2800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B89B0-E7CF-4A99-9BF7-8594DE55FCEE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Success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Scenario setting is as follows.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91BC1D-CB26-4FAE-86BF-3AFFB9162CB2}"/>
              </a:ext>
            </a:extLst>
          </p:cNvPr>
          <p:cNvSpPr/>
          <p:nvPr/>
        </p:nvSpPr>
        <p:spPr>
          <a:xfrm>
            <a:off x="831408" y="2345656"/>
            <a:ext cx="9146309" cy="13179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9DF46-DD75-4C5F-B54A-35A52902B340}"/>
              </a:ext>
            </a:extLst>
          </p:cNvPr>
          <p:cNvSpPr txBox="1"/>
          <p:nvPr/>
        </p:nvSpPr>
        <p:spPr>
          <a:xfrm>
            <a:off x="7391285" y="1916863"/>
            <a:ext cx="35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These are scenarios for Japan</a:t>
            </a:r>
          </a:p>
        </p:txBody>
      </p:sp>
    </p:spTree>
    <p:extLst>
      <p:ext uri="{BB962C8B-B14F-4D97-AF65-F5344CB8AC3E}">
        <p14:creationId xmlns:p14="http://schemas.microsoft.com/office/powerpoint/2010/main" val="389748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231011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 </a:t>
            </a:r>
            <a:r>
              <a:rPr lang="en-US" altLang="ko-KR" dirty="0"/>
              <a:t>CO2 removal</a:t>
            </a:r>
            <a:r>
              <a:rPr lang="ko-KR" altLang="en-US" dirty="0"/>
              <a:t>과 같이 </a:t>
            </a: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기술 </a:t>
            </a:r>
            <a:r>
              <a:rPr lang="ko-KR" altLang="en-US" dirty="0" err="1"/>
              <a:t>들어오는거</a:t>
            </a:r>
            <a:r>
              <a:rPr lang="ko-KR" altLang="en-US" dirty="0"/>
              <a:t> 확인</a:t>
            </a:r>
            <a:r>
              <a:rPr lang="en-US" altLang="ko-KR" dirty="0"/>
              <a:t>(South Korea) -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ED3C39-EAAC-4A50-AEAA-DA087E2E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835485"/>
            <a:ext cx="12192000" cy="50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2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231018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-&gt; </a:t>
            </a:r>
            <a:r>
              <a:rPr lang="en-US" altLang="ko-KR" dirty="0">
                <a:highlight>
                  <a:srgbClr val="FFFF00"/>
                </a:highlight>
              </a:rPr>
              <a:t>revert to South Korea   -&gt;</a:t>
            </a:r>
            <a:r>
              <a:rPr lang="en-US" altLang="ko-KR" dirty="0" err="1">
                <a:highlight>
                  <a:srgbClr val="FFFF00"/>
                </a:highlight>
              </a:rPr>
              <a:t>ahuge</a:t>
            </a:r>
            <a:r>
              <a:rPr lang="en-US" altLang="ko-KR" dirty="0">
                <a:highlight>
                  <a:srgbClr val="FFFF00"/>
                </a:highlight>
              </a:rPr>
              <a:t> amount of CO2 </a:t>
            </a:r>
            <a:r>
              <a:rPr lang="en-US" altLang="ko-KR">
                <a:highlight>
                  <a:srgbClr val="FFFF00"/>
                </a:highlight>
              </a:rPr>
              <a:t>sequestration in chemical feedstocks appears. </a:t>
            </a:r>
            <a:r>
              <a:rPr lang="en-US" altLang="ko-KR" dirty="0">
                <a:highlight>
                  <a:srgbClr val="FFFF00"/>
                </a:highlight>
              </a:rPr>
              <a:t>Why?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0D9801-CD05-4316-9B29-1F0E21FF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1" y="1752020"/>
            <a:ext cx="10726960" cy="50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0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231018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Dac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base service = 10, no</a:t>
            </a:r>
            <a:r>
              <a:rPr lang="ko-KR" altLang="en-US" dirty="0"/>
              <a:t> </a:t>
            </a:r>
            <a:r>
              <a:rPr lang="en-US" altLang="ko-KR" dirty="0" err="1"/>
              <a:t>dac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r>
              <a:rPr lang="en-US" altLang="ko-KR" dirty="0"/>
              <a:t>-&gt; when we revert to South Korea’s original value from Japan’s value, CO2 removal(MTC) has been decreased. </a:t>
            </a:r>
            <a:r>
              <a:rPr lang="en-US" altLang="ko-KR" dirty="0">
                <a:highlight>
                  <a:srgbClr val="FFFF00"/>
                </a:highlight>
              </a:rPr>
              <a:t>ANYWAYS WE CAN SEE THAT DACs ARE COMING IN FOR SOUTH KOREA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19C9DD-37F7-45C6-8283-AAF84EB9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74" y="1925359"/>
            <a:ext cx="8789055" cy="46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KPX </a:t>
            </a:r>
            <a:r>
              <a:rPr lang="ko-KR" altLang="en-US" dirty="0"/>
              <a:t>데이터는 한국의 산업분류별 </a:t>
            </a:r>
            <a:r>
              <a:rPr lang="en-US" altLang="ko-KR" dirty="0"/>
              <a:t>2040</a:t>
            </a:r>
            <a:r>
              <a:rPr lang="ko-KR" altLang="en-US" dirty="0"/>
              <a:t>년까지 전망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GCAM7 reference</a:t>
            </a:r>
            <a:r>
              <a:rPr lang="ko-KR" altLang="en-US" dirty="0"/>
              <a:t> 시나리오에서 </a:t>
            </a:r>
            <a:r>
              <a:rPr lang="en-US" altLang="ko-KR" dirty="0"/>
              <a:t>industry primary output by sector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한국의 산업분류를 </a:t>
            </a:r>
            <a:r>
              <a:rPr lang="en-US" altLang="ko-KR" dirty="0"/>
              <a:t>GCAM7 sector</a:t>
            </a:r>
            <a:r>
              <a:rPr lang="ko-KR" altLang="en-US" dirty="0"/>
              <a:t>에 할당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188943-B566-40BD-9A22-33C0052E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96" y="2113883"/>
            <a:ext cx="5169166" cy="23178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90CC9D-E1E0-4286-A8DF-1CEEAB30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22" y="4587318"/>
            <a:ext cx="9011113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7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We</a:t>
            </a:r>
            <a:r>
              <a:rPr lang="ko-KR" altLang="en-US" sz="2800" dirty="0"/>
              <a:t> </a:t>
            </a:r>
            <a:r>
              <a:rPr lang="en-US" altLang="ko-KR" sz="2800" dirty="0"/>
              <a:t>have</a:t>
            </a:r>
            <a:r>
              <a:rPr lang="ko-KR" altLang="en-US" sz="2800" dirty="0"/>
              <a:t> </a:t>
            </a:r>
            <a:r>
              <a:rPr lang="en-US" altLang="ko-KR" sz="2800" dirty="0"/>
              <a:t>data given by KPX(2023), containing 17 different industry outputs from 2000 to 2040. Measured by Million \</a:t>
            </a:r>
          </a:p>
          <a:p>
            <a:r>
              <a:rPr lang="en-US" altLang="ko-KR" sz="2800" dirty="0"/>
              <a:t>=&gt;</a:t>
            </a:r>
            <a:r>
              <a:rPr lang="en-US" altLang="ko-KR" sz="2800" u="sng" dirty="0"/>
              <a:t>I wanted to figure out where this classification came from.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CC963-0C89-40EB-A67D-26CE6C7F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63" y="2678026"/>
            <a:ext cx="6026465" cy="3913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9C8685-67DB-4DB7-ABDF-558C83737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151" y="2604838"/>
            <a:ext cx="3963444" cy="3913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05C8CA-5F3D-4547-A94C-790AAB68C744}"/>
              </a:ext>
            </a:extLst>
          </p:cNvPr>
          <p:cNvSpPr txBox="1"/>
          <p:nvPr/>
        </p:nvSpPr>
        <p:spPr>
          <a:xfrm>
            <a:off x="6951323" y="3394827"/>
            <a:ext cx="875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~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10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The structure of the data mostly follow the Input-Output Tables by Korea Bank(</a:t>
            </a:r>
            <a:r>
              <a:rPr lang="ko-KR" altLang="en-US" sz="2800" dirty="0"/>
              <a:t>산업연관표</a:t>
            </a:r>
            <a:r>
              <a:rPr lang="en-US" altLang="ko-KR" sz="2800" dirty="0"/>
              <a:t>_</a:t>
            </a:r>
            <a:r>
              <a:rPr lang="ko-KR" altLang="en-US" sz="2800" dirty="0" err="1"/>
              <a:t>통합대분류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/>
              <a:t>투입산출표</a:t>
            </a:r>
            <a:r>
              <a:rPr lang="en-US" altLang="ko-KR" sz="2800" dirty="0"/>
              <a:t>(</a:t>
            </a:r>
            <a:r>
              <a:rPr lang="ko-KR" altLang="en-US" sz="2800" dirty="0"/>
              <a:t>생산자가격</a:t>
            </a:r>
            <a:r>
              <a:rPr lang="en-US" altLang="ko-KR" sz="2800" dirty="0"/>
              <a:t>).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>
                <a:highlight>
                  <a:srgbClr val="00FF00"/>
                </a:highlight>
              </a:rPr>
              <a:t>Value added</a:t>
            </a:r>
            <a:r>
              <a:rPr lang="ko-KR" altLang="en-US" sz="2800" dirty="0">
                <a:highlight>
                  <a:srgbClr val="00FF00"/>
                </a:highlight>
              </a:rPr>
              <a:t> </a:t>
            </a:r>
            <a:r>
              <a:rPr lang="en-US" altLang="ko-KR" sz="2800" dirty="0">
                <a:highlight>
                  <a:srgbClr val="00FF00"/>
                </a:highlight>
              </a:rPr>
              <a:t>for producer’s prices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>
                <a:highlight>
                  <a:srgbClr val="FFFF00"/>
                </a:highlight>
              </a:rPr>
              <a:t>How close are these values? For KPX and Korea Bank?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187F0D-9CA2-4258-B10A-31E6CE4C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8" y="2832180"/>
            <a:ext cx="11767155" cy="3727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555078-9935-4B65-80C9-1C9E445C2BDD}"/>
              </a:ext>
            </a:extLst>
          </p:cNvPr>
          <p:cNvSpPr/>
          <p:nvPr/>
        </p:nvSpPr>
        <p:spPr>
          <a:xfrm>
            <a:off x="292100" y="6254750"/>
            <a:ext cx="11579193" cy="1905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2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43954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sz="4400" dirty="0">
              <a:highlight>
                <a:srgbClr val="FFFF00"/>
              </a:highlight>
            </a:endParaRP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Data by KPX and Korea Bank IO tables are quite close(except for few sectors).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/>
              <a:t>In total, they showed only 3% of difference.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highlight>
                  <a:srgbClr val="FFFF00"/>
                </a:highlight>
              </a:rPr>
              <a:t>Conclustion</a:t>
            </a:r>
            <a:r>
              <a:rPr lang="en-US" altLang="ko-KR" sz="2800" dirty="0">
                <a:highlight>
                  <a:srgbClr val="FFFF00"/>
                </a:highlight>
              </a:rPr>
              <a:t> : Data by KPX has a comparably high(?) </a:t>
            </a:r>
            <a:r>
              <a:rPr lang="en-US" altLang="ko-KR" sz="2800" dirty="0" err="1">
                <a:highlight>
                  <a:srgbClr val="FFFF00"/>
                </a:highlight>
              </a:rPr>
              <a:t>constistency</a:t>
            </a:r>
            <a:r>
              <a:rPr lang="en-US" altLang="ko-KR" sz="2800" dirty="0">
                <a:highlight>
                  <a:srgbClr val="FFFF00"/>
                </a:highlight>
              </a:rPr>
              <a:t> with the IO table by Korea Bank.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51D78-7492-4BA3-AC7C-84B64566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29" y="779734"/>
            <a:ext cx="7163168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4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We also</a:t>
            </a:r>
            <a:r>
              <a:rPr lang="ko-KR" altLang="en-US" sz="2800" dirty="0"/>
              <a:t> </a:t>
            </a:r>
            <a:r>
              <a:rPr lang="en-US" altLang="ko-KR" sz="2800" dirty="0"/>
              <a:t>have</a:t>
            </a:r>
            <a:r>
              <a:rPr lang="ko-KR" altLang="en-US" sz="2800" dirty="0"/>
              <a:t> </a:t>
            </a:r>
            <a:r>
              <a:rPr lang="en-US" altLang="ko-KR" sz="2800" dirty="0"/>
              <a:t>GCAM 7 reference scenario output for 12 different sectors. Query: industry primary output by sector.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A8F2CD-7A3E-463A-9D65-1E98EB62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7" y="2350261"/>
            <a:ext cx="7131477" cy="340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2D6054-5041-4B7B-A425-CAC45E2F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79" y="2350261"/>
            <a:ext cx="2738242" cy="34988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B4EFC2-9F8B-4EA3-BF30-082C1A9FAA9F}"/>
              </a:ext>
            </a:extLst>
          </p:cNvPr>
          <p:cNvSpPr txBox="1"/>
          <p:nvPr/>
        </p:nvSpPr>
        <p:spPr>
          <a:xfrm>
            <a:off x="7366413" y="3521158"/>
            <a:ext cx="875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~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57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Assigned GCAM sector name to industry classified by KPX.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3CF80-532D-402E-9056-94E4A6C0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32" y="1569079"/>
            <a:ext cx="4611368" cy="47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6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Using R, calculated </a:t>
            </a:r>
            <a:r>
              <a:rPr lang="en-US" altLang="ko-KR" sz="2400" dirty="0">
                <a:highlight>
                  <a:srgbClr val="FFFF00"/>
                </a:highlight>
              </a:rPr>
              <a:t>index value</a:t>
            </a:r>
            <a:r>
              <a:rPr lang="en-US" altLang="ko-KR" sz="2400" dirty="0"/>
              <a:t>, </a:t>
            </a:r>
            <a:r>
              <a:rPr lang="en-US" altLang="ko-KR" sz="2400" dirty="0">
                <a:highlight>
                  <a:srgbClr val="FFFF00"/>
                </a:highlight>
              </a:rPr>
              <a:t>income elasticity</a:t>
            </a:r>
            <a:r>
              <a:rPr lang="en-US" altLang="ko-KR" sz="2400" dirty="0"/>
              <a:t> for each industry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Assumed the population and GDP from the values from </a:t>
            </a:r>
            <a:r>
              <a:rPr lang="ko-KR" altLang="en-US" sz="2400" dirty="0"/>
              <a:t>광남</a:t>
            </a:r>
            <a:r>
              <a:rPr lang="en-US" altLang="ko-KR" sz="2400" dirty="0"/>
              <a:t>’s work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42571-A73D-4F4F-BA75-167D8247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59" y="3786068"/>
            <a:ext cx="5958692" cy="1508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306E53-A0ED-4F63-BF33-FA6B974D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9" y="2329458"/>
            <a:ext cx="5970502" cy="13135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DC85FF-B0D3-4798-AC0E-C32C82E7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02" y="2551708"/>
            <a:ext cx="4711942" cy="2362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65523-5386-439C-868C-6EC2EA00F4A0}"/>
              </a:ext>
            </a:extLst>
          </p:cNvPr>
          <p:cNvSpPr txBox="1"/>
          <p:nvPr/>
        </p:nvSpPr>
        <p:spPr>
          <a:xfrm>
            <a:off x="6773002" y="2095417"/>
            <a:ext cx="49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taken from </a:t>
            </a:r>
            <a:r>
              <a:rPr lang="ko-KR" altLang="en-US" dirty="0"/>
              <a:t>광남</a:t>
            </a:r>
            <a:r>
              <a:rPr lang="en-US" altLang="ko-KR" dirty="0"/>
              <a:t>’s file for KPX 10</a:t>
            </a:r>
            <a:r>
              <a:rPr lang="en-US" altLang="ko-KR" baseline="30000" dirty="0"/>
              <a:t>th</a:t>
            </a:r>
            <a:r>
              <a:rPr lang="en-US" altLang="ko-KR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88218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Success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Carbon storage is about negative emission technology.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 </a:t>
            </a:r>
            <a:r>
              <a:rPr lang="en-US" altLang="ko-KR" dirty="0" err="1"/>
              <a:t>dac+cstorage</a:t>
            </a:r>
            <a:r>
              <a:rPr lang="en-US" altLang="ko-KR" dirty="0"/>
              <a:t> scenario, negative emission in </a:t>
            </a:r>
            <a:r>
              <a:rPr lang="en-US" altLang="ko-KR" dirty="0">
                <a:solidFill>
                  <a:srgbClr val="FF0000"/>
                </a:solidFill>
              </a:rPr>
              <a:t>iron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rgbClr val="FF0000"/>
                </a:solidFill>
              </a:rPr>
              <a:t>steel &amp; refining </a:t>
            </a:r>
            <a:r>
              <a:rPr lang="en-US" altLang="ko-KR" dirty="0"/>
              <a:t>sector decreases due to increased cost.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6FAFC-6A75-4A1E-863B-B0E6E473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7" y="2078905"/>
            <a:ext cx="8066289" cy="43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1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Indexing to show trends in data measured in different units(in this case, KDI projection in won, GCAM output in EJ, MT)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Set 2005 value in each industry to 1, and scaled all other values based on their ratio to the 2005 value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2C64B8-3EE1-4F13-8F09-606D0B403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1" y="2239818"/>
            <a:ext cx="11083636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6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800" dirty="0">
                <a:highlight>
                  <a:srgbClr val="FFFF00"/>
                </a:highlight>
              </a:rPr>
              <a:t>Income elasticity </a:t>
            </a:r>
            <a:r>
              <a:rPr lang="en-US" altLang="ko-KR" sz="2800" dirty="0"/>
              <a:t>for each industry is also shown in the figure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CCBC23-D4B9-40F6-9C90-9FAF26B46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48" y="2705771"/>
            <a:ext cx="9160030" cy="3816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CC8A92-4D11-4BB5-8D12-F02C8096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48" y="2705770"/>
            <a:ext cx="9160030" cy="38166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C69147A-DD0C-468B-9E90-A3A61A725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1" y="2239818"/>
            <a:ext cx="11632003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4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130169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231103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In conclusion,</a:t>
            </a:r>
          </a:p>
          <a:p>
            <a:endParaRPr lang="en-US" altLang="ko-KR" sz="2800" dirty="0"/>
          </a:p>
          <a:p>
            <a:pPr marL="514350" indent="-514350">
              <a:buAutoNum type="arabicPeriod"/>
            </a:pPr>
            <a:r>
              <a:rPr lang="en-US" altLang="ko-KR" sz="2800" dirty="0"/>
              <a:t>Tried to keep the consistency of KPX data with IO tables by Korea bank.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By using index value, it is possible to see data trends measured in different units(KPX vs GCAM)</a:t>
            </a:r>
          </a:p>
          <a:p>
            <a:pPr marL="514350" indent="-514350">
              <a:buAutoNum type="arabicPeriod"/>
            </a:pPr>
            <a:r>
              <a:rPr lang="en-US" altLang="ko-KR" sz="2800" dirty="0"/>
              <a:t>Calculated the income elasticity of each industry and compared them with index value.</a:t>
            </a:r>
          </a:p>
          <a:p>
            <a:endParaRPr lang="en-US" altLang="ko-KR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751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Fail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With original scenario for South Korea(blue ones), applied two different </a:t>
            </a:r>
            <a:r>
              <a:rPr lang="en-US" altLang="ko-KR" dirty="0" err="1"/>
              <a:t>cstorage</a:t>
            </a:r>
            <a:r>
              <a:rPr lang="en-US" altLang="ko-KR" dirty="0"/>
              <a:t> scenarios.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E3D70-440C-4F9E-B78B-6A49010D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6" y="1725438"/>
            <a:ext cx="7391780" cy="2019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620F4A-9A59-4E5D-B6C3-5B75AD10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1" y="4339698"/>
            <a:ext cx="7474334" cy="22162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3A40C8-B4FE-4630-8422-69095427F253}"/>
              </a:ext>
            </a:extLst>
          </p:cNvPr>
          <p:cNvSpPr/>
          <p:nvPr/>
        </p:nvSpPr>
        <p:spPr>
          <a:xfrm>
            <a:off x="457446" y="3080281"/>
            <a:ext cx="4828184" cy="6645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25F258-84E5-430D-9A71-1CA612ED0AEA}"/>
              </a:ext>
            </a:extLst>
          </p:cNvPr>
          <p:cNvSpPr/>
          <p:nvPr/>
        </p:nvSpPr>
        <p:spPr>
          <a:xfrm>
            <a:off x="457446" y="5766077"/>
            <a:ext cx="4828184" cy="6645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C7C34-1837-4439-8A6B-87910ACAC91E}"/>
              </a:ext>
            </a:extLst>
          </p:cNvPr>
          <p:cNvSpPr txBox="1"/>
          <p:nvPr/>
        </p:nvSpPr>
        <p:spPr>
          <a:xfrm>
            <a:off x="6475359" y="3520680"/>
            <a:ext cx="35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dac_ssp2_cstorage scenario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C8C6E-897E-44A5-8368-AE4993F06EC6}"/>
              </a:ext>
            </a:extLst>
          </p:cNvPr>
          <p:cNvSpPr txBox="1"/>
          <p:nvPr/>
        </p:nvSpPr>
        <p:spPr>
          <a:xfrm>
            <a:off x="6026960" y="5991958"/>
            <a:ext cx="35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dac_ssp2_cstorage_x2 scenario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C8B019-07BC-48A1-85C2-FAF08D81296E}"/>
              </a:ext>
            </a:extLst>
          </p:cNvPr>
          <p:cNvSpPr/>
          <p:nvPr/>
        </p:nvSpPr>
        <p:spPr>
          <a:xfrm>
            <a:off x="457446" y="1951635"/>
            <a:ext cx="7472772" cy="955694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32000D-8B80-49C7-A921-0F7963A0ABDC}"/>
              </a:ext>
            </a:extLst>
          </p:cNvPr>
          <p:cNvSpPr/>
          <p:nvPr/>
        </p:nvSpPr>
        <p:spPr>
          <a:xfrm>
            <a:off x="457446" y="4684912"/>
            <a:ext cx="7472772" cy="1040589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B2E6E0-1EE1-4A9E-833E-E11E9B0CCB08}"/>
              </a:ext>
            </a:extLst>
          </p:cNvPr>
          <p:cNvSpPr/>
          <p:nvPr/>
        </p:nvSpPr>
        <p:spPr>
          <a:xfrm>
            <a:off x="331693" y="1685190"/>
            <a:ext cx="9081247" cy="2216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2B37DA-ECC9-4FB6-91B1-B48A0CA25500}"/>
              </a:ext>
            </a:extLst>
          </p:cNvPr>
          <p:cNvSpPr/>
          <p:nvPr/>
        </p:nvSpPr>
        <p:spPr>
          <a:xfrm>
            <a:off x="259975" y="4214374"/>
            <a:ext cx="9081247" cy="22162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Fail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South Korea’s CO2 sequestration from two scenarios are the same -&gt; seems that cstorage_x2 doesn’t work. Or neither </a:t>
            </a:r>
            <a:r>
              <a:rPr lang="en-US" altLang="ko-KR" dirty="0" err="1"/>
              <a:t>cstorge</a:t>
            </a:r>
            <a:r>
              <a:rPr lang="en-US" altLang="ko-KR" dirty="0"/>
              <a:t> or cstorage_x2 doesn’t work?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9458E6-441D-4288-BD68-2AF22E181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0"/>
          <a:stretch/>
        </p:blipFill>
        <p:spPr>
          <a:xfrm>
            <a:off x="1479589" y="1958677"/>
            <a:ext cx="8847754" cy="469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7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Issues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From the last meeting, we found that </a:t>
            </a:r>
            <a:r>
              <a:rPr lang="en-US" altLang="ko-KR" dirty="0">
                <a:highlight>
                  <a:srgbClr val="FFFF00"/>
                </a:highlight>
              </a:rPr>
              <a:t>carbon-storage price </a:t>
            </a:r>
            <a:r>
              <a:rPr lang="en-US" altLang="ko-KR" dirty="0"/>
              <a:t>for South Korea is set to be extremely high. That is the reason why </a:t>
            </a:r>
            <a:r>
              <a:rPr lang="en-US" altLang="ko-KR" dirty="0" err="1"/>
              <a:t>cstorage</a:t>
            </a:r>
            <a:r>
              <a:rPr lang="en-US" altLang="ko-KR" dirty="0"/>
              <a:t> file doesn’t work in the result. -&gt; What to do with this extreme cost setting? Should we need to modify the cost?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CFF8C-31B5-4D9A-BB9C-79C03B74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57" y="2168312"/>
            <a:ext cx="10771784" cy="23261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ADDC20-C28A-4BD4-B8A5-154AE539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57" y="3189191"/>
            <a:ext cx="11437937" cy="31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0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Cstorage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en-US" altLang="ko-KR" dirty="0"/>
              <a:t>South Korea</a:t>
            </a:r>
            <a:r>
              <a:rPr lang="ko-KR" altLang="en-US" dirty="0"/>
              <a:t>의 </a:t>
            </a:r>
            <a:r>
              <a:rPr lang="en-US" altLang="ko-KR" dirty="0"/>
              <a:t>onshore </a:t>
            </a:r>
            <a:r>
              <a:rPr lang="ko-KR" altLang="en-US" dirty="0"/>
              <a:t> </a:t>
            </a:r>
            <a:r>
              <a:rPr lang="en-US" altLang="ko-KR" dirty="0" err="1"/>
              <a:t>availiable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으로 되어있어서 </a:t>
            </a:r>
            <a:r>
              <a:rPr lang="en-US" altLang="ko-KR" dirty="0"/>
              <a:t>Taiwan </a:t>
            </a:r>
            <a:r>
              <a:rPr lang="ko-KR" altLang="en-US" dirty="0"/>
              <a:t>과 같은 값으로 수정</a:t>
            </a:r>
            <a:r>
              <a:rPr lang="en-US" altLang="ko-KR" dirty="0"/>
              <a:t>!!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669B60-828F-4555-9A04-ABF5A7A6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16" y="2160494"/>
            <a:ext cx="11214843" cy="37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5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No differences are observable from the figure below-&gt; need to plot differently!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38E83-2188-42E7-A201-82901DB0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55" y="1983597"/>
            <a:ext cx="9633779" cy="44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231004 Success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We rarely see any huge differences between the scenarios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5E67D1-CB98-4B50-A362-3A99AECA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1783977"/>
            <a:ext cx="10852587" cy="47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0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1094</Words>
  <Application>Microsoft Office PowerPoint</Application>
  <PresentationFormat>와이드스크린</PresentationFormat>
  <Paragraphs>122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138</cp:revision>
  <dcterms:created xsi:type="dcterms:W3CDTF">2023-09-12T13:35:50Z</dcterms:created>
  <dcterms:modified xsi:type="dcterms:W3CDTF">2023-11-06T12:56:55Z</dcterms:modified>
</cp:coreProperties>
</file>