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70" r:id="rId2"/>
    <p:sldId id="272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A335B-E6F1-46D7-8C72-C7064DEE001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79BD7-3EA0-48AD-92B1-6A2645659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19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3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6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4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0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2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2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126B-4242-4BDD-B93D-2A0F0296A29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0540-EE96-4811-A33B-D14DC54F9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3156" y="419341"/>
            <a:ext cx="11139516" cy="576074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공동연구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후보기술군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과정을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200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여개 국가 각각에 대해 수행한다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>
              <a:buFont typeface="+mj-lt"/>
              <a:buAutoNum type="arabicParenR"/>
            </a:pPr>
            <a:r>
              <a:rPr lang="en-US" altLang="ko-KR" sz="11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ko-KR" altLang="en-US" sz="11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국가에 대해</a:t>
            </a:r>
            <a:r>
              <a:rPr lang="en-US" altLang="ko-KR" sz="8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8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최근 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년간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2014-2018)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논문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8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article, proceeding, review </a:t>
            </a:r>
            <a:r>
              <a:rPr lang="ko-KR" altLang="en-US" sz="8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</a:t>
            </a:r>
            <a:r>
              <a:rPr lang="ko-KR" altLang="en-US" sz="8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발생하는 키워드들을 </a:t>
            </a:r>
            <a:r>
              <a:rPr lang="en-US" altLang="ko-KR" sz="8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8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</a:t>
            </a:r>
            <a:r>
              <a:rPr lang="ko-KR" altLang="en-US" sz="8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과학기술분류의 </a:t>
            </a:r>
            <a:r>
              <a:rPr lang="ko-KR" altLang="en-US" sz="800" dirty="0" err="1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하위분류</a:t>
            </a:r>
            <a:r>
              <a:rPr lang="en-US" altLang="ko-KR" sz="8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(4</a:t>
            </a:r>
            <a:r>
              <a:rPr lang="ko-KR" altLang="en-US" sz="800" dirty="0" err="1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자리코드</a:t>
            </a:r>
            <a:r>
              <a:rPr lang="en-US" altLang="ko-KR" sz="8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8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대하여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찾는다</a:t>
            </a:r>
            <a:r>
              <a:rPr lang="en-US" altLang="ko-KR" sz="8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하위분야별로 발생빈도 </a:t>
            </a:r>
            <a:r>
              <a:rPr lang="en-US" altLang="ko-KR" sz="8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en-US" altLang="ko-KR" sz="800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00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위까지만 구한다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 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1000</a:t>
            </a:r>
            <a:r>
              <a:rPr lang="ko-KR" altLang="en-US" sz="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위이후에도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같은 발생빈도의 키워드가 있으면 이를 모두 포함한다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위에서 구한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키워드에 대해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연도별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발생빈도를 구한다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키워드가 발생한 </a:t>
            </a:r>
            <a:r>
              <a:rPr lang="ko-KR" altLang="en-US" sz="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총논문수를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구한다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연도별 발생빈도에 대해 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CAGR(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연평균 증가율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구한다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소스코드는 </a:t>
            </a:r>
            <a:r>
              <a:rPr lang="ko-KR" altLang="en-US" sz="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구글에서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CAGR java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라고 치면 나오는 것 사용하면 됨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AutoNum type="arabicPeriod"/>
            </a:pP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기술별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공동연구 유형분석 </a:t>
            </a:r>
            <a:endParaRPr lang="en-US" altLang="ko-KR" sz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AutoNum type="arabicParenR"/>
            </a:pP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위에서 구한 전체 키워드에 대해 전체 </a:t>
            </a:r>
            <a:r>
              <a:rPr lang="ko-KR" altLang="en-US" sz="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피인용수를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구한다</a:t>
            </a: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키워드가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A, B, C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이고 </a:t>
            </a:r>
            <a:r>
              <a:rPr lang="ko-KR" altLang="en-US" sz="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피인용이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회인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경우 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B, C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키워드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각각 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회의 </a:t>
            </a:r>
            <a:r>
              <a:rPr lang="ko-KR" altLang="en-US" sz="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피인용수를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가진다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국가별로 전체 및 분야별 </a:t>
            </a:r>
            <a:r>
              <a:rPr lang="ko-KR" altLang="en-US" sz="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피인용수를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구한다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-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논문이 있는 키워드에 대해 참여국가의 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fractional count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만큼 가지는 것으로 한다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키워드가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A, B, C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이고 </a:t>
            </a:r>
            <a:r>
              <a:rPr lang="ko-KR" altLang="en-US" sz="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피인용이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회이며 미국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미국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 인 저자인 경우 한국은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A, B, C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키워드</a:t>
            </a: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각각에 대해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10*1/3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피인용수를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가진다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 lvl="1">
              <a:buFont typeface="+mj-lt"/>
              <a:buAutoNum type="arabicParenR"/>
            </a:pP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*** 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국가별 </a:t>
            </a:r>
            <a:r>
              <a:rPr lang="ko-KR" altLang="en-US" sz="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피인용수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다 합치면 </a:t>
            </a:r>
            <a:r>
              <a:rPr lang="ko-KR" altLang="en-US" sz="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전체피인용수가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나옴</a:t>
            </a: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상기의 방식과 마찬가지로 국가별 </a:t>
            </a:r>
            <a:r>
              <a:rPr lang="ko-KR" altLang="en-US" sz="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논문수를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구한다</a:t>
            </a: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 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마지막연도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건수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시작연도 건수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)^(</a:t>
            </a:r>
            <a:r>
              <a:rPr lang="ko-KR" altLang="en-US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연도개수 분의 </a:t>
            </a:r>
            <a:r>
              <a:rPr lang="en-US" altLang="ko-KR" sz="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1) -1 </a:t>
            </a: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국가별 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SLOPE</a:t>
            </a:r>
            <a:r>
              <a:rPr lang="ko-KR" altLang="en-US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구한다</a:t>
            </a:r>
            <a:r>
              <a:rPr lang="en-US" altLang="ko-KR" sz="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lvl="1">
              <a:buFont typeface="+mj-lt"/>
              <a:buAutoNum type="arabicParenR"/>
            </a:pPr>
            <a:endParaRPr lang="en-US" altLang="ko-KR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+mj-lt"/>
              <a:buAutoNum type="arabicParenR"/>
            </a:pPr>
            <a:endParaRPr lang="ko-KR" altLang="en-US" sz="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59497"/>
              </p:ext>
            </p:extLst>
          </p:nvPr>
        </p:nvGraphicFramePr>
        <p:xfrm>
          <a:off x="480717" y="1623532"/>
          <a:ext cx="7450859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2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52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11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6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98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794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92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64107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키워드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분야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…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국가별 </a:t>
                      </a:r>
                      <a:r>
                        <a:rPr lang="ko-KR" altLang="en-US" sz="1000" dirty="0" err="1" smtClean="0"/>
                        <a:t>피인용수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n-</a:t>
                      </a:r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</a:rPr>
                        <a:t>CbyKeybyCo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국가별 </a:t>
                      </a:r>
                      <a:r>
                        <a:rPr lang="ko-KR" altLang="en-US" sz="1000" dirty="0" err="1" smtClean="0"/>
                        <a:t>총논문수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n-</a:t>
                      </a:r>
                      <a:r>
                        <a:rPr lang="en-US" altLang="ko-KR" sz="1000" dirty="0" err="1" smtClean="0"/>
                        <a:t>PbyKey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국가별 </a:t>
                      </a:r>
                      <a:r>
                        <a:rPr lang="ko-KR" altLang="en-US" sz="1000" dirty="0" err="1" smtClean="0"/>
                        <a:t>성장기울기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n-</a:t>
                      </a:r>
                      <a:r>
                        <a:rPr lang="en-US" altLang="ko-KR" sz="1000" dirty="0" smtClean="0"/>
                        <a:t>SLOPE)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982174" y="237538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+mj-lt"/>
              <a:buAutoNum type="arabicParenR"/>
            </a:pPr>
            <a:r>
              <a:rPr lang="ko-KR" altLang="en-US" sz="800" dirty="0" smtClean="0"/>
              <a:t>국가별 </a:t>
            </a:r>
            <a:r>
              <a:rPr lang="ko-KR" altLang="en-US" sz="800" dirty="0" err="1" smtClean="0"/>
              <a:t>키워드별로</a:t>
            </a:r>
            <a:r>
              <a:rPr lang="ko-KR" altLang="en-US" sz="800" dirty="0" smtClean="0"/>
              <a:t> 활동도 및 영향력을 구한다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66061"/>
              </p:ext>
            </p:extLst>
          </p:nvPr>
        </p:nvGraphicFramePr>
        <p:xfrm>
          <a:off x="767593" y="4253498"/>
          <a:ext cx="514176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46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78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90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69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키워드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키워드별</a:t>
                      </a:r>
                      <a:r>
                        <a:rPr lang="ko-KR" altLang="en-US" sz="1000" dirty="0" smtClean="0"/>
                        <a:t> 전체 </a:t>
                      </a:r>
                      <a:r>
                        <a:rPr lang="ko-KR" altLang="en-US" sz="1000" dirty="0" err="1" smtClean="0"/>
                        <a:t>피인용수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CbyKey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한국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CbyKeybyCo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….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미국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17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피인용수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7142"/>
              </p:ext>
            </p:extLst>
          </p:nvPr>
        </p:nvGraphicFramePr>
        <p:xfrm>
          <a:off x="740416" y="5188180"/>
          <a:ext cx="5228447" cy="65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4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5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0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92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9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키워드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키워드별</a:t>
                      </a:r>
                      <a:r>
                        <a:rPr lang="ko-KR" altLang="en-US" sz="1000" dirty="0" smtClean="0"/>
                        <a:t> 전체 </a:t>
                      </a:r>
                      <a:r>
                        <a:rPr lang="ko-KR" altLang="en-US" sz="1000" dirty="0" err="1" smtClean="0"/>
                        <a:t>논문수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PbyKey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한국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PbyKeybyCo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….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미국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01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논문수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0594"/>
              </p:ext>
            </p:extLst>
          </p:nvPr>
        </p:nvGraphicFramePr>
        <p:xfrm>
          <a:off x="6637034" y="2688456"/>
          <a:ext cx="533158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2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0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62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41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키워드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활동도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총논문수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PbyKeyword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성장기울기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(SLOPE)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637034" y="3474240"/>
            <a:ext cx="51058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- </a:t>
            </a:r>
            <a:r>
              <a:rPr lang="ko-KR" altLang="en-US" sz="800" dirty="0" smtClean="0">
                <a:solidFill>
                  <a:prstClr val="black"/>
                </a:solidFill>
              </a:rPr>
              <a:t>활동도 </a:t>
            </a:r>
            <a:r>
              <a:rPr lang="en-US" altLang="ko-KR" sz="800" dirty="0" smtClean="0">
                <a:solidFill>
                  <a:prstClr val="black"/>
                </a:solidFill>
              </a:rPr>
              <a:t>:   (</a:t>
            </a:r>
            <a:r>
              <a:rPr lang="ko-KR" altLang="en-US" sz="800" dirty="0" smtClean="0">
                <a:solidFill>
                  <a:prstClr val="black"/>
                </a:solidFill>
              </a:rPr>
              <a:t>해당 국가의 해당 키워드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논문수</a:t>
            </a:r>
            <a:r>
              <a:rPr lang="en-US" altLang="ko-KR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PbykeybyCo</a:t>
            </a:r>
            <a:r>
              <a:rPr lang="en-US" altLang="ko-KR" sz="800" dirty="0" smtClean="0">
                <a:solidFill>
                  <a:prstClr val="black"/>
                </a:solidFill>
              </a:rPr>
              <a:t>)/(</a:t>
            </a:r>
            <a:r>
              <a:rPr lang="ko-KR" altLang="en-US" sz="800" dirty="0" smtClean="0">
                <a:solidFill>
                  <a:prstClr val="black"/>
                </a:solidFill>
              </a:rPr>
              <a:t>해당 키워드의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키워드별</a:t>
            </a:r>
            <a:r>
              <a:rPr lang="ko-KR" altLang="en-US" sz="800" dirty="0" smtClean="0">
                <a:solidFill>
                  <a:prstClr val="black"/>
                </a:solidFill>
              </a:rPr>
              <a:t> 전체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논문수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PbyKey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271359" y="3689684"/>
            <a:ext cx="292482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271359" y="3679593"/>
            <a:ext cx="23839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해당 국가의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총논문수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PbyCo</a:t>
            </a:r>
            <a:r>
              <a:rPr lang="en-US" altLang="ko-KR" sz="800" dirty="0" smtClean="0">
                <a:solidFill>
                  <a:prstClr val="black"/>
                </a:solidFill>
              </a:rPr>
              <a:t>)/(</a:t>
            </a:r>
            <a:r>
              <a:rPr lang="ko-KR" altLang="en-US" sz="800" dirty="0">
                <a:solidFill>
                  <a:prstClr val="black"/>
                </a:solidFill>
              </a:rPr>
              <a:t>전체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논문수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P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39122" y="4115154"/>
            <a:ext cx="53254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- </a:t>
            </a:r>
            <a:r>
              <a:rPr lang="ko-KR" altLang="en-US" sz="800" dirty="0" smtClean="0">
                <a:solidFill>
                  <a:prstClr val="black"/>
                </a:solidFill>
              </a:rPr>
              <a:t>영향력 </a:t>
            </a:r>
            <a:r>
              <a:rPr lang="en-US" altLang="ko-KR" sz="800" dirty="0" smtClean="0">
                <a:solidFill>
                  <a:prstClr val="black"/>
                </a:solidFill>
              </a:rPr>
              <a:t>:   (</a:t>
            </a:r>
            <a:r>
              <a:rPr lang="ko-KR" altLang="en-US" sz="800" dirty="0" smtClean="0">
                <a:solidFill>
                  <a:prstClr val="black"/>
                </a:solidFill>
              </a:rPr>
              <a:t>해당 국가의 해당 키워드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피인용수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CbyKeybyCo</a:t>
            </a:r>
            <a:r>
              <a:rPr lang="en-US" altLang="ko-KR" sz="800" dirty="0" smtClean="0">
                <a:solidFill>
                  <a:prstClr val="black"/>
                </a:solidFill>
              </a:rPr>
              <a:t>)/(</a:t>
            </a:r>
            <a:r>
              <a:rPr lang="ko-KR" altLang="en-US" sz="800" dirty="0" smtClean="0">
                <a:solidFill>
                  <a:prstClr val="black"/>
                </a:solidFill>
              </a:rPr>
              <a:t>해당 키워드의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키워드별</a:t>
            </a:r>
            <a:r>
              <a:rPr lang="ko-KR" altLang="en-US" sz="800" dirty="0" smtClean="0">
                <a:solidFill>
                  <a:prstClr val="black"/>
                </a:solidFill>
              </a:rPr>
              <a:t> 전체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피인용수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CbyKey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73447" y="4330598"/>
            <a:ext cx="292482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273447" y="4320507"/>
            <a:ext cx="24929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해당 국가의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피인용수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CbyCo</a:t>
            </a:r>
            <a:r>
              <a:rPr lang="en-US" altLang="ko-KR" sz="800" dirty="0" smtClean="0">
                <a:solidFill>
                  <a:prstClr val="black"/>
                </a:solidFill>
              </a:rPr>
              <a:t>)/(</a:t>
            </a:r>
            <a:r>
              <a:rPr lang="ko-KR" altLang="en-US" sz="800" dirty="0">
                <a:solidFill>
                  <a:prstClr val="black"/>
                </a:solidFill>
              </a:rPr>
              <a:t>전체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피인용수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C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35951"/>
              </p:ext>
            </p:extLst>
          </p:nvPr>
        </p:nvGraphicFramePr>
        <p:xfrm>
          <a:off x="6729724" y="2746396"/>
          <a:ext cx="533158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2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0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62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41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키워드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활동도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총논문수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PbyKeyword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성장기울기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(SLOPE)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47271"/>
              </p:ext>
            </p:extLst>
          </p:nvPr>
        </p:nvGraphicFramePr>
        <p:xfrm>
          <a:off x="6822414" y="2804336"/>
          <a:ext cx="533158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2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0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62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41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키워드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활동도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총논문수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PbyKeyword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성장기울기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(SLOPE)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47271"/>
              </p:ext>
            </p:extLst>
          </p:nvPr>
        </p:nvGraphicFramePr>
        <p:xfrm>
          <a:off x="6915104" y="2862276"/>
          <a:ext cx="533158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2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0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62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41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키워드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활동도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총논문수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PbyKeyword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성장기울기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(SLOPE)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8327364" y="1883645"/>
            <a:ext cx="570452" cy="18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56044" y="1609530"/>
            <a:ext cx="28184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모든 표에서 나온 키워드로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전체국가</a:t>
            </a:r>
            <a:r>
              <a:rPr lang="en-US" altLang="ko-KR" sz="1100" dirty="0" smtClean="0">
                <a:solidFill>
                  <a:srgbClr val="FF0000"/>
                </a:solidFill>
              </a:rPr>
              <a:t>(DB)</a:t>
            </a:r>
            <a:r>
              <a:rPr lang="ko-KR" altLang="en-US" sz="1100" dirty="0" smtClean="0">
                <a:solidFill>
                  <a:srgbClr val="FF0000"/>
                </a:solidFill>
              </a:rPr>
              <a:t>에 대해 표 하나를 다시 만듦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CbyKey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PbyKey</a:t>
            </a:r>
            <a:r>
              <a:rPr lang="en-US" altLang="ko-KR" sz="1100" dirty="0" smtClean="0">
                <a:solidFill>
                  <a:srgbClr val="FF0000"/>
                </a:solidFill>
              </a:rPr>
              <a:t>, SLOPE)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132352" y="1124125"/>
            <a:ext cx="1325461" cy="38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149" y="96435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국가별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논문수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4163790" y="3178217"/>
            <a:ext cx="258431" cy="1169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558168" y="3246273"/>
            <a:ext cx="532133" cy="21567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426903" y="2093053"/>
            <a:ext cx="5461233" cy="24428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338476" y="2164360"/>
            <a:ext cx="5617568" cy="324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8861"/>
              </p:ext>
            </p:extLst>
          </p:nvPr>
        </p:nvGraphicFramePr>
        <p:xfrm>
          <a:off x="629135" y="6117248"/>
          <a:ext cx="5386986" cy="65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4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6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45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16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9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키워드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키워드별</a:t>
                      </a:r>
                      <a:r>
                        <a:rPr lang="ko-KR" altLang="en-US" sz="1000" dirty="0" smtClean="0"/>
                        <a:t> 전체 성장률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SLOPE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한국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n-SLOPE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….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미국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01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논문수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 flipH="1">
            <a:off x="2831284" y="2277750"/>
            <a:ext cx="6198890" cy="3978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323214" y="3044830"/>
            <a:ext cx="1315835" cy="32361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2382473" y="838992"/>
            <a:ext cx="679508" cy="2602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20728374">
            <a:off x="8314322" y="1359394"/>
            <a:ext cx="570452" cy="18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64777" y="2456566"/>
            <a:ext cx="2537608" cy="4240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모든 키워드 모아서 국가별로 </a:t>
            </a:r>
            <a:r>
              <a:rPr lang="ko-KR" altLang="en-US" sz="1100" dirty="0" err="1" smtClean="0"/>
              <a:t>논문수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피인용수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기울기를 다시 구함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4929413" y="2313471"/>
            <a:ext cx="12702" cy="446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28287" y="5109188"/>
            <a:ext cx="4985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CAGR.java</a:t>
            </a:r>
          </a:p>
          <a:p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마지막연도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건수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시작연도 건수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)^(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연도개수 분의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1) -1 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3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106516" y="1721635"/>
            <a:ext cx="9962757" cy="1672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1200" dirty="0" smtClean="0"/>
              <a:t>데이터의 전체에 대한 통계를 구한다</a:t>
            </a:r>
            <a:r>
              <a:rPr lang="en-US" altLang="ko-KR" sz="1200" dirty="0" smtClean="0"/>
              <a:t>. </a:t>
            </a:r>
          </a:p>
          <a:p>
            <a:pPr lvl="1">
              <a:buFont typeface="+mj-lt"/>
              <a:buAutoNum type="arabicParenR"/>
            </a:pPr>
            <a:r>
              <a:rPr lang="ko-KR" altLang="en-US" sz="800" dirty="0" smtClean="0"/>
              <a:t>최근 </a:t>
            </a:r>
            <a:r>
              <a:rPr lang="en-US" altLang="ko-KR" sz="800" dirty="0"/>
              <a:t>5</a:t>
            </a:r>
            <a:r>
              <a:rPr lang="ko-KR" altLang="en-US" sz="800" dirty="0" smtClean="0"/>
              <a:t>년간</a:t>
            </a:r>
            <a:r>
              <a:rPr lang="en-US" altLang="ko-KR" sz="800" dirty="0" smtClean="0"/>
              <a:t>(2014-2018)</a:t>
            </a:r>
            <a:r>
              <a:rPr lang="ko-KR" altLang="en-US" sz="800" dirty="0" smtClean="0"/>
              <a:t> 논문에서 발생하는 키워드들을 </a:t>
            </a:r>
            <a:r>
              <a:rPr lang="en-US" altLang="ko-KR" sz="800" dirty="0" smtClean="0"/>
              <a:t>20</a:t>
            </a:r>
            <a:r>
              <a:rPr lang="ko-KR" altLang="en-US" sz="800" dirty="0" smtClean="0"/>
              <a:t>개 </a:t>
            </a:r>
            <a:r>
              <a:rPr lang="ko-KR" altLang="en-US" sz="800" dirty="0">
                <a:solidFill>
                  <a:srgbClr val="FF0000"/>
                </a:solidFill>
              </a:rPr>
              <a:t>과학기술분류의 </a:t>
            </a:r>
            <a:r>
              <a:rPr lang="ko-KR" altLang="en-US" sz="800" dirty="0" err="1">
                <a:solidFill>
                  <a:srgbClr val="FF0000"/>
                </a:solidFill>
              </a:rPr>
              <a:t>하위분류</a:t>
            </a:r>
            <a:r>
              <a:rPr lang="en-US" altLang="ko-KR" sz="800" dirty="0">
                <a:solidFill>
                  <a:srgbClr val="FF0000"/>
                </a:solidFill>
              </a:rPr>
              <a:t>(4</a:t>
            </a:r>
            <a:r>
              <a:rPr lang="ko-KR" altLang="en-US" sz="800" dirty="0" err="1">
                <a:solidFill>
                  <a:srgbClr val="FF0000"/>
                </a:solidFill>
              </a:rPr>
              <a:t>자리코드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r>
              <a:rPr lang="ko-KR" altLang="en-US" sz="800" dirty="0">
                <a:solidFill>
                  <a:srgbClr val="FF0000"/>
                </a:solidFill>
              </a:rPr>
              <a:t>에</a:t>
            </a:r>
            <a:r>
              <a:rPr lang="ko-KR" altLang="en-US" sz="800" dirty="0"/>
              <a:t> 대하여 찾는다</a:t>
            </a:r>
            <a:r>
              <a:rPr lang="en-US" altLang="ko-KR" sz="800" dirty="0">
                <a:solidFill>
                  <a:srgbClr val="FF0000"/>
                </a:solidFill>
              </a:rPr>
              <a:t>.  </a:t>
            </a:r>
          </a:p>
          <a:p>
            <a:pPr lvl="1">
              <a:buFont typeface="+mj-lt"/>
              <a:buAutoNum type="arabicParenR"/>
            </a:pPr>
            <a:r>
              <a:rPr lang="ko-KR" altLang="en-US" sz="800" dirty="0" smtClean="0"/>
              <a:t>중복을 제거한 전체 </a:t>
            </a:r>
            <a:r>
              <a:rPr lang="ko-KR" altLang="en-US" sz="800" dirty="0" err="1" smtClean="0"/>
              <a:t>논문수를</a:t>
            </a:r>
            <a:r>
              <a:rPr lang="ko-KR" altLang="en-US" sz="800" dirty="0" smtClean="0"/>
              <a:t> 구한다</a:t>
            </a:r>
            <a:r>
              <a:rPr lang="en-US" altLang="ko-KR" sz="800" dirty="0" smtClean="0"/>
              <a:t>.</a:t>
            </a:r>
          </a:p>
          <a:p>
            <a:pPr lvl="1">
              <a:buFont typeface="+mj-lt"/>
              <a:buAutoNum type="arabicParenR"/>
            </a:pPr>
            <a:r>
              <a:rPr lang="ko-KR" altLang="en-US" sz="800" dirty="0" smtClean="0"/>
              <a:t>중복을 제거한 전체 </a:t>
            </a:r>
            <a:r>
              <a:rPr lang="ko-KR" altLang="en-US" sz="800" dirty="0" err="1" smtClean="0"/>
              <a:t>피인용수를</a:t>
            </a:r>
            <a:r>
              <a:rPr lang="ko-KR" altLang="en-US" sz="800" dirty="0" smtClean="0"/>
              <a:t> 구한다</a:t>
            </a:r>
            <a:r>
              <a:rPr lang="en-US" altLang="ko-KR" sz="800" dirty="0" smtClean="0"/>
              <a:t>.</a:t>
            </a:r>
          </a:p>
          <a:p>
            <a:pPr lvl="1">
              <a:buFont typeface="+mj-lt"/>
              <a:buAutoNum type="arabicParenR"/>
            </a:pPr>
            <a:r>
              <a:rPr lang="en-US" altLang="ko-KR" sz="800" dirty="0" smtClean="0"/>
              <a:t>2)</a:t>
            </a:r>
            <a:r>
              <a:rPr lang="ko-KR" altLang="en-US" sz="800" dirty="0" smtClean="0"/>
              <a:t>에서 국가별 </a:t>
            </a:r>
            <a:r>
              <a:rPr lang="ko-KR" altLang="en-US" sz="800" dirty="0" err="1" smtClean="0"/>
              <a:t>총논문수</a:t>
            </a:r>
            <a:r>
              <a:rPr lang="en-US" altLang="ko-KR" sz="800" dirty="0" smtClean="0"/>
              <a:t>(fractional counting)</a:t>
            </a:r>
            <a:r>
              <a:rPr lang="ko-KR" altLang="en-US" sz="800" dirty="0" smtClean="0"/>
              <a:t>를 구한다</a:t>
            </a:r>
            <a:r>
              <a:rPr lang="en-US" altLang="ko-KR" sz="800" dirty="0" smtClean="0"/>
              <a:t>.</a:t>
            </a:r>
          </a:p>
          <a:p>
            <a:pPr lvl="1"/>
            <a:r>
              <a:rPr lang="en-US" altLang="ko-KR" sz="800" dirty="0"/>
              <a:t> - </a:t>
            </a:r>
            <a:r>
              <a:rPr lang="ko-KR" altLang="en-US" sz="800" dirty="0"/>
              <a:t>해당 </a:t>
            </a:r>
            <a:r>
              <a:rPr lang="ko-KR" altLang="en-US" sz="800" dirty="0" err="1"/>
              <a:t>논문이에</a:t>
            </a:r>
            <a:r>
              <a:rPr lang="ko-KR" altLang="en-US" sz="800" dirty="0"/>
              <a:t> 대해 참여국가의 </a:t>
            </a:r>
            <a:r>
              <a:rPr lang="en-US" altLang="ko-KR" sz="800" dirty="0"/>
              <a:t>fractional count</a:t>
            </a:r>
            <a:r>
              <a:rPr lang="ko-KR" altLang="en-US" sz="800" dirty="0"/>
              <a:t>만큼 가지는 것으로 한다</a:t>
            </a:r>
            <a:r>
              <a:rPr lang="en-US" altLang="ko-KR" sz="800" dirty="0"/>
              <a:t>.</a:t>
            </a:r>
          </a:p>
          <a:p>
            <a:pPr lvl="1"/>
            <a:r>
              <a:rPr lang="en-US" altLang="ko-KR" sz="800" dirty="0" smtClean="0"/>
              <a:t> </a:t>
            </a:r>
            <a:r>
              <a:rPr lang="en-US" altLang="ko-KR" sz="800" dirty="0"/>
              <a:t>-  </a:t>
            </a:r>
            <a:r>
              <a:rPr lang="ko-KR" altLang="en-US" sz="800" dirty="0"/>
              <a:t>논문에 미국</a:t>
            </a:r>
            <a:r>
              <a:rPr lang="en-US" altLang="ko-KR" sz="800" dirty="0"/>
              <a:t>, </a:t>
            </a:r>
            <a:r>
              <a:rPr lang="ko-KR" altLang="en-US" sz="800" dirty="0"/>
              <a:t>미국</a:t>
            </a:r>
            <a:r>
              <a:rPr lang="en-US" altLang="ko-KR" sz="800" dirty="0"/>
              <a:t>, </a:t>
            </a:r>
            <a:r>
              <a:rPr lang="ko-KR" altLang="en-US" sz="800" dirty="0"/>
              <a:t>한국 인 저자인 경우 한국은 </a:t>
            </a:r>
            <a:r>
              <a:rPr lang="en-US" altLang="ko-KR" sz="800" dirty="0"/>
              <a:t>1/3</a:t>
            </a:r>
            <a:r>
              <a:rPr lang="ko-KR" altLang="en-US" sz="800" dirty="0"/>
              <a:t>의 </a:t>
            </a:r>
            <a:r>
              <a:rPr lang="ko-KR" altLang="en-US" sz="800" dirty="0" err="1"/>
              <a:t>논문수를</a:t>
            </a:r>
            <a:r>
              <a:rPr lang="ko-KR" altLang="en-US" sz="800" dirty="0"/>
              <a:t> 가진다</a:t>
            </a:r>
            <a:r>
              <a:rPr lang="en-US" altLang="ko-KR" sz="800" dirty="0"/>
              <a:t>. </a:t>
            </a: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r>
              <a:rPr lang="en-US" altLang="ko-KR" sz="800" dirty="0" smtClean="0"/>
              <a:t>3)</a:t>
            </a:r>
            <a:r>
              <a:rPr lang="ko-KR" altLang="en-US" sz="800" dirty="0" smtClean="0"/>
              <a:t>에서 국가별 </a:t>
            </a:r>
            <a:r>
              <a:rPr lang="ko-KR" altLang="en-US" sz="800" dirty="0" err="1" smtClean="0"/>
              <a:t>총피인용수를</a:t>
            </a:r>
            <a:r>
              <a:rPr lang="ko-KR" altLang="en-US" sz="800" dirty="0" smtClean="0"/>
              <a:t> 구한다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각 국가별로 전체 </a:t>
            </a:r>
            <a:r>
              <a:rPr lang="ko-KR" altLang="en-US" sz="800" dirty="0" err="1" smtClean="0"/>
              <a:t>논문수에서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차</a:t>
            </a:r>
            <a:r>
              <a:rPr lang="ko-KR" altLang="en-US" sz="800" dirty="0" smtClean="0"/>
              <a:t>지하는 비율을 구한다</a:t>
            </a:r>
            <a:r>
              <a:rPr lang="en-US" altLang="ko-KR" sz="800" dirty="0" smtClean="0"/>
              <a:t>. </a:t>
            </a:r>
            <a:r>
              <a:rPr lang="en-US" altLang="ko-KR" sz="800" dirty="0"/>
              <a:t>(fractional counting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적용</a:t>
            </a: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r>
              <a:rPr lang="ko-KR" altLang="en-US" sz="800" dirty="0"/>
              <a:t>각 국가별로 </a:t>
            </a:r>
            <a:r>
              <a:rPr lang="ko-KR" altLang="en-US" sz="800" dirty="0" smtClean="0"/>
              <a:t>논문 및 </a:t>
            </a:r>
            <a:r>
              <a:rPr lang="ko-KR" altLang="en-US" sz="800" dirty="0" err="1" smtClean="0"/>
              <a:t>피인용이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차지하는 비율을 구한다</a:t>
            </a:r>
            <a:r>
              <a:rPr lang="en-US" altLang="ko-KR" sz="800" dirty="0"/>
              <a:t>.</a:t>
            </a:r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800" dirty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en-US" altLang="ko-KR" sz="800" dirty="0" smtClean="0"/>
          </a:p>
          <a:p>
            <a:pPr lvl="1">
              <a:buFont typeface="+mj-lt"/>
              <a:buAutoNum type="arabicParenR"/>
            </a:pPr>
            <a:endParaRPr lang="ko-KR" altLang="en-US" sz="800" dirty="0" smtClean="0"/>
          </a:p>
          <a:p>
            <a:endParaRPr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38279"/>
              </p:ext>
            </p:extLst>
          </p:nvPr>
        </p:nvGraphicFramePr>
        <p:xfrm>
          <a:off x="1578096" y="4159374"/>
          <a:ext cx="378304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9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6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84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국가별 </a:t>
                      </a:r>
                      <a:r>
                        <a:rPr lang="ko-KR" altLang="en-US" sz="1000" dirty="0" err="1" smtClean="0"/>
                        <a:t>총논문수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PbyCo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총피인용수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CbyCo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한국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8096" y="148517"/>
            <a:ext cx="86324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로 주세요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분류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분야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명은 한글로 매칭해서 주세요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키워드 순번은 계속 통일되게 해 주세요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4. </a:t>
            </a:r>
            <a:r>
              <a:rPr lang="ko-KR" altLang="en-US" sz="1200" dirty="0" err="1" smtClean="0"/>
              <a:t>분류별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피인용</a:t>
            </a:r>
            <a:r>
              <a:rPr lang="ko-KR" altLang="en-US" sz="1200" dirty="0" smtClean="0"/>
              <a:t> 상위 </a:t>
            </a:r>
            <a:r>
              <a:rPr lang="en-US" altLang="ko-KR" sz="1200" dirty="0" smtClean="0"/>
              <a:t>% </a:t>
            </a:r>
            <a:r>
              <a:rPr lang="ko-KR" altLang="en-US" sz="1200" dirty="0" err="1" smtClean="0"/>
              <a:t>제한없이</a:t>
            </a:r>
            <a:r>
              <a:rPr lang="ko-KR" altLang="en-US" sz="1200" dirty="0" smtClean="0"/>
              <a:t> 모든 논문에 대해 적용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5. </a:t>
            </a:r>
            <a:r>
              <a:rPr lang="ko-KR" altLang="en-US" sz="1200" dirty="0" err="1" smtClean="0"/>
              <a:t>활동도나</a:t>
            </a:r>
            <a:r>
              <a:rPr lang="ko-KR" altLang="en-US" sz="1200" dirty="0" smtClean="0"/>
              <a:t> 매력도 </a:t>
            </a:r>
            <a:r>
              <a:rPr lang="ko-KR" altLang="en-US" sz="1200" dirty="0" err="1" smtClean="0"/>
              <a:t>구할때</a:t>
            </a:r>
            <a:r>
              <a:rPr lang="ko-KR" altLang="en-US" sz="1200" dirty="0" smtClean="0"/>
              <a:t> 해당국가에 논문이나 </a:t>
            </a:r>
            <a:r>
              <a:rPr lang="ko-KR" altLang="en-US" sz="1200" dirty="0" err="1" smtClean="0"/>
              <a:t>피인용이</a:t>
            </a:r>
            <a:r>
              <a:rPr lang="ko-KR" altLang="en-US" sz="1200" dirty="0" smtClean="0"/>
              <a:t> 없을 경우 </a:t>
            </a:r>
            <a:r>
              <a:rPr lang="en-US" altLang="ko-KR" sz="1200" dirty="0" smtClean="0"/>
              <a:t>‘0’</a:t>
            </a:r>
            <a:r>
              <a:rPr lang="ko-KR" altLang="en-US" sz="1200" dirty="0" smtClean="0"/>
              <a:t>으로 나눠지게 되므로 </a:t>
            </a:r>
            <a:r>
              <a:rPr lang="ko-KR" altLang="en-US" sz="1200" dirty="0" err="1" smtClean="0"/>
              <a:t>에러남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그냥 </a:t>
            </a:r>
            <a:r>
              <a:rPr lang="en-US" altLang="ko-KR" sz="1200" dirty="0" smtClean="0"/>
              <a:t>‘0’</a:t>
            </a:r>
            <a:r>
              <a:rPr lang="ko-KR" altLang="en-US" sz="1200" dirty="0" smtClean="0"/>
              <a:t>으로 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일단 데이터는 최근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년으로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7. </a:t>
            </a:r>
            <a:r>
              <a:rPr lang="ko-KR" altLang="en-US" sz="1200" dirty="0" smtClean="0">
                <a:solidFill>
                  <a:srgbClr val="FF0000"/>
                </a:solidFill>
              </a:rPr>
              <a:t>논문은 </a:t>
            </a:r>
            <a:r>
              <a:rPr lang="en-US" altLang="ko-KR" sz="1200" dirty="0" smtClean="0">
                <a:solidFill>
                  <a:srgbClr val="FF0000"/>
                </a:solidFill>
              </a:rPr>
              <a:t>article, proceeding, review </a:t>
            </a:r>
            <a:r>
              <a:rPr lang="ko-KR" altLang="en-US" sz="1200" dirty="0" smtClean="0">
                <a:solidFill>
                  <a:srgbClr val="FF0000"/>
                </a:solidFill>
              </a:rPr>
              <a:t>만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32453"/>
              </p:ext>
            </p:extLst>
          </p:nvPr>
        </p:nvGraphicFramePr>
        <p:xfrm>
          <a:off x="774086" y="5755286"/>
          <a:ext cx="10515600" cy="343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1679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1300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1500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1600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1700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2200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2400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2500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2600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2700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3100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3400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3500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다학제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농학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생물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화공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컴퓨터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의사결정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에너지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환경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미생물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재료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의학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신경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약학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물리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치과학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02" marR="7302" marT="7302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93734"/>
              </p:ext>
            </p:extLst>
          </p:nvPr>
        </p:nvGraphicFramePr>
        <p:xfrm>
          <a:off x="1533394" y="3353552"/>
          <a:ext cx="29958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7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3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국가별 </a:t>
                      </a:r>
                      <a:r>
                        <a:rPr lang="ko-KR" altLang="en-US" sz="1000" dirty="0" err="1" smtClean="0"/>
                        <a:t>총논문수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총피인용수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전체국가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9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675</Words>
  <Application>Microsoft Office PowerPoint</Application>
  <PresentationFormat>와이드스크린</PresentationFormat>
  <Paragraphs>199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나눔스퀘어라운드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정승한</cp:lastModifiedBy>
  <cp:revision>240</cp:revision>
  <cp:lastPrinted>2019-08-01T00:26:32Z</cp:lastPrinted>
  <dcterms:created xsi:type="dcterms:W3CDTF">2017-06-26T06:39:46Z</dcterms:created>
  <dcterms:modified xsi:type="dcterms:W3CDTF">2019-08-23T07:02:17Z</dcterms:modified>
</cp:coreProperties>
</file>