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71" r:id="rId3"/>
    <p:sldId id="257" r:id="rId4"/>
    <p:sldId id="273" r:id="rId5"/>
    <p:sldId id="275" r:id="rId6"/>
    <p:sldId id="274" r:id="rId7"/>
    <p:sldId id="286" r:id="rId8"/>
    <p:sldId id="277" r:id="rId9"/>
    <p:sldId id="287" r:id="rId10"/>
    <p:sldId id="288" r:id="rId11"/>
    <p:sldId id="278" r:id="rId12"/>
    <p:sldId id="279" r:id="rId13"/>
    <p:sldId id="285" r:id="rId14"/>
  </p:sldIdLst>
  <p:sldSz cx="12192000" cy="68580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C3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71" autoAdjust="0"/>
    <p:restoredTop sz="94660"/>
  </p:normalViewPr>
  <p:slideViewPr>
    <p:cSldViewPr snapToGrid="0">
      <p:cViewPr>
        <p:scale>
          <a:sx n="150" d="100"/>
          <a:sy n="150" d="100"/>
        </p:scale>
        <p:origin x="1976" y="1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55" d="100"/>
          <a:sy n="155" d="100"/>
        </p:scale>
        <p:origin x="5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9BF9D61-C44B-4407-BB7C-8E8C1390C080}" type="datetimeFigureOut">
              <a:rPr lang="nl-NL" smtClean="0"/>
              <a:pPr>
                <a:defRPr/>
              </a:pPr>
              <a:t>17-02-17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509AAD-46E5-48FA-B3CF-058DEBF2A1CC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516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E94A10F-53EA-47F9-8E34-E4B21CEB052C}" type="datetimeFigureOut">
              <a:rPr lang="nl-NL" smtClean="0"/>
              <a:pPr>
                <a:defRPr/>
              </a:pPr>
              <a:t>17-02-17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35184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/>
              <a:t>Klik om de modelstijlen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8C0002-9941-4A24-87EC-89E6AE46E32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75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C0002-9941-4A24-87EC-89E6AE46E324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975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PT"/>
          </a:p>
        </p:txBody>
      </p:sp>
      <p:sp>
        <p:nvSpPr>
          <p:cNvPr id="174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128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PT"/>
          </a:p>
        </p:txBody>
      </p:sp>
      <p:sp>
        <p:nvSpPr>
          <p:cNvPr id="174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396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PT"/>
          </a:p>
        </p:txBody>
      </p:sp>
      <p:sp>
        <p:nvSpPr>
          <p:cNvPr id="174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031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PT"/>
          </a:p>
        </p:txBody>
      </p:sp>
      <p:sp>
        <p:nvSpPr>
          <p:cNvPr id="174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59786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PT"/>
          </a:p>
        </p:txBody>
      </p:sp>
      <p:sp>
        <p:nvSpPr>
          <p:cNvPr id="174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740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PT"/>
          </a:p>
        </p:txBody>
      </p:sp>
      <p:sp>
        <p:nvSpPr>
          <p:cNvPr id="174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222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PT"/>
          </a:p>
        </p:txBody>
      </p:sp>
      <p:sp>
        <p:nvSpPr>
          <p:cNvPr id="174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9216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PT"/>
          </a:p>
        </p:txBody>
      </p:sp>
      <p:sp>
        <p:nvSpPr>
          <p:cNvPr id="174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533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2055" y="2719473"/>
            <a:ext cx="9604310" cy="3383280"/>
          </a:xfrm>
        </p:spPr>
        <p:txBody>
          <a:bodyPr>
            <a:normAutofit/>
          </a:bodyPr>
          <a:lstStyle>
            <a:lvl1pPr algn="l">
              <a:lnSpc>
                <a:spcPct val="76000"/>
              </a:lnSpc>
              <a:defRPr sz="4800" cap="none" baseline="0">
                <a:solidFill>
                  <a:srgbClr val="0070C0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44140" y="6234669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rgbClr val="009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48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615" y="503238"/>
            <a:ext cx="96012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3615" y="1981200"/>
            <a:ext cx="9601200" cy="3810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D1F7D-28B1-4BAF-8106-E3D166CEEF40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rgbClr val="009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995" y="92614"/>
            <a:ext cx="2456180" cy="85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425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13615" y="503238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13615" y="1981200"/>
            <a:ext cx="9601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64825" y="6289675"/>
            <a:ext cx="919163" cy="222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95979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C772DE6-7D70-46FA-9224-D8E6BE331B61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rgbClr val="009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995" y="92614"/>
            <a:ext cx="2456180" cy="85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rgbClr val="EA0000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57200" indent="-18256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rgbClr val="EA0000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685800" indent="-1793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rgbClr val="EA0000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14400" indent="-1825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rgbClr val="EA0000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143000" indent="-17938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rgbClr val="EA0000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lex@tls-bocasystems.com" TargetMode="Externa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" b="22857"/>
          <a:stretch/>
        </p:blipFill>
        <p:spPr>
          <a:xfrm>
            <a:off x="364066" y="914399"/>
            <a:ext cx="11827933" cy="5943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" b="15231"/>
          <a:stretch/>
        </p:blipFill>
        <p:spPr>
          <a:xfrm>
            <a:off x="364067" y="761999"/>
            <a:ext cx="11827933" cy="609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78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dirty="0">
                <a:solidFill>
                  <a:schemeClr val="tx1"/>
                </a:solidFill>
                <a:latin typeface="+mj-lt"/>
              </a:rPr>
              <a:t>Mobile </a:t>
            </a:r>
            <a:r>
              <a:rPr lang="nl-NL" sz="2400" b="1" dirty="0" err="1" smtClean="0">
                <a:solidFill>
                  <a:schemeClr val="tx1"/>
                </a:solidFill>
                <a:latin typeface="+mj-lt"/>
              </a:rPr>
              <a:t>identification</a:t>
            </a:r>
            <a:endParaRPr lang="nl-NL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617621" y="6208296"/>
            <a:ext cx="7275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Specialized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in mobile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identification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</a:p>
        </p:txBody>
      </p:sp>
      <p:pic>
        <p:nvPicPr>
          <p:cNvPr id="12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243" y="1646238"/>
            <a:ext cx="1953152" cy="1302101"/>
          </a:xfrm>
          <a:prstGeom prst="rect">
            <a:avLst/>
          </a:prstGeom>
        </p:spPr>
      </p:pic>
      <p:pic>
        <p:nvPicPr>
          <p:cNvPr id="13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7" y="4487362"/>
            <a:ext cx="1955758" cy="1303838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637" y="2964494"/>
            <a:ext cx="1955758" cy="1475249"/>
          </a:xfrm>
          <a:prstGeom prst="rect">
            <a:avLst/>
          </a:prstGeom>
        </p:spPr>
      </p:pic>
      <p:sp>
        <p:nvSpPr>
          <p:cNvPr id="15" name="Tijdelijke aanduiding voor inhoud 2"/>
          <p:cNvSpPr txBox="1">
            <a:spLocks/>
          </p:cNvSpPr>
          <p:nvPr/>
        </p:nvSpPr>
        <p:spPr bwMode="auto">
          <a:xfrm>
            <a:off x="613614" y="1981199"/>
            <a:ext cx="8612887" cy="347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rgbClr val="EA0000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-182563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EA0000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-1793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EA0000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14400" indent="-18256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EA0000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143000" indent="-179388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EA0000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nl-NL" sz="1500" b="1" dirty="0" smtClean="0">
                <a:latin typeface="+mj-lt"/>
              </a:rPr>
              <a:t>RFID </a:t>
            </a:r>
            <a:r>
              <a:rPr lang="nl-NL" sz="1500" b="1" dirty="0">
                <a:latin typeface="+mj-lt"/>
              </a:rPr>
              <a:t>reader </a:t>
            </a:r>
            <a:r>
              <a:rPr lang="nl-NL" sz="1500" b="1" dirty="0" smtClean="0">
                <a:latin typeface="+mj-lt"/>
              </a:rPr>
              <a:t> </a:t>
            </a:r>
            <a:r>
              <a:rPr lang="nl-NL" sz="1500" dirty="0" smtClean="0">
                <a:latin typeface="+mj-lt"/>
              </a:rPr>
              <a:t>		Reading </a:t>
            </a:r>
            <a:r>
              <a:rPr lang="nl-NL" sz="1500" dirty="0">
                <a:latin typeface="+mj-lt"/>
              </a:rPr>
              <a:t>chipdata out of </a:t>
            </a:r>
            <a:r>
              <a:rPr lang="nl-NL" sz="1500" dirty="0" smtClean="0">
                <a:latin typeface="+mj-lt"/>
              </a:rPr>
              <a:t>tickets or plastic cards </a:t>
            </a:r>
            <a:r>
              <a:rPr lang="nl-NL" sz="1500" dirty="0" err="1" smtClean="0">
                <a:latin typeface="+mj-lt"/>
              </a:rPr>
              <a:t>fitted</a:t>
            </a:r>
            <a:r>
              <a:rPr lang="nl-NL" sz="1500" dirty="0" smtClean="0">
                <a:latin typeface="+mj-lt"/>
              </a:rPr>
              <a:t> </a:t>
            </a:r>
            <a:r>
              <a:rPr lang="nl-NL" sz="1500" dirty="0" err="1" smtClean="0">
                <a:latin typeface="+mj-lt"/>
              </a:rPr>
              <a:t>with</a:t>
            </a:r>
            <a:r>
              <a:rPr lang="nl-NL" sz="1500" dirty="0" smtClean="0">
                <a:latin typeface="+mj-lt"/>
              </a:rPr>
              <a:t> a RFID 			chip</a:t>
            </a:r>
            <a:endParaRPr lang="nl-NL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87909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Grabba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accessories</a:t>
            </a:r>
            <a:endParaRPr lang="nl-NL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617621" y="6208296"/>
            <a:ext cx="7275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Useful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Grabba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accessories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</a:p>
        </p:txBody>
      </p:sp>
      <p:pic>
        <p:nvPicPr>
          <p:cNvPr id="9" name="Tijdelijke aanduiding voor inhoud 1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195" y="1934615"/>
            <a:ext cx="2119418" cy="1589564"/>
          </a:xfrm>
        </p:spPr>
      </p:pic>
      <p:sp>
        <p:nvSpPr>
          <p:cNvPr id="10" name="Rectangle 3"/>
          <p:cNvSpPr/>
          <p:nvPr/>
        </p:nvSpPr>
        <p:spPr>
          <a:xfrm>
            <a:off x="930845" y="3524178"/>
            <a:ext cx="30647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5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Chargers</a:t>
            </a:r>
          </a:p>
        </p:txBody>
      </p:sp>
      <p:sp>
        <p:nvSpPr>
          <p:cNvPr id="14" name="Rectangle 4"/>
          <p:cNvSpPr/>
          <p:nvPr/>
        </p:nvSpPr>
        <p:spPr>
          <a:xfrm>
            <a:off x="3317216" y="5702472"/>
            <a:ext cx="214353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5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Belt-holder </a:t>
            </a:r>
            <a:r>
              <a:rPr lang="en-AU" sz="15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for Z-series</a:t>
            </a:r>
            <a:endParaRPr lang="en-AU" sz="1500" dirty="0">
              <a:effectLst/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7560983" y="5558016"/>
            <a:ext cx="220765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5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Belt-holder </a:t>
            </a:r>
            <a:r>
              <a:rPr lang="en-AU" sz="15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for S-series </a:t>
            </a:r>
            <a:endParaRPr lang="en-AU" sz="1500" dirty="0">
              <a:effectLst/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7"/>
          <p:cNvSpPr/>
          <p:nvPr/>
        </p:nvSpPr>
        <p:spPr>
          <a:xfrm>
            <a:off x="5260353" y="3524179"/>
            <a:ext cx="18549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5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Smartphone covers</a:t>
            </a:r>
            <a:endParaRPr lang="en-AU" sz="1500" dirty="0">
              <a:effectLst/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angle 8"/>
          <p:cNvSpPr/>
          <p:nvPr/>
        </p:nvSpPr>
        <p:spPr>
          <a:xfrm>
            <a:off x="9406584" y="3524179"/>
            <a:ext cx="12458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5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Car Charger</a:t>
            </a:r>
            <a:endParaRPr lang="en-AU" sz="1500" dirty="0">
              <a:effectLst/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8" name="Picture 2" descr="Belt/Shoulder Hol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555" y="4258899"/>
            <a:ext cx="277368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olster for Z-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33" y="4258899"/>
            <a:ext cx="24860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Vehicle char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92" y="2154906"/>
            <a:ext cx="2476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151" y="1988741"/>
            <a:ext cx="2486237" cy="15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025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Questions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1638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nl-NL" altLang="nl-NL" sz="1500" dirty="0" err="1" smtClean="0">
                <a:latin typeface="+mj-lt"/>
                <a:ea typeface="Batang" panose="02030600000101010101" pitchFamily="18" charset="-127"/>
              </a:rPr>
              <a:t>Address</a:t>
            </a:r>
            <a:r>
              <a:rPr lang="nl-NL" altLang="nl-NL" sz="1500" dirty="0">
                <a:latin typeface="+mj-lt"/>
                <a:ea typeface="Batang" panose="02030600000101010101" pitchFamily="18" charset="-127"/>
              </a:rPr>
              <a:t>:	 	</a:t>
            </a:r>
            <a:r>
              <a:rPr lang="nl-NL" altLang="nl-NL" sz="1500" dirty="0" smtClean="0">
                <a:latin typeface="+mj-lt"/>
                <a:ea typeface="Batang" panose="02030600000101010101" pitchFamily="18" charset="-127"/>
              </a:rPr>
              <a:t>TLS </a:t>
            </a:r>
            <a:r>
              <a:rPr lang="en-US" altLang="nl-NL" sz="1500" dirty="0" smtClean="0">
                <a:latin typeface="+mj-lt"/>
                <a:ea typeface="Batang" panose="02030600000101010101" pitchFamily="18" charset="-127"/>
              </a:rPr>
              <a:t>- Boca</a:t>
            </a:r>
            <a:r>
              <a:rPr lang="nl-NL" altLang="nl-NL" sz="1500" dirty="0" smtClean="0">
                <a:latin typeface="+mj-lt"/>
                <a:ea typeface="Batang" panose="02030600000101010101" pitchFamily="18" charset="-127"/>
              </a:rPr>
              <a:t> Systems</a:t>
            </a:r>
            <a:r>
              <a:rPr lang="nl-NL" altLang="nl-NL" sz="1500" dirty="0">
                <a:latin typeface="+mj-lt"/>
                <a:ea typeface="Batang" panose="02030600000101010101" pitchFamily="18" charset="-127"/>
              </a:rPr>
              <a:t>		</a:t>
            </a:r>
            <a:br>
              <a:rPr lang="nl-NL" altLang="nl-NL" sz="1500" dirty="0">
                <a:latin typeface="+mj-lt"/>
                <a:ea typeface="Batang" panose="02030600000101010101" pitchFamily="18" charset="-127"/>
              </a:rPr>
            </a:br>
            <a:r>
              <a:rPr lang="nl-NL" altLang="nl-NL" sz="1500" dirty="0" smtClean="0">
                <a:latin typeface="+mj-lt"/>
                <a:ea typeface="Batang" panose="02030600000101010101" pitchFamily="18" charset="-127"/>
              </a:rPr>
              <a:t>		Rochussenstraat 291 B </a:t>
            </a:r>
            <a:r>
              <a:rPr lang="nl-NL" altLang="nl-NL" sz="1500" dirty="0">
                <a:latin typeface="+mj-lt"/>
                <a:ea typeface="Batang" panose="02030600000101010101" pitchFamily="18" charset="-127"/>
              </a:rPr>
              <a:t>		</a:t>
            </a:r>
            <a:r>
              <a:rPr lang="nl-NL" altLang="nl-NL" sz="1500" dirty="0" smtClean="0">
                <a:latin typeface="+mj-lt"/>
                <a:ea typeface="Batang" panose="02030600000101010101" pitchFamily="18" charset="-127"/>
              </a:rPr>
              <a:t/>
            </a:r>
            <a:br>
              <a:rPr lang="nl-NL" altLang="nl-NL" sz="1500" dirty="0" smtClean="0">
                <a:latin typeface="+mj-lt"/>
                <a:ea typeface="Batang" panose="02030600000101010101" pitchFamily="18" charset="-127"/>
              </a:rPr>
            </a:br>
            <a:r>
              <a:rPr lang="nl-NL" altLang="nl-NL" sz="1500" dirty="0" smtClean="0">
                <a:latin typeface="+mj-lt"/>
                <a:ea typeface="Batang" panose="02030600000101010101" pitchFamily="18" charset="-127"/>
              </a:rPr>
              <a:t>		3023 DE  Rotterdam</a:t>
            </a:r>
            <a:r>
              <a:rPr lang="nl-NL" altLang="nl-NL" sz="1500" dirty="0">
                <a:latin typeface="+mj-lt"/>
                <a:ea typeface="Batang" panose="02030600000101010101" pitchFamily="18" charset="-127"/>
              </a:rPr>
              <a:t/>
            </a:r>
            <a:br>
              <a:rPr lang="nl-NL" altLang="nl-NL" sz="1500" dirty="0">
                <a:latin typeface="+mj-lt"/>
                <a:ea typeface="Batang" panose="02030600000101010101" pitchFamily="18" charset="-127"/>
              </a:rPr>
            </a:br>
            <a:r>
              <a:rPr lang="nl-NL" altLang="nl-NL" sz="1500" dirty="0">
                <a:latin typeface="+mj-lt"/>
                <a:ea typeface="Batang" panose="02030600000101010101" pitchFamily="18" charset="-127"/>
              </a:rPr>
              <a:t>		</a:t>
            </a:r>
            <a:r>
              <a:rPr lang="nl-NL" altLang="nl-NL" sz="1500" dirty="0" smtClean="0">
                <a:latin typeface="+mj-lt"/>
                <a:ea typeface="Batang" panose="02030600000101010101" pitchFamily="18" charset="-127"/>
              </a:rPr>
              <a:t>Netherlands</a:t>
            </a:r>
            <a:r>
              <a:rPr lang="nl-NL" altLang="nl-NL" sz="1500" dirty="0">
                <a:latin typeface="+mj-lt"/>
                <a:ea typeface="Batang" panose="02030600000101010101" pitchFamily="18" charset="-127"/>
              </a:rPr>
              <a:t/>
            </a:r>
            <a:br>
              <a:rPr lang="nl-NL" altLang="nl-NL" sz="1500" dirty="0">
                <a:latin typeface="+mj-lt"/>
                <a:ea typeface="Batang" panose="02030600000101010101" pitchFamily="18" charset="-127"/>
              </a:rPr>
            </a:br>
            <a:r>
              <a:rPr lang="nl-NL" altLang="nl-NL" sz="1500" dirty="0">
                <a:latin typeface="+mj-lt"/>
                <a:ea typeface="Batang" panose="02030600000101010101" pitchFamily="18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altLang="nl-NL" sz="1500" dirty="0">
                <a:latin typeface="+mj-lt"/>
                <a:ea typeface="Batang" panose="02030600000101010101" pitchFamily="18" charset="-127"/>
              </a:rPr>
              <a:t>Contact: 	</a:t>
            </a:r>
            <a:r>
              <a:rPr lang="nl-NL" altLang="nl-NL" sz="1500" dirty="0" smtClean="0">
                <a:latin typeface="+mj-lt"/>
                <a:ea typeface="Batang" panose="02030600000101010101" pitchFamily="18" charset="-127"/>
              </a:rPr>
              <a:t>	Sales </a:t>
            </a:r>
            <a:r>
              <a:rPr lang="nl-NL" altLang="nl-NL" sz="1500" dirty="0" err="1" smtClean="0">
                <a:latin typeface="+mj-lt"/>
                <a:ea typeface="Batang" panose="02030600000101010101" pitchFamily="18" charset="-127"/>
              </a:rPr>
              <a:t>department</a:t>
            </a:r>
            <a:r>
              <a:rPr lang="nl-NL" altLang="nl-NL" sz="1500" dirty="0">
                <a:latin typeface="+mj-lt"/>
                <a:ea typeface="Batang" panose="02030600000101010101" pitchFamily="18" charset="-127"/>
              </a:rPr>
              <a:t/>
            </a:r>
            <a:br>
              <a:rPr lang="nl-NL" altLang="nl-NL" sz="1500" dirty="0">
                <a:latin typeface="+mj-lt"/>
                <a:ea typeface="Batang" panose="02030600000101010101" pitchFamily="18" charset="-127"/>
              </a:rPr>
            </a:br>
            <a:r>
              <a:rPr lang="nl-NL" altLang="nl-NL" sz="1500" dirty="0">
                <a:latin typeface="+mj-lt"/>
                <a:ea typeface="Batang" panose="02030600000101010101" pitchFamily="18" charset="-127"/>
              </a:rPr>
              <a:t>	    	</a:t>
            </a:r>
            <a:r>
              <a:rPr lang="nl-NL" altLang="nl-NL" sz="1500" dirty="0" smtClean="0">
                <a:latin typeface="+mj-lt"/>
                <a:ea typeface="Batang" panose="02030600000101010101" pitchFamily="18" charset="-127"/>
                <a:hlinkClick r:id="rId3"/>
              </a:rPr>
              <a:t>sales@tls-bocasystems.com</a:t>
            </a:r>
            <a:r>
              <a:rPr lang="nl-NL" altLang="nl-NL" sz="1500" dirty="0">
                <a:latin typeface="+mj-lt"/>
                <a:ea typeface="Batang" panose="02030600000101010101" pitchFamily="18" charset="-127"/>
                <a:hlinkClick r:id="rId3"/>
              </a:rPr>
              <a:t/>
            </a:r>
            <a:br>
              <a:rPr lang="nl-NL" altLang="nl-NL" sz="1500" dirty="0">
                <a:latin typeface="+mj-lt"/>
                <a:ea typeface="Batang" panose="02030600000101010101" pitchFamily="18" charset="-127"/>
                <a:hlinkClick r:id="rId3"/>
              </a:rPr>
            </a:br>
            <a:r>
              <a:rPr lang="nl-NL" altLang="nl-NL" sz="1500" dirty="0">
                <a:latin typeface="+mj-lt"/>
                <a:ea typeface="Batang" panose="02030600000101010101" pitchFamily="18" charset="-127"/>
              </a:rPr>
              <a:t>	    	</a:t>
            </a:r>
            <a:r>
              <a:rPr lang="mr-IN" sz="1500" dirty="0" smtClean="0"/>
              <a:t>+</a:t>
            </a:r>
            <a:r>
              <a:rPr lang="mr-IN" sz="1500" dirty="0"/>
              <a:t>31 (0) 10-2210 660 </a:t>
            </a:r>
            <a:r>
              <a:rPr lang="nl-NL" altLang="nl-NL" sz="1500" dirty="0">
                <a:latin typeface="+mj-lt"/>
                <a:ea typeface="Batang" panose="02030600000101010101" pitchFamily="18" charset="-127"/>
              </a:rPr>
              <a:t/>
            </a:r>
            <a:br>
              <a:rPr lang="nl-NL" altLang="nl-NL" sz="1500" dirty="0">
                <a:latin typeface="+mj-lt"/>
                <a:ea typeface="Batang" panose="02030600000101010101" pitchFamily="18" charset="-127"/>
              </a:rPr>
            </a:br>
            <a:r>
              <a:rPr lang="nl-NL" altLang="nl-NL" sz="1500" dirty="0">
                <a:latin typeface="+mj-lt"/>
                <a:ea typeface="Batang" panose="02030600000101010101" pitchFamily="18" charset="-127"/>
              </a:rPr>
              <a:t>		</a:t>
            </a:r>
            <a:endParaRPr lang="nl-NL" sz="1500" dirty="0">
              <a:latin typeface="+mj-lt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617621" y="6208296"/>
            <a:ext cx="7275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Contact person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Grabba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Europe!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56" y="1759528"/>
            <a:ext cx="2091902" cy="252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56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dirty="0" smtClean="0">
                <a:solidFill>
                  <a:schemeClr val="tx1"/>
                </a:solidFill>
                <a:latin typeface="+mj-lt"/>
              </a:rPr>
              <a:t>TLS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nl-NL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 smtClean="0">
                <a:solidFill>
                  <a:schemeClr val="tx1"/>
                </a:solidFill>
                <a:latin typeface="+mj-lt"/>
              </a:rPr>
              <a:t>Boca</a:t>
            </a:r>
            <a:r>
              <a:rPr lang="nl-NL" sz="2400" b="1" dirty="0" smtClean="0">
                <a:solidFill>
                  <a:schemeClr val="tx1"/>
                </a:solidFill>
                <a:latin typeface="+mj-lt"/>
              </a:rPr>
              <a:t> Systems</a:t>
            </a:r>
            <a:endParaRPr lang="nl-NL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38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nl-NL" sz="1500" dirty="0" err="1">
                <a:latin typeface="+mj-lt"/>
              </a:rPr>
              <a:t>Founded</a:t>
            </a:r>
            <a:r>
              <a:rPr lang="nl-NL" sz="1500" dirty="0">
                <a:latin typeface="+mj-lt"/>
              </a:rPr>
              <a:t> in </a:t>
            </a:r>
            <a:r>
              <a:rPr lang="nl-NL" sz="1500" dirty="0" smtClean="0">
                <a:latin typeface="+mj-lt"/>
              </a:rPr>
              <a:t>1995</a:t>
            </a:r>
            <a:endParaRPr lang="nl-NL" sz="1500" dirty="0"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nl-NL" sz="1500" dirty="0">
                <a:latin typeface="+mj-lt"/>
              </a:rPr>
              <a:t>Dutch </a:t>
            </a:r>
            <a:r>
              <a:rPr lang="nl-NL" sz="1500" dirty="0" smtClean="0">
                <a:latin typeface="+mj-lt"/>
              </a:rPr>
              <a:t>company</a:t>
            </a:r>
          </a:p>
          <a:p>
            <a:pPr>
              <a:buClr>
                <a:schemeClr val="tx2"/>
              </a:buClr>
            </a:pPr>
            <a:r>
              <a:rPr lang="nl-NL" sz="1500" dirty="0" err="1" smtClean="0">
                <a:latin typeface="+mj-lt"/>
              </a:rPr>
              <a:t>Exclusive</a:t>
            </a:r>
            <a:r>
              <a:rPr lang="nl-NL" sz="1500" dirty="0" smtClean="0">
                <a:latin typeface="+mj-lt"/>
              </a:rPr>
              <a:t> </a:t>
            </a:r>
            <a:r>
              <a:rPr lang="nl-NL" sz="1500" dirty="0" err="1" smtClean="0">
                <a:latin typeface="+mj-lt"/>
              </a:rPr>
              <a:t>Boca</a:t>
            </a:r>
            <a:r>
              <a:rPr lang="nl-NL" sz="1500" dirty="0" smtClean="0">
                <a:latin typeface="+mj-lt"/>
              </a:rPr>
              <a:t> Systems </a:t>
            </a:r>
            <a:r>
              <a:rPr lang="nl-NL" sz="1500" dirty="0" err="1" smtClean="0">
                <a:latin typeface="+mj-lt"/>
              </a:rPr>
              <a:t>distributor</a:t>
            </a:r>
            <a:r>
              <a:rPr lang="nl-NL" sz="1500" dirty="0" smtClean="0">
                <a:latin typeface="+mj-lt"/>
              </a:rPr>
              <a:t> </a:t>
            </a:r>
            <a:r>
              <a:rPr lang="nl-NL" sz="1500" dirty="0" err="1" smtClean="0">
                <a:latin typeface="+mj-lt"/>
              </a:rPr>
              <a:t>for</a:t>
            </a:r>
            <a:r>
              <a:rPr lang="nl-NL" sz="1500" dirty="0" smtClean="0">
                <a:latin typeface="+mj-lt"/>
              </a:rPr>
              <a:t> most EU </a:t>
            </a:r>
            <a:r>
              <a:rPr lang="nl-NL" sz="1500" dirty="0" err="1" smtClean="0">
                <a:latin typeface="+mj-lt"/>
              </a:rPr>
              <a:t>countries</a:t>
            </a:r>
            <a:endParaRPr lang="nl-NL" sz="1500" dirty="0"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nl-NL" sz="1500" dirty="0">
                <a:latin typeface="+mj-lt"/>
              </a:rPr>
              <a:t>Active worldwide</a:t>
            </a:r>
          </a:p>
          <a:p>
            <a:pPr>
              <a:buClr>
                <a:schemeClr val="tx2"/>
              </a:buClr>
            </a:pPr>
            <a:r>
              <a:rPr lang="nl-NL" sz="1500" dirty="0" smtClean="0">
                <a:latin typeface="+mj-lt"/>
              </a:rPr>
              <a:t>40+ employees</a:t>
            </a:r>
          </a:p>
          <a:p>
            <a:pPr>
              <a:buClr>
                <a:schemeClr val="tx2"/>
              </a:buClr>
            </a:pPr>
            <a:r>
              <a:rPr lang="nl-NL" sz="1500" dirty="0" err="1" smtClean="0">
                <a:latin typeface="+mj-lt"/>
              </a:rPr>
              <a:t>Specializes</a:t>
            </a:r>
            <a:r>
              <a:rPr lang="nl-NL" sz="1500" dirty="0" smtClean="0">
                <a:latin typeface="+mj-lt"/>
              </a:rPr>
              <a:t> in access control </a:t>
            </a:r>
            <a:r>
              <a:rPr lang="nl-NL" sz="1500" dirty="0" err="1" smtClean="0">
                <a:latin typeface="+mj-lt"/>
              </a:rPr>
              <a:t>and</a:t>
            </a:r>
            <a:r>
              <a:rPr lang="nl-NL" sz="1500" dirty="0" smtClean="0">
                <a:latin typeface="+mj-lt"/>
              </a:rPr>
              <a:t> </a:t>
            </a:r>
            <a:r>
              <a:rPr lang="nl-NL" sz="1500" dirty="0" err="1" smtClean="0">
                <a:latin typeface="+mj-lt"/>
              </a:rPr>
              <a:t>ticketing</a:t>
            </a:r>
            <a:endParaRPr lang="nl-NL" sz="1500" dirty="0"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nl-NL" sz="1500" dirty="0" smtClean="0">
                <a:latin typeface="+mj-lt"/>
              </a:rPr>
              <a:t>Delivers complete packages </a:t>
            </a:r>
            <a:r>
              <a:rPr lang="nl-NL" sz="1500" dirty="0" err="1" smtClean="0">
                <a:latin typeface="+mj-lt"/>
              </a:rPr>
              <a:t>for</a:t>
            </a:r>
            <a:r>
              <a:rPr lang="nl-NL" sz="1500" dirty="0" smtClean="0">
                <a:latin typeface="+mj-lt"/>
              </a:rPr>
              <a:t> RFID </a:t>
            </a:r>
            <a:r>
              <a:rPr lang="nl-NL" sz="1500" dirty="0" err="1" smtClean="0">
                <a:latin typeface="+mj-lt"/>
              </a:rPr>
              <a:t>implementations</a:t>
            </a:r>
            <a:r>
              <a:rPr lang="nl-NL" sz="1500" dirty="0" smtClean="0">
                <a:latin typeface="+mj-lt"/>
              </a:rPr>
              <a:t>: printers, tickets </a:t>
            </a:r>
            <a:r>
              <a:rPr lang="nl-NL" sz="1500" dirty="0" err="1" smtClean="0">
                <a:latin typeface="+mj-lt"/>
              </a:rPr>
              <a:t>and</a:t>
            </a:r>
            <a:r>
              <a:rPr lang="nl-NL" sz="1500" dirty="0" smtClean="0">
                <a:latin typeface="+mj-lt"/>
              </a:rPr>
              <a:t> scanners</a:t>
            </a:r>
          </a:p>
          <a:p>
            <a:pPr>
              <a:buClr>
                <a:schemeClr val="tx2"/>
              </a:buClr>
            </a:pPr>
            <a:r>
              <a:rPr lang="nl-NL" sz="1500" dirty="0" smtClean="0">
                <a:latin typeface="+mj-lt"/>
              </a:rPr>
              <a:t>Close cooperation </a:t>
            </a:r>
            <a:r>
              <a:rPr lang="nl-NL" sz="1500" dirty="0" err="1" smtClean="0">
                <a:latin typeface="+mj-lt"/>
              </a:rPr>
              <a:t>with</a:t>
            </a:r>
            <a:r>
              <a:rPr lang="nl-NL" sz="1500" dirty="0" smtClean="0">
                <a:latin typeface="+mj-lt"/>
              </a:rPr>
              <a:t> RFID </a:t>
            </a:r>
            <a:r>
              <a:rPr lang="nl-NL" sz="1500" dirty="0" err="1" smtClean="0">
                <a:latin typeface="+mj-lt"/>
              </a:rPr>
              <a:t>products</a:t>
            </a:r>
            <a:r>
              <a:rPr lang="nl-NL" sz="1500" dirty="0" smtClean="0">
                <a:latin typeface="+mj-lt"/>
              </a:rPr>
              <a:t> </a:t>
            </a:r>
            <a:r>
              <a:rPr lang="nl-NL" sz="1500" dirty="0" err="1" smtClean="0">
                <a:latin typeface="+mj-lt"/>
              </a:rPr>
              <a:t>manufacturers</a:t>
            </a:r>
            <a:endParaRPr lang="nl-NL" sz="1500" dirty="0" smtClean="0">
              <a:latin typeface="+mj-lt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617621" y="6208296"/>
            <a:ext cx="7275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TLS - </a:t>
            </a:r>
            <a:r>
              <a:rPr lang="nl-NL" sz="1200" i="1" dirty="0" err="1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Boca</a:t>
            </a:r>
            <a:r>
              <a:rPr lang="nl-NL" sz="1200" i="1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Systems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delivers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high secure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solutions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our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customers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09" y="0"/>
            <a:ext cx="4846211" cy="685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Grabba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part of a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total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solution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13615" y="6236856"/>
            <a:ext cx="7275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Mobilize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organisation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</a:p>
        </p:txBody>
      </p:sp>
      <p:sp>
        <p:nvSpPr>
          <p:cNvPr id="9" name="object 14"/>
          <p:cNvSpPr/>
          <p:nvPr/>
        </p:nvSpPr>
        <p:spPr>
          <a:xfrm>
            <a:off x="2055575" y="1662966"/>
            <a:ext cx="1452154" cy="1382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4"/>
          <p:cNvSpPr txBox="1"/>
          <p:nvPr/>
        </p:nvSpPr>
        <p:spPr>
          <a:xfrm>
            <a:off x="4038601" y="2088740"/>
            <a:ext cx="21052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</a:p>
        </p:txBody>
      </p:sp>
      <p:sp>
        <p:nvSpPr>
          <p:cNvPr id="12" name="TextBox 17"/>
          <p:cNvSpPr txBox="1"/>
          <p:nvPr/>
        </p:nvSpPr>
        <p:spPr>
          <a:xfrm>
            <a:off x="3952554" y="3607857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Smartphone</a:t>
            </a:r>
          </a:p>
        </p:txBody>
      </p:sp>
      <p:sp>
        <p:nvSpPr>
          <p:cNvPr id="13" name="TextBox 18"/>
          <p:cNvSpPr txBox="1"/>
          <p:nvPr/>
        </p:nvSpPr>
        <p:spPr>
          <a:xfrm>
            <a:off x="3918286" y="5245864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Grabba Unit</a:t>
            </a:r>
          </a:p>
        </p:txBody>
      </p:sp>
      <p:sp>
        <p:nvSpPr>
          <p:cNvPr id="14" name="TextBox 16"/>
          <p:cNvSpPr txBox="1"/>
          <p:nvPr/>
        </p:nvSpPr>
        <p:spPr>
          <a:xfrm>
            <a:off x="4470768" y="2453822"/>
            <a:ext cx="43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</p:txBody>
      </p:sp>
      <p:sp>
        <p:nvSpPr>
          <p:cNvPr id="15" name="TextBox 20"/>
          <p:cNvSpPr txBox="1"/>
          <p:nvPr/>
        </p:nvSpPr>
        <p:spPr>
          <a:xfrm>
            <a:off x="4466585" y="4306691"/>
            <a:ext cx="43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</p:txBody>
      </p:sp>
      <p:sp>
        <p:nvSpPr>
          <p:cNvPr id="16" name="Right Brace 1"/>
          <p:cNvSpPr/>
          <p:nvPr/>
        </p:nvSpPr>
        <p:spPr>
          <a:xfrm>
            <a:off x="5881110" y="1786088"/>
            <a:ext cx="353461" cy="404932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57" y="3318703"/>
            <a:ext cx="1666340" cy="947640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890" y="4661483"/>
            <a:ext cx="1387278" cy="104643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928" y="1888284"/>
            <a:ext cx="1988420" cy="35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584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Available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technologies</a:t>
            </a:r>
            <a:endParaRPr lang="nl-NL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38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nl-NL" sz="1500" dirty="0">
                <a:latin typeface="+mj-lt"/>
              </a:rPr>
              <a:t>1D &amp; 2D barcode scanners</a:t>
            </a:r>
          </a:p>
          <a:p>
            <a:pPr>
              <a:buClr>
                <a:schemeClr val="tx2"/>
              </a:buClr>
            </a:pPr>
            <a:r>
              <a:rPr lang="nl-NL" sz="1500" dirty="0">
                <a:latin typeface="+mj-lt"/>
              </a:rPr>
              <a:t>MRZ (ID document) reader</a:t>
            </a:r>
          </a:p>
          <a:p>
            <a:pPr>
              <a:buClr>
                <a:schemeClr val="tx2"/>
              </a:buClr>
            </a:pPr>
            <a:r>
              <a:rPr lang="nl-NL" sz="1500" dirty="0">
                <a:latin typeface="+mj-lt"/>
              </a:rPr>
              <a:t>RFID reader (UHF, ULF, HID, </a:t>
            </a:r>
            <a:r>
              <a:rPr lang="nl-NL" sz="1500" dirty="0" err="1">
                <a:latin typeface="+mj-lt"/>
              </a:rPr>
              <a:t>Mifare</a:t>
            </a:r>
            <a:r>
              <a:rPr lang="nl-NL" sz="1500" dirty="0">
                <a:latin typeface="+mj-lt"/>
              </a:rPr>
              <a:t>)</a:t>
            </a:r>
          </a:p>
          <a:p>
            <a:pPr>
              <a:buClr>
                <a:schemeClr val="tx2"/>
              </a:buClr>
            </a:pPr>
            <a:r>
              <a:rPr lang="nl-NL" sz="1500" dirty="0">
                <a:latin typeface="+mj-lt"/>
              </a:rPr>
              <a:t>Contact smartcard </a:t>
            </a:r>
            <a:r>
              <a:rPr lang="nl-NL" sz="1500" dirty="0" smtClean="0">
                <a:latin typeface="+mj-lt"/>
              </a:rPr>
              <a:t>reader/Belgium </a:t>
            </a:r>
            <a:r>
              <a:rPr lang="nl-NL" sz="1500" dirty="0">
                <a:latin typeface="+mj-lt"/>
              </a:rPr>
              <a:t>E-ID</a:t>
            </a:r>
          </a:p>
          <a:p>
            <a:pPr>
              <a:buClr>
                <a:schemeClr val="tx2"/>
              </a:buClr>
            </a:pPr>
            <a:r>
              <a:rPr lang="nl-NL" sz="1500" dirty="0" err="1">
                <a:latin typeface="+mj-lt"/>
              </a:rPr>
              <a:t>Fingerprint</a:t>
            </a:r>
            <a:r>
              <a:rPr lang="nl-NL" sz="1500" dirty="0">
                <a:latin typeface="+mj-lt"/>
              </a:rPr>
              <a:t> reader</a:t>
            </a:r>
          </a:p>
          <a:p>
            <a:pPr>
              <a:buClr>
                <a:schemeClr val="tx2"/>
              </a:buClr>
            </a:pPr>
            <a:r>
              <a:rPr lang="nl-NL" sz="1500" dirty="0" err="1">
                <a:latin typeface="+mj-lt"/>
              </a:rPr>
              <a:t>Magnetic</a:t>
            </a:r>
            <a:r>
              <a:rPr lang="nl-NL" sz="1500" dirty="0">
                <a:latin typeface="+mj-lt"/>
              </a:rPr>
              <a:t> </a:t>
            </a:r>
            <a:r>
              <a:rPr lang="nl-NL" sz="1500" dirty="0" err="1">
                <a:latin typeface="+mj-lt"/>
              </a:rPr>
              <a:t>stripe</a:t>
            </a:r>
            <a:r>
              <a:rPr lang="nl-NL" sz="1500" dirty="0">
                <a:latin typeface="+mj-lt"/>
              </a:rPr>
              <a:t> </a:t>
            </a:r>
            <a:r>
              <a:rPr lang="nl-NL" sz="1500" dirty="0" smtClean="0">
                <a:latin typeface="+mj-lt"/>
              </a:rPr>
              <a:t>card-reader</a:t>
            </a:r>
            <a:endParaRPr lang="nl-NL" sz="1500" dirty="0"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nl-NL" sz="1500" dirty="0" err="1">
                <a:latin typeface="+mj-lt"/>
              </a:rPr>
              <a:t>Signature</a:t>
            </a:r>
            <a:r>
              <a:rPr lang="nl-NL" sz="1500" dirty="0">
                <a:latin typeface="+mj-lt"/>
              </a:rPr>
              <a:t> pad</a:t>
            </a:r>
          </a:p>
          <a:p>
            <a:pPr>
              <a:buClr>
                <a:schemeClr val="tx2"/>
              </a:buClr>
            </a:pPr>
            <a:r>
              <a:rPr lang="nl-NL" sz="1500" dirty="0">
                <a:latin typeface="+mj-lt"/>
              </a:rPr>
              <a:t>Extended </a:t>
            </a:r>
            <a:r>
              <a:rPr lang="nl-NL" sz="1500" dirty="0" err="1" smtClean="0">
                <a:latin typeface="+mj-lt"/>
              </a:rPr>
              <a:t>battery</a:t>
            </a:r>
            <a:r>
              <a:rPr lang="nl-NL" sz="1500" dirty="0" smtClean="0">
                <a:latin typeface="+mj-lt"/>
              </a:rPr>
              <a:t>-pack</a:t>
            </a:r>
            <a:endParaRPr lang="nl-NL" sz="1500" dirty="0">
              <a:latin typeface="+mj-lt"/>
            </a:endParaRPr>
          </a:p>
          <a:p>
            <a:pPr marL="0" indent="0">
              <a:buClr>
                <a:schemeClr val="tx2"/>
              </a:buClr>
              <a:buNone/>
            </a:pPr>
            <a:endParaRPr lang="nl-NL" sz="1500" dirty="0">
              <a:latin typeface="+mj-lt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617621" y="6208296"/>
            <a:ext cx="7275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Up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8 different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technologies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in 1 device!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94" y="1828800"/>
            <a:ext cx="4621115" cy="31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366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Configure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your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 smtClean="0">
                <a:solidFill>
                  <a:schemeClr val="tx1"/>
                </a:solidFill>
                <a:latin typeface="+mj-lt"/>
              </a:rPr>
              <a:t>Grabba</a:t>
            </a:r>
            <a:r>
              <a:rPr lang="nl-NL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nl-NL" sz="2400" b="1" dirty="0" smtClean="0">
                <a:solidFill>
                  <a:schemeClr val="tx1"/>
                </a:solidFill>
                <a:latin typeface="+mj-lt"/>
              </a:rPr>
              <a:t> Apple</a:t>
            </a:r>
            <a:endParaRPr lang="nl-NL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643771" y="6208296"/>
            <a:ext cx="7248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 solution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every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customer!</a:t>
            </a:r>
          </a:p>
        </p:txBody>
      </p:sp>
      <p:sp>
        <p:nvSpPr>
          <p:cNvPr id="19" name="object 3"/>
          <p:cNvSpPr/>
          <p:nvPr/>
        </p:nvSpPr>
        <p:spPr>
          <a:xfrm>
            <a:off x="653715" y="1726449"/>
            <a:ext cx="7126711" cy="4321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Rectangle 61"/>
          <p:cNvSpPr/>
          <p:nvPr/>
        </p:nvSpPr>
        <p:spPr>
          <a:xfrm>
            <a:off x="8488961" y="2847121"/>
            <a:ext cx="30759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indent="-90488">
              <a:spcBef>
                <a:spcPts val="1200"/>
              </a:spcBef>
              <a:buSzPct val="60000"/>
              <a:buFont typeface="Wingdings" panose="05000000000000000000" pitchFamily="2" charset="2"/>
              <a:buChar char="§"/>
            </a:pPr>
            <a:r>
              <a:rPr lang="en-US" sz="1500" dirty="0"/>
              <a:t>Secure direct Lightning Connection</a:t>
            </a:r>
          </a:p>
          <a:p>
            <a:pPr marL="90488" indent="-90488">
              <a:spcBef>
                <a:spcPts val="1200"/>
              </a:spcBef>
              <a:buSzPct val="60000"/>
              <a:buFont typeface="Wingdings" panose="05000000000000000000" pitchFamily="2" charset="2"/>
              <a:buChar char="§"/>
            </a:pPr>
            <a:r>
              <a:rPr lang="en-US" sz="1500" dirty="0"/>
              <a:t>Includes Lithium-ion rechargeable battery</a:t>
            </a:r>
          </a:p>
          <a:p>
            <a:pPr marL="90488" indent="-90488">
              <a:spcBef>
                <a:spcPts val="1200"/>
              </a:spcBef>
              <a:buSzPct val="60000"/>
              <a:buFont typeface="Wingdings" panose="05000000000000000000" pitchFamily="2" charset="2"/>
              <a:buChar char="§"/>
            </a:pPr>
            <a:r>
              <a:rPr lang="en-US" sz="1500" dirty="0"/>
              <a:t>Free SDK</a:t>
            </a:r>
          </a:p>
          <a:p>
            <a:pPr marL="90488" indent="-90488">
              <a:spcBef>
                <a:spcPts val="1200"/>
              </a:spcBef>
              <a:buSzPct val="60000"/>
              <a:buFont typeface="Wingdings" panose="05000000000000000000" pitchFamily="2" charset="2"/>
              <a:buChar char="§"/>
              <a:defRPr/>
            </a:pPr>
            <a:r>
              <a:rPr lang="en-AU" sz="1500" dirty="0"/>
              <a:t>12 months warranty</a:t>
            </a:r>
          </a:p>
          <a:p>
            <a:pPr marL="90488" indent="-90488">
              <a:spcBef>
                <a:spcPts val="1200"/>
              </a:spcBef>
              <a:buSzPct val="60000"/>
              <a:buFont typeface="Wingdings" panose="05000000000000000000" pitchFamily="2" charset="2"/>
              <a:buChar char="§"/>
              <a:defRPr/>
            </a:pPr>
            <a:r>
              <a:rPr lang="en-AU" sz="1500" dirty="0"/>
              <a:t>Upgradable to future smartphones</a:t>
            </a:r>
          </a:p>
        </p:txBody>
      </p:sp>
      <p:sp>
        <p:nvSpPr>
          <p:cNvPr id="22" name="Left Brace 62"/>
          <p:cNvSpPr/>
          <p:nvPr/>
        </p:nvSpPr>
        <p:spPr>
          <a:xfrm>
            <a:off x="8291593" y="2807111"/>
            <a:ext cx="390235" cy="271766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635" y="3184385"/>
            <a:ext cx="3432260" cy="15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71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Grabba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Q-serie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nl-NL" sz="1500" dirty="0">
                <a:latin typeface="+mj-lt"/>
              </a:rPr>
              <a:t>Barcode scanner</a:t>
            </a:r>
          </a:p>
          <a:p>
            <a:pPr>
              <a:buClr>
                <a:schemeClr val="tx1"/>
              </a:buClr>
            </a:pPr>
            <a:r>
              <a:rPr lang="nl-NL" sz="1500" dirty="0">
                <a:latin typeface="+mj-lt"/>
              </a:rPr>
              <a:t>RFID reader</a:t>
            </a:r>
          </a:p>
          <a:p>
            <a:pPr>
              <a:buClr>
                <a:schemeClr val="tx1"/>
              </a:buClr>
            </a:pPr>
            <a:r>
              <a:rPr lang="nl-NL" sz="1500" dirty="0" err="1">
                <a:latin typeface="+mj-lt"/>
              </a:rPr>
              <a:t>Magnetic</a:t>
            </a:r>
            <a:r>
              <a:rPr lang="nl-NL" sz="1500" dirty="0">
                <a:latin typeface="+mj-lt"/>
              </a:rPr>
              <a:t> </a:t>
            </a:r>
            <a:r>
              <a:rPr lang="nl-NL" sz="1500" dirty="0" err="1">
                <a:latin typeface="+mj-lt"/>
              </a:rPr>
              <a:t>stripe</a:t>
            </a:r>
            <a:r>
              <a:rPr lang="nl-NL" sz="1500" dirty="0">
                <a:latin typeface="+mj-lt"/>
              </a:rPr>
              <a:t> card reader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17621" y="6208296"/>
            <a:ext cx="7275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Grabba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Q-serie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Retail!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791" y="1298279"/>
            <a:ext cx="2912418" cy="470693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3" y="3554684"/>
            <a:ext cx="6224588" cy="223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dirty="0">
                <a:solidFill>
                  <a:schemeClr val="tx1"/>
                </a:solidFill>
                <a:latin typeface="+mj-lt"/>
              </a:rPr>
              <a:t>Apple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Devices</a:t>
            </a:r>
            <a:endParaRPr lang="nl-NL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617621" y="6208296"/>
            <a:ext cx="7275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Quick follow up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new </a:t>
            </a:r>
            <a:r>
              <a:rPr lang="nl-NL" sz="1200" i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r>
              <a:rPr lang="nl-NL" sz="12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392" y="1813588"/>
            <a:ext cx="8127386" cy="236688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494" y="3943398"/>
            <a:ext cx="6493294" cy="2123663"/>
          </a:xfrm>
          <a:prstGeom prst="rect">
            <a:avLst/>
          </a:prstGeom>
        </p:spPr>
      </p:pic>
      <p:sp>
        <p:nvSpPr>
          <p:cNvPr id="6" name="AutoShape 2" descr="Afbeeldingsresultaat voor made for ipod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5" y="4367953"/>
            <a:ext cx="1964646" cy="127455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0" y="2288460"/>
            <a:ext cx="1906136" cy="10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186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13615" y="503238"/>
            <a:ext cx="9601200" cy="1143000"/>
          </a:xfrm>
        </p:spPr>
        <p:txBody>
          <a:bodyPr/>
          <a:lstStyle/>
          <a:p>
            <a:r>
              <a:rPr lang="nl-NL" sz="2400" b="1" dirty="0" err="1" smtClean="0">
                <a:solidFill>
                  <a:schemeClr val="tx1"/>
                </a:solidFill>
                <a:latin typeface="+mj-lt"/>
              </a:rPr>
              <a:t>Configure</a:t>
            </a:r>
            <a:r>
              <a:rPr lang="nl-NL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 smtClean="0">
                <a:solidFill>
                  <a:schemeClr val="tx1"/>
                </a:solidFill>
                <a:latin typeface="+mj-lt"/>
              </a:rPr>
              <a:t>your</a:t>
            </a:r>
            <a:r>
              <a:rPr lang="nl-NL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 smtClean="0">
                <a:solidFill>
                  <a:schemeClr val="tx1"/>
                </a:solidFill>
                <a:latin typeface="+mj-lt"/>
              </a:rPr>
              <a:t>Grabba</a:t>
            </a:r>
            <a:r>
              <a:rPr lang="nl-NL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nl-NL" sz="2400" b="1" dirty="0" smtClean="0">
                <a:solidFill>
                  <a:schemeClr val="tx1"/>
                </a:solidFill>
                <a:latin typeface="+mj-lt"/>
              </a:rPr>
              <a:t> Samsung</a:t>
            </a:r>
            <a:endParaRPr lang="nl-NL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kstvak 1"/>
          <p:cNvSpPr txBox="1"/>
          <p:nvPr/>
        </p:nvSpPr>
        <p:spPr>
          <a:xfrm>
            <a:off x="645121" y="6208296"/>
            <a:ext cx="7275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>
                <a:ea typeface="Verdana" panose="020B0604030504040204" pitchFamily="34" charset="0"/>
                <a:cs typeface="Verdana" panose="020B0604030504040204" pitchFamily="34" charset="0"/>
              </a:rPr>
              <a:t>A solution </a:t>
            </a:r>
            <a:r>
              <a:rPr lang="nl-NL" sz="1200" i="1" dirty="0" err="1"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nl-NL" sz="1200" i="1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i="1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every</a:t>
            </a:r>
            <a:r>
              <a:rPr lang="nl-NL" sz="1200" i="1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i="1" dirty="0">
                <a:ea typeface="Verdana" panose="020B0604030504040204" pitchFamily="34" charset="0"/>
                <a:cs typeface="Verdana" panose="020B0604030504040204" pitchFamily="34" charset="0"/>
              </a:rPr>
              <a:t>customer!</a:t>
            </a:r>
          </a:p>
        </p:txBody>
      </p:sp>
      <p:sp>
        <p:nvSpPr>
          <p:cNvPr id="6" name="object 3"/>
          <p:cNvSpPr/>
          <p:nvPr/>
        </p:nvSpPr>
        <p:spPr>
          <a:xfrm>
            <a:off x="653715" y="1726449"/>
            <a:ext cx="7126711" cy="4321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85" y="3049306"/>
            <a:ext cx="2702754" cy="2027066"/>
          </a:xfrm>
          <a:prstGeom prst="rect">
            <a:avLst/>
          </a:prstGeom>
        </p:spPr>
      </p:pic>
      <p:sp>
        <p:nvSpPr>
          <p:cNvPr id="8" name="Rectangle 61"/>
          <p:cNvSpPr/>
          <p:nvPr/>
        </p:nvSpPr>
        <p:spPr>
          <a:xfrm>
            <a:off x="8519931" y="2643728"/>
            <a:ext cx="307590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SzPct val="60000"/>
              <a:buFont typeface="Wingdings" charset="2"/>
              <a:buChar char="ü"/>
            </a:pPr>
            <a:r>
              <a:rPr lang="en-US" sz="15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Connect </a:t>
            </a:r>
            <a:r>
              <a:rPr lang="en-US" sz="15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with </a:t>
            </a:r>
            <a:r>
              <a:rPr lang="en-US" sz="15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USB </a:t>
            </a:r>
          </a:p>
          <a:p>
            <a:pPr marL="285750" indent="-285750">
              <a:spcBef>
                <a:spcPts val="1200"/>
              </a:spcBef>
              <a:buSzPct val="60000"/>
              <a:buFont typeface="Wingdings" charset="2"/>
              <a:buChar char="ü"/>
            </a:pPr>
            <a:r>
              <a:rPr lang="en-US" sz="15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Integrated Li-On battery</a:t>
            </a:r>
            <a:endParaRPr lang="en-US" sz="15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spcBef>
                <a:spcPts val="1200"/>
              </a:spcBef>
              <a:buSzPct val="60000"/>
              <a:buFont typeface="Wingdings" charset="2"/>
              <a:buChar char="ü"/>
            </a:pPr>
            <a:r>
              <a:rPr lang="en-US" sz="15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Free SDK</a:t>
            </a:r>
            <a:endParaRPr lang="en-US" sz="15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spcBef>
                <a:spcPts val="1200"/>
              </a:spcBef>
              <a:buSzPct val="60000"/>
              <a:buFont typeface="Wingdings" charset="2"/>
              <a:buChar char="ü"/>
              <a:defRPr/>
            </a:pPr>
            <a:r>
              <a:rPr lang="en-AU" sz="15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12 </a:t>
            </a:r>
            <a:r>
              <a:rPr lang="en-AU" sz="15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months warranty</a:t>
            </a:r>
            <a:endParaRPr lang="en-AU" sz="15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spcBef>
                <a:spcPts val="1200"/>
              </a:spcBef>
              <a:buSzPct val="60000"/>
              <a:buFont typeface="Wingdings" charset="2"/>
              <a:buChar char="ü"/>
              <a:defRPr/>
            </a:pPr>
            <a:r>
              <a:rPr lang="en-AU" sz="1500" dirty="0"/>
              <a:t>Upgradable to future smartphones</a:t>
            </a:r>
          </a:p>
          <a:p>
            <a:pPr marL="285750" indent="-285750">
              <a:spcBef>
                <a:spcPts val="1200"/>
              </a:spcBef>
              <a:buSzPct val="60000"/>
              <a:buFont typeface="Wingdings" charset="2"/>
              <a:buChar char="ü"/>
              <a:defRPr/>
            </a:pPr>
            <a:r>
              <a:rPr lang="en-AU" sz="15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Charge </a:t>
            </a:r>
            <a:r>
              <a:rPr lang="en-AU" sz="1500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Grabba</a:t>
            </a:r>
            <a:r>
              <a:rPr lang="en-AU" sz="15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&amp; device </a:t>
            </a:r>
            <a:r>
              <a:rPr lang="en-AU" sz="15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at the same time</a:t>
            </a:r>
            <a:endParaRPr lang="en-AU" sz="15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Left Brace 62"/>
          <p:cNvSpPr/>
          <p:nvPr/>
        </p:nvSpPr>
        <p:spPr>
          <a:xfrm>
            <a:off x="8250717" y="2401548"/>
            <a:ext cx="390235" cy="35546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8470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13615" y="503238"/>
            <a:ext cx="9601200" cy="1143000"/>
          </a:xfrm>
        </p:spPr>
        <p:txBody>
          <a:bodyPr/>
          <a:lstStyle/>
          <a:p>
            <a:r>
              <a:rPr lang="nl-NL" sz="2400" b="1" dirty="0">
                <a:solidFill>
                  <a:schemeClr val="tx1"/>
                </a:solidFill>
                <a:latin typeface="+mj-lt"/>
              </a:rPr>
              <a:t>Samsung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Devices</a:t>
            </a:r>
            <a:endParaRPr lang="nl-NL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613615" y="1981200"/>
            <a:ext cx="9601200" cy="3810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1500" dirty="0">
                <a:latin typeface="+mj-lt"/>
              </a:rPr>
              <a:t>Galaxy S7</a:t>
            </a:r>
          </a:p>
          <a:p>
            <a:pPr>
              <a:buClr>
                <a:schemeClr val="tx1"/>
              </a:buClr>
            </a:pPr>
            <a:r>
              <a:rPr lang="en-US" sz="1500" dirty="0">
                <a:latin typeface="+mj-lt"/>
              </a:rPr>
              <a:t>Galaxy A9</a:t>
            </a:r>
          </a:p>
          <a:p>
            <a:pPr>
              <a:buClr>
                <a:schemeClr val="tx1"/>
              </a:buClr>
            </a:pPr>
            <a:r>
              <a:rPr lang="nl-NL" sz="1500" dirty="0" err="1">
                <a:latin typeface="+mj-lt"/>
              </a:rPr>
              <a:t>Note</a:t>
            </a:r>
            <a:r>
              <a:rPr lang="nl-NL" sz="1500" dirty="0">
                <a:latin typeface="+mj-lt"/>
              </a:rPr>
              <a:t> 6 </a:t>
            </a:r>
            <a:r>
              <a:rPr lang="nl-NL" sz="1500" dirty="0" smtClean="0">
                <a:latin typeface="+mj-lt"/>
              </a:rPr>
              <a:t>(Sept</a:t>
            </a:r>
            <a:r>
              <a:rPr lang="nl-NL" sz="1500" dirty="0">
                <a:latin typeface="+mj-lt"/>
              </a:rPr>
              <a:t>)</a:t>
            </a:r>
            <a:endParaRPr lang="en-US" sz="1500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US" sz="1500" dirty="0">
                <a:latin typeface="+mj-lt"/>
              </a:rPr>
              <a:t>Tablet op project basis</a:t>
            </a:r>
            <a:endParaRPr lang="nl-NL" sz="1500" dirty="0">
              <a:latin typeface="+mj-lt"/>
            </a:endParaRPr>
          </a:p>
        </p:txBody>
      </p:sp>
      <p:pic>
        <p:nvPicPr>
          <p:cNvPr id="6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85" y="3904211"/>
            <a:ext cx="828675" cy="1676400"/>
          </a:xfrm>
          <a:prstGeom prst="rect">
            <a:avLst/>
          </a:prstGeom>
        </p:spPr>
      </p:pic>
      <p:pic>
        <p:nvPicPr>
          <p:cNvPr id="7" name="Tijdelijke aanduiding voor inhou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0214" y="4028902"/>
            <a:ext cx="73914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87" y="1498570"/>
            <a:ext cx="2915054" cy="19433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kstvak 6"/>
          <p:cNvSpPr txBox="1"/>
          <p:nvPr/>
        </p:nvSpPr>
        <p:spPr>
          <a:xfrm>
            <a:off x="617621" y="6208296"/>
            <a:ext cx="7275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>
                <a:ea typeface="Verdana" panose="020B0604030504040204" pitchFamily="34" charset="0"/>
                <a:cs typeface="Verdana" panose="020B0604030504040204" pitchFamily="34" charset="0"/>
              </a:rPr>
              <a:t>Quick follow up </a:t>
            </a:r>
            <a:r>
              <a:rPr lang="nl-NL" sz="1200" i="1" dirty="0" err="1"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nl-NL" sz="1200" i="1" dirty="0">
                <a:ea typeface="Verdana" panose="020B0604030504040204" pitchFamily="34" charset="0"/>
                <a:cs typeface="Verdana" panose="020B0604030504040204" pitchFamily="34" charset="0"/>
              </a:rPr>
              <a:t> new </a:t>
            </a:r>
            <a:r>
              <a:rPr lang="nl-NL" sz="1200" i="1" dirty="0" err="1"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r>
              <a:rPr lang="nl-NL" sz="1200" i="1" dirty="0"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719153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0000021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E7D1BE-6B80-4F23-84CC-448CFC687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Diamantraster-presentatie (breedbeeld)</Template>
  <TotalTime>0</TotalTime>
  <Words>273</Words>
  <Application>Microsoft Macintosh PowerPoint</Application>
  <PresentationFormat>Widescreen</PresentationFormat>
  <Paragraphs>78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Batang</vt:lpstr>
      <vt:lpstr>Verdana</vt:lpstr>
      <vt:lpstr>Wingdings</vt:lpstr>
      <vt:lpstr>Arial</vt:lpstr>
      <vt:lpstr>Ppt0000021</vt:lpstr>
      <vt:lpstr>PowerPoint Presentation</vt:lpstr>
      <vt:lpstr>TLS - Boca Systems</vt:lpstr>
      <vt:lpstr>Grabba part of a total solution</vt:lpstr>
      <vt:lpstr>Available technologies</vt:lpstr>
      <vt:lpstr>Configure your Grabba for Apple</vt:lpstr>
      <vt:lpstr>Grabba Q-serie</vt:lpstr>
      <vt:lpstr>Apple Devices</vt:lpstr>
      <vt:lpstr>Configure your Grabba for Samsung</vt:lpstr>
      <vt:lpstr>Samsung Devices</vt:lpstr>
      <vt:lpstr>Mobile identification</vt:lpstr>
      <vt:lpstr>Grabba accessories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2016-04-11T08:26:27Z</dcterms:created>
  <dcterms:modified xsi:type="dcterms:W3CDTF">2017-02-17T15:13:18Z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